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8" r:id="rId2"/>
    <p:sldId id="272" r:id="rId3"/>
    <p:sldId id="407" r:id="rId4"/>
    <p:sldId id="406" r:id="rId5"/>
    <p:sldId id="430" r:id="rId6"/>
    <p:sldId id="29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3AA"/>
    <a:srgbClr val="0015E8"/>
    <a:srgbClr val="D50000"/>
    <a:srgbClr val="B3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/>
    <p:restoredTop sz="96327"/>
  </p:normalViewPr>
  <p:slideViewPr>
    <p:cSldViewPr snapToGrid="0">
      <p:cViewPr varScale="1">
        <p:scale>
          <a:sx n="128" d="100"/>
          <a:sy n="128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7A009-E4C4-B74D-B2C6-57200F2836FC}" type="datetimeFigureOut">
              <a:rPr lang="en-US" smtClean="0"/>
              <a:t>3/3/23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DE3BD-1BE0-D54B-8A0C-80418BE2E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45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854BDC-7B50-0346-B5E5-C0DFB894667D}" type="slidenum">
              <a:rPr lang="en-US"/>
              <a:pPr/>
              <a:t>3</a:t>
            </a:fld>
            <a:endParaRPr lang="en-US"/>
          </a:p>
        </p:txBody>
      </p:sp>
      <p:sp>
        <p:nvSpPr>
          <p:cNvPr id="41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285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51E5AF-FFBF-7841-88FE-CB884A263BC8}" type="slidenum">
              <a:rPr lang="en-US"/>
              <a:pPr/>
              <a:t>4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5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51E5AF-FFBF-7841-88FE-CB884A263BC8}" type="slidenum">
              <a:rPr lang="en-US"/>
              <a:pPr/>
              <a:t>5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17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BCDE3-FF8A-B69E-8952-8E098ECD3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A306EE-B8B7-3FCC-84F1-0C74885035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7137C-3D03-0B49-FC1E-B6D131D45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3/3/23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ECFAA-7444-7439-2534-C9143F708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34BC8-6074-A773-04F6-DA9914F73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6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5BCD5-5005-19AA-6AFE-4E6131FB4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ABCFE3-539A-68A7-0EF2-D54078D844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4F712-DE4E-26B4-F1B0-6F5DB9559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3/3/23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20F34-1AE8-009E-0978-45DFDF072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5C3F7-C127-FF95-8A69-B3F02D080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28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41B1B1-5188-B0C9-20D3-92BDC2DAA9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2ACA7-4AAE-7592-4E23-FA2E817B0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C8623-7D4C-3DCD-CEE0-9823AE80D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3/3/23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7D4BF-F6A9-36CA-9350-4604C7545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D769A-8500-A651-742B-4F5D46B57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49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10064-451F-B25C-9FC9-6F5741632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74BCD-6A8B-32E8-19A7-2A4903B3A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A1680-2EC7-29B9-DA35-535678D17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3/3/23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0720C-D892-53ED-017B-B662E9A15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63D55-088C-D70C-A14B-1A23479D6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58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C20C9-DB7A-087E-EA5C-B8F602406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E6111-74D8-2BFF-FF3B-7F78BA282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18D08-55C7-5039-6EA1-2F41B41C0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3/3/23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D76CD-7C5B-D85E-73A2-68C3855F5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38E2D-C71B-7216-8A6E-7B5096A7D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67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D2B68-616C-1EEE-C449-38775E6D7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6171A-87BB-E588-53BD-9D571A1AF3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2F01DF-748B-6D66-E6E3-6A55DC880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A06113-0074-2404-57EF-C26C10341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3/3/23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F8588F-D2F2-0910-D5B9-534BF59D5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03A9DF-EE44-8148-604F-024089450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97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B4818-FC93-2808-D698-FBDE2B7EF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1F01C-BF4D-E8FE-86A1-83E39B2EA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E6316D-0CA1-CCF7-47AD-DB52529E1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036A68-46A5-395C-EAB8-5680B8A585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2629C9-0F8C-5C95-2927-3EA2BB8714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575529-C428-5A71-51C5-9A23272EE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3/3/23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C5093B-6AD7-0648-8AB5-8FCB58823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622D93-779D-F188-B470-AB0FFD61A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64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7939D-A126-43B5-33A5-64DF5FF22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9A5E52-A658-30CC-3346-549CB7823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3/3/23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408996-C0BC-F1BC-3101-8802842FD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7ADE19-2EB5-8B51-AA7E-5AE6D71D7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29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2750CD-671B-7C96-A65D-3B4C834B9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3/3/23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82980A-94DC-CC77-B52A-79C09E6D0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FC28B8-8D0A-00DC-1D71-F20C40632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54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DEAB1-ABBA-5A49-C4DB-EF976972C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CFA3D-3961-94B6-C73E-C3B50B03E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41C32A-C36F-268D-9046-0EA0C8B918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A3BEEA-390C-9B7A-9C12-9D4BE3528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3/3/23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AB2CF7-E1BE-EABA-72BE-ADDABCE42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75EAE3-4512-2A34-A67F-1BECEF68E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3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3424E-E069-5AD6-AE68-E55EE16FD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C5E251-279C-4F32-25D6-65224689A8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CC81F6-BF43-EFC9-9FA4-7DAD7E2EC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CD5F8D-D455-4BD2-009F-DB0ECAC10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3/3/23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B81E89-437F-0171-5A64-9E4F89B73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A4DFA5-C261-9D4E-F269-7DDA25C22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11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9CD269-F1FB-FC50-51D8-67B5AA3C2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408BF2-E6F4-E0ED-5322-202291A75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C42F3-E301-CE02-B17C-BBFAC2599F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9754D-438D-6946-A723-A943EC2CA0C6}" type="datetimeFigureOut">
              <a:rPr lang="en-US" smtClean="0"/>
              <a:t>3/3/23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44B1B-A017-F54D-13F1-28BC01EE05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8BA43-7BF7-9ED4-4EEC-07C6A1B4E3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76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6">
            <a:extLst>
              <a:ext uri="{FF2B5EF4-FFF2-40B4-BE49-F238E27FC236}">
                <a16:creationId xmlns:a16="http://schemas.microsoft.com/office/drawing/2014/main" id="{7B25FC69-FEA4-0967-6B30-B68112BE5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7192" y="60603"/>
            <a:ext cx="18277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 1 Mar 2023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09AFAA8E-FD55-F034-4E04-50F433CAC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055" y="136803"/>
            <a:ext cx="66119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3600" i="1" dirty="0">
                <a:solidFill>
                  <a:srgbClr val="0003AA"/>
                </a:solidFill>
                <a:latin typeface="Arial Black" charset="0"/>
              </a:rPr>
              <a:t>GEO 5/6690 Geodynamics</a:t>
            </a:r>
            <a:endParaRPr lang="en-US" sz="3600" i="1" u="sng" dirty="0">
              <a:solidFill>
                <a:srgbClr val="0003AA"/>
              </a:solidFill>
              <a:latin typeface="Arial Black" charset="0"/>
            </a:endParaRPr>
          </a:p>
        </p:txBody>
      </p:sp>
      <p:sp>
        <p:nvSpPr>
          <p:cNvPr id="17" name="Text Box 27">
            <a:extLst>
              <a:ext uri="{FF2B5EF4-FFF2-40B4-BE49-F238E27FC236}">
                <a16:creationId xmlns:a16="http://schemas.microsoft.com/office/drawing/2014/main" id="{83F45969-C33B-DB1D-5586-4E8D2425C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9712" y="6428066"/>
            <a:ext cx="21115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800" dirty="0">
                <a:solidFill>
                  <a:srgbClr val="0003AA"/>
                </a:solidFill>
              </a:rPr>
              <a:t>© A.R. Lowry 2023</a:t>
            </a:r>
            <a:endParaRPr lang="en-US" sz="1800" dirty="0">
              <a:solidFill>
                <a:srgbClr val="0003AA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6" name="Text Box 29">
            <a:extLst>
              <a:ext uri="{FF2B5EF4-FFF2-40B4-BE49-F238E27FC236}">
                <a16:creationId xmlns:a16="http://schemas.microsoft.com/office/drawing/2014/main" id="{3F210FD5-0D22-774D-B09A-C5DAECDB9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437" y="6381899"/>
            <a:ext cx="52257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Read for Fri 3 Mar: </a:t>
            </a:r>
            <a:r>
              <a:rPr lang="en-US" i="1" dirty="0">
                <a:solidFill>
                  <a:srgbClr val="0003AA"/>
                </a:solidFill>
                <a:latin typeface="Arial Black" charset="0"/>
              </a:rPr>
              <a:t>T&amp;S</a:t>
            </a:r>
            <a:r>
              <a:rPr lang="en-US" dirty="0">
                <a:solidFill>
                  <a:srgbClr val="0003AA"/>
                </a:solidFill>
              </a:rPr>
              <a:t>  §7.5–7.11</a:t>
            </a:r>
          </a:p>
        </p:txBody>
      </p:sp>
      <p:sp>
        <p:nvSpPr>
          <p:cNvPr id="13" name="Text Box 35">
            <a:extLst>
              <a:ext uri="{FF2B5EF4-FFF2-40B4-BE49-F238E27FC236}">
                <a16:creationId xmlns:a16="http://schemas.microsoft.com/office/drawing/2014/main" id="{75D2E680-D95C-0D48-A574-7BA0F25A3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9038" y="690173"/>
            <a:ext cx="8713924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Last Time: RHEOLOGY</a:t>
            </a:r>
          </a:p>
          <a:p>
            <a:pPr eaLnBrk="0" hangingPunct="0"/>
            <a:endParaRPr lang="en-US" sz="600" i="1" dirty="0">
              <a:solidFill>
                <a:srgbClr val="FF3300"/>
              </a:solidFill>
              <a:latin typeface="Arial Black" charset="0"/>
            </a:endParaRPr>
          </a:p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Rheology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03AA"/>
                </a:solidFill>
              </a:rPr>
              <a:t>describes the operator relating </a:t>
            </a:r>
            <a:r>
              <a:rPr lang="en-US" i="1" dirty="0">
                <a:solidFill>
                  <a:srgbClr val="FF0000"/>
                </a:solidFill>
                <a:latin typeface="Arial Black"/>
                <a:cs typeface="Arial Black"/>
              </a:rPr>
              <a:t>stress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03AA"/>
                </a:solidFill>
              </a:rPr>
              <a:t>to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 Black"/>
                <a:cs typeface="Arial Black"/>
              </a:rPr>
              <a:t>strain</a:t>
            </a:r>
            <a:r>
              <a:rPr lang="en-US" dirty="0">
                <a:solidFill>
                  <a:srgbClr val="0003AA"/>
                </a:solidFill>
              </a:rPr>
              <a:t>:</a:t>
            </a:r>
          </a:p>
          <a:p>
            <a:endParaRPr lang="en-US" sz="2800" dirty="0">
              <a:solidFill>
                <a:srgbClr val="0003AA"/>
              </a:solidFill>
            </a:endParaRPr>
          </a:p>
          <a:p>
            <a:r>
              <a:rPr lang="en-US" dirty="0">
                <a:solidFill>
                  <a:srgbClr val="0003AA"/>
                </a:solidFill>
              </a:rPr>
              <a:t>   and includes linear elastic, linear viscous, nonlinear viscous,</a:t>
            </a:r>
          </a:p>
          <a:p>
            <a:r>
              <a:rPr lang="en-US" dirty="0">
                <a:solidFill>
                  <a:srgbClr val="0003AA"/>
                </a:solidFill>
              </a:rPr>
              <a:t>   viscoelastic, plastic, …</a:t>
            </a:r>
            <a:endParaRPr lang="en-US" sz="600" i="1" dirty="0">
              <a:solidFill>
                <a:srgbClr val="0003AA"/>
              </a:solidFill>
              <a:latin typeface="Arial Black" charset="0"/>
            </a:endParaRPr>
          </a:p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Stress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003AA"/>
                </a:solidFill>
                <a:latin typeface="Arial"/>
                <a:cs typeface="Arial"/>
              </a:rPr>
              <a:t>is force per unit area; in a continuum fully described</a:t>
            </a:r>
          </a:p>
          <a:p>
            <a:r>
              <a:rPr lang="en-US" dirty="0">
                <a:solidFill>
                  <a:srgbClr val="0003AA"/>
                </a:solidFill>
                <a:latin typeface="Arial"/>
                <a:cs typeface="Arial"/>
              </a:rPr>
              <a:t>   by a tensor with 9 components (three force directions acting</a:t>
            </a:r>
          </a:p>
          <a:p>
            <a:r>
              <a:rPr lang="en-US" dirty="0">
                <a:solidFill>
                  <a:srgbClr val="0003AA"/>
                </a:solidFill>
                <a:latin typeface="Arial"/>
                <a:cs typeface="Arial"/>
              </a:rPr>
              <a:t>   on each of three different directions). </a:t>
            </a:r>
            <a:r>
              <a:rPr lang="en-US" i="1" dirty="0">
                <a:solidFill>
                  <a:srgbClr val="FF0000"/>
                </a:solidFill>
                <a:latin typeface="Arial Black"/>
                <a:cs typeface="Arial Black"/>
              </a:rPr>
              <a:t>Strain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003AA"/>
                </a:solidFill>
                <a:latin typeface="Arial"/>
                <a:cs typeface="Arial"/>
              </a:rPr>
              <a:t>also is a </a:t>
            </a:r>
          </a:p>
          <a:p>
            <a:r>
              <a:rPr lang="en-US" dirty="0">
                <a:solidFill>
                  <a:srgbClr val="0003AA"/>
                </a:solidFill>
                <a:latin typeface="Arial"/>
                <a:cs typeface="Arial"/>
              </a:rPr>
              <a:t>   9-component tensor describing deformation in response to</a:t>
            </a:r>
          </a:p>
          <a:p>
            <a:r>
              <a:rPr lang="en-US" dirty="0">
                <a:solidFill>
                  <a:srgbClr val="0003AA"/>
                </a:solidFill>
                <a:latin typeface="Arial"/>
                <a:cs typeface="Arial"/>
              </a:rPr>
              <a:t>   applied stress</a:t>
            </a:r>
          </a:p>
          <a:p>
            <a:r>
              <a:rPr lang="en-US" dirty="0">
                <a:solidFill>
                  <a:srgbClr val="0003AA"/>
                </a:solidFill>
                <a:latin typeface="Arial"/>
                <a:cs typeface="Arial"/>
              </a:rPr>
              <a:t>Ductile flow in the Earth occurs by a combination of </a:t>
            </a:r>
            <a:r>
              <a:rPr lang="en-US" i="1" dirty="0">
                <a:solidFill>
                  <a:srgbClr val="FF0000"/>
                </a:solidFill>
                <a:latin typeface="Arial Black"/>
                <a:cs typeface="Arial Black"/>
              </a:rPr>
              <a:t>diffusion</a:t>
            </a:r>
          </a:p>
          <a:p>
            <a:r>
              <a:rPr lang="en-US" dirty="0">
                <a:solidFill>
                  <a:schemeClr val="accent2"/>
                </a:solidFill>
                <a:latin typeface="Arial"/>
                <a:cs typeface="Arial"/>
              </a:rPr>
              <a:t>   </a:t>
            </a:r>
            <a:r>
              <a:rPr lang="en-US" i="1" dirty="0">
                <a:solidFill>
                  <a:srgbClr val="FF0000"/>
                </a:solidFill>
                <a:latin typeface="Arial Black"/>
                <a:cs typeface="Arial Black"/>
              </a:rPr>
              <a:t>creep</a:t>
            </a:r>
            <a:r>
              <a:rPr lang="en-US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003AA"/>
                </a:solidFill>
                <a:latin typeface="Arial"/>
                <a:cs typeface="Arial"/>
              </a:rPr>
              <a:t>(</a:t>
            </a:r>
            <a:r>
              <a:rPr lang="en-US" i="1" dirty="0">
                <a:latin typeface="Symbol" charset="2"/>
                <a:cs typeface="Symbol" charset="2"/>
              </a:rPr>
              <a:t>s = he</a:t>
            </a:r>
            <a:r>
              <a:rPr lang="en-US" sz="1200" i="1" dirty="0">
                <a:latin typeface="Symbol" charset="2"/>
                <a:cs typeface="Symbol" charset="2"/>
              </a:rPr>
              <a:t> </a:t>
            </a:r>
            <a:r>
              <a:rPr lang="en-US" dirty="0">
                <a:solidFill>
                  <a:srgbClr val="0003AA"/>
                </a:solidFill>
                <a:latin typeface="Arial"/>
                <a:cs typeface="Arial"/>
              </a:rPr>
              <a:t>; moves atoms along grain boundaries) and</a:t>
            </a:r>
          </a:p>
          <a:p>
            <a:r>
              <a:rPr lang="en-US" dirty="0">
                <a:solidFill>
                  <a:srgbClr val="0003AA"/>
                </a:solidFill>
                <a:latin typeface="Arial"/>
                <a:cs typeface="Arial"/>
              </a:rPr>
              <a:t>   </a:t>
            </a:r>
            <a:r>
              <a:rPr lang="en-US" i="1" dirty="0">
                <a:solidFill>
                  <a:srgbClr val="FF0000"/>
                </a:solidFill>
                <a:latin typeface="Arial Black"/>
                <a:cs typeface="Arial Black"/>
              </a:rPr>
              <a:t>dislocation creep </a:t>
            </a:r>
            <a:r>
              <a:rPr lang="en-US" dirty="0">
                <a:solidFill>
                  <a:srgbClr val="0003AA"/>
                </a:solidFill>
                <a:latin typeface="Arial"/>
                <a:cs typeface="Arial"/>
              </a:rPr>
              <a:t>(</a:t>
            </a:r>
            <a:r>
              <a:rPr lang="en-US" i="1" dirty="0">
                <a:latin typeface="Symbol" charset="2"/>
                <a:cs typeface="Symbol" charset="2"/>
              </a:rPr>
              <a:t>s = </a:t>
            </a:r>
            <a:r>
              <a:rPr lang="en-US" i="1" dirty="0" err="1">
                <a:latin typeface="Symbol" charset="2"/>
                <a:cs typeface="Symbol" charset="2"/>
              </a:rPr>
              <a:t>h</a:t>
            </a:r>
            <a:r>
              <a:rPr lang="en-US" baseline="-25000" dirty="0" err="1">
                <a:latin typeface="Times New Roman"/>
                <a:cs typeface="Times New Roman"/>
              </a:rPr>
              <a:t>eff</a:t>
            </a:r>
            <a:r>
              <a:rPr lang="en-US" dirty="0">
                <a:latin typeface="Symbol" charset="2"/>
                <a:cs typeface="Symbol" charset="2"/>
              </a:rPr>
              <a:t>(</a:t>
            </a:r>
            <a:r>
              <a:rPr lang="en-US" i="1" dirty="0">
                <a:latin typeface="Symbol" charset="2"/>
                <a:cs typeface="Symbol" charset="2"/>
              </a:rPr>
              <a:t>s</a:t>
            </a:r>
            <a:r>
              <a:rPr lang="en-US" dirty="0">
                <a:latin typeface="Symbol" charset="2"/>
                <a:cs typeface="Symbol" charset="2"/>
              </a:rPr>
              <a:t>)</a:t>
            </a:r>
            <a:r>
              <a:rPr lang="en-US" i="1" dirty="0">
                <a:latin typeface="Symbol" charset="2"/>
                <a:cs typeface="Symbol" charset="2"/>
              </a:rPr>
              <a:t>e</a:t>
            </a:r>
            <a:r>
              <a:rPr lang="en-US" sz="1200" i="1" dirty="0">
                <a:latin typeface="Symbol" charset="2"/>
                <a:cs typeface="Symbol" charset="2"/>
              </a:rPr>
              <a:t> </a:t>
            </a:r>
            <a:r>
              <a:rPr lang="en-US" dirty="0">
                <a:solidFill>
                  <a:srgbClr val="0003AA"/>
                </a:solidFill>
                <a:latin typeface="Arial"/>
                <a:cs typeface="Arial"/>
              </a:rPr>
              <a:t>; dislocations move in</a:t>
            </a:r>
          </a:p>
          <a:p>
            <a:r>
              <a:rPr lang="en-US" dirty="0">
                <a:solidFill>
                  <a:srgbClr val="0003AA"/>
                </a:solidFill>
                <a:latin typeface="Arial"/>
                <a:cs typeface="Arial"/>
              </a:rPr>
              <a:t>   grains). The latter dominates lithosphere and shallow</a:t>
            </a:r>
          </a:p>
          <a:p>
            <a:r>
              <a:rPr lang="en-US" dirty="0">
                <a:solidFill>
                  <a:srgbClr val="0003AA"/>
                </a:solidFill>
                <a:latin typeface="Arial"/>
                <a:cs typeface="Arial"/>
              </a:rPr>
              <a:t>   asthenosphere!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127DEDA-7194-82F1-D522-A610403B6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465894"/>
            <a:ext cx="15398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" name="TextBox 1">
            <a:extLst>
              <a:ext uri="{FF2B5EF4-FFF2-40B4-BE49-F238E27FC236}">
                <a16:creationId xmlns:a16="http://schemas.microsoft.com/office/drawing/2014/main" id="{BD8B6251-8FC6-F54D-8ECD-0A592EEB97E9}"/>
              </a:ext>
            </a:extLst>
          </p:cNvPr>
          <p:cNvSpPr txBox="1"/>
          <p:nvPr/>
        </p:nvSpPr>
        <p:spPr>
          <a:xfrm>
            <a:off x="3886674" y="4676226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/>
              <a:t>.</a:t>
            </a:r>
          </a:p>
        </p:txBody>
      </p:sp>
      <p:sp>
        <p:nvSpPr>
          <p:cNvPr id="16" name="TextBox 10">
            <a:extLst>
              <a:ext uri="{FF2B5EF4-FFF2-40B4-BE49-F238E27FC236}">
                <a16:creationId xmlns:a16="http://schemas.microsoft.com/office/drawing/2014/main" id="{CB93EF0D-791F-744C-9FA4-25C884793EF4}"/>
              </a:ext>
            </a:extLst>
          </p:cNvPr>
          <p:cNvSpPr txBox="1"/>
          <p:nvPr/>
        </p:nvSpPr>
        <p:spPr>
          <a:xfrm>
            <a:off x="6452863" y="5044449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4877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0D0AAEAC-C64F-4180-B65E-EC53A9BE5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216" y="1166843"/>
            <a:ext cx="8259569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srgbClr val="0003AA"/>
                </a:solidFill>
                <a:latin typeface="Arial Black" charset="0"/>
              </a:rPr>
              <a:t>First Assignment: </a:t>
            </a:r>
          </a:p>
          <a:p>
            <a:r>
              <a:rPr lang="en-US" sz="3200" i="1" dirty="0">
                <a:solidFill>
                  <a:srgbClr val="0003AA"/>
                </a:solidFill>
                <a:latin typeface="Arial Black" charset="0"/>
              </a:rPr>
              <a:t>Posted on course website!</a:t>
            </a:r>
          </a:p>
          <a:p>
            <a:r>
              <a:rPr lang="en-US" sz="3200" dirty="0">
                <a:solidFill>
                  <a:srgbClr val="0003AA"/>
                </a:solidFill>
                <a:latin typeface="Arial"/>
                <a:cs typeface="Arial"/>
              </a:rPr>
              <a:t>Due Mar 3 at 1:30 pm</a:t>
            </a:r>
          </a:p>
          <a:p>
            <a:endParaRPr lang="en-US" sz="3200" dirty="0">
              <a:solidFill>
                <a:srgbClr val="0003AA"/>
              </a:solidFill>
              <a:latin typeface="Arial"/>
              <a:cs typeface="Arial"/>
            </a:endParaRPr>
          </a:p>
          <a:p>
            <a:r>
              <a:rPr lang="en-US" sz="3200" i="1" dirty="0">
                <a:solidFill>
                  <a:srgbClr val="0003AA"/>
                </a:solidFill>
                <a:latin typeface="Arial Black" charset="0"/>
              </a:rPr>
              <a:t>Next Journal Article Reading:</a:t>
            </a:r>
          </a:p>
          <a:p>
            <a:r>
              <a:rPr lang="en-US" sz="3200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Wednesday Mar 15: Becker et al. (2015)</a:t>
            </a:r>
          </a:p>
          <a:p>
            <a:r>
              <a:rPr lang="en-US" sz="3200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Western U.S. intermountain seismicity</a:t>
            </a:r>
          </a:p>
          <a:p>
            <a:r>
              <a:rPr lang="en-US" sz="3200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caused by changes in upper mantle flow,</a:t>
            </a:r>
          </a:p>
          <a:p>
            <a:r>
              <a:rPr lang="en-US" sz="3200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Nature, 524(7566), 458-461.</a:t>
            </a:r>
          </a:p>
        </p:txBody>
      </p:sp>
    </p:spTree>
    <p:extLst>
      <p:ext uri="{BB962C8B-B14F-4D97-AF65-F5344CB8AC3E}">
        <p14:creationId xmlns:p14="http://schemas.microsoft.com/office/powerpoint/2010/main" val="3403593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98345-DAB1-CBBA-7F0F-50CF8FD0C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938" y="80862"/>
            <a:ext cx="4931372" cy="3389314"/>
          </a:xfrm>
          <a:prstGeom prst="rect">
            <a:avLst/>
          </a:prstGeom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2BCFB5F4-1E5C-8828-6722-818268483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797" y="3470176"/>
            <a:ext cx="322992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i="1" dirty="0"/>
              <a:t>Castellanos et al., Sci. Adv., 2020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3B7A96-00F4-D530-9C04-FDF3E01BA086}"/>
              </a:ext>
            </a:extLst>
          </p:cNvPr>
          <p:cNvSpPr txBox="1"/>
          <p:nvPr/>
        </p:nvSpPr>
        <p:spPr>
          <a:xfrm>
            <a:off x="1789046" y="539546"/>
            <a:ext cx="96943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03AA"/>
                </a:solidFill>
              </a:rPr>
              <a:t>Observed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618692-7B28-F3DE-07C5-F683E3712DCD}"/>
              </a:ext>
            </a:extLst>
          </p:cNvPr>
          <p:cNvSpPr txBox="1"/>
          <p:nvPr/>
        </p:nvSpPr>
        <p:spPr>
          <a:xfrm>
            <a:off x="4455349" y="539546"/>
            <a:ext cx="91884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03AA"/>
                </a:solidFill>
              </a:rPr>
              <a:t>Modeled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DCF86B-DD05-B56A-287B-C99275D83A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937" y="3773451"/>
            <a:ext cx="4952526" cy="30051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B3D2ECD-7E1C-1EA8-AB54-D96D8979B00C}"/>
              </a:ext>
            </a:extLst>
          </p:cNvPr>
          <p:cNvSpPr txBox="1"/>
          <p:nvPr/>
        </p:nvSpPr>
        <p:spPr>
          <a:xfrm rot="16200000">
            <a:off x="1595611" y="5135898"/>
            <a:ext cx="24922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(Without Wallowa load…)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9FD356-BC5B-E470-D576-E89CE87446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7995" y="821128"/>
            <a:ext cx="5486400" cy="29523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5B0F747-80FA-28E1-33FA-B02DD40255B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791" b="5233"/>
          <a:stretch/>
        </p:blipFill>
        <p:spPr>
          <a:xfrm>
            <a:off x="6157995" y="3773451"/>
            <a:ext cx="5522976" cy="298937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7C422B7-4168-71F5-B4EE-DC1F279D85C3}"/>
              </a:ext>
            </a:extLst>
          </p:cNvPr>
          <p:cNvSpPr txBox="1"/>
          <p:nvPr/>
        </p:nvSpPr>
        <p:spPr>
          <a:xfrm>
            <a:off x="6008915" y="95178"/>
            <a:ext cx="4773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3AA"/>
                </a:solidFill>
              </a:rPr>
              <a:t>• Model implies thicker crust under Wallowa… √!</a:t>
            </a:r>
          </a:p>
          <a:p>
            <a:r>
              <a:rPr lang="en-US" dirty="0">
                <a:solidFill>
                  <a:srgbClr val="0003AA"/>
                </a:solidFill>
              </a:rPr>
              <a:t>• Assumes constant viscosity crust… ?</a:t>
            </a:r>
          </a:p>
        </p:txBody>
      </p:sp>
    </p:spTree>
    <p:extLst>
      <p:ext uri="{BB962C8B-B14F-4D97-AF65-F5344CB8AC3E}">
        <p14:creationId xmlns:p14="http://schemas.microsoft.com/office/powerpoint/2010/main" val="746740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1">
            <a:extLst>
              <a:ext uri="{FF2B5EF4-FFF2-40B4-BE49-F238E27FC236}">
                <a16:creationId xmlns:a16="http://schemas.microsoft.com/office/drawing/2014/main" id="{C0EB7A93-74C0-804F-B20A-492B43C006E7}"/>
              </a:ext>
            </a:extLst>
          </p:cNvPr>
          <p:cNvSpPr txBox="1"/>
          <p:nvPr/>
        </p:nvSpPr>
        <p:spPr>
          <a:xfrm>
            <a:off x="2636984" y="101908"/>
            <a:ext cx="70325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b="1" i="1" dirty="0">
                <a:solidFill>
                  <a:srgbClr val="0003A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But practically, there are just four types</a:t>
            </a:r>
          </a:p>
          <a:p>
            <a:r>
              <a:rPr lang="en-US" b="1" i="1" dirty="0">
                <a:solidFill>
                  <a:srgbClr val="0003A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  that are important in Earth dynamics…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ECB318E-B612-6D46-807E-0E21ECFDFDF8}"/>
              </a:ext>
            </a:extLst>
          </p:cNvPr>
          <p:cNvCxnSpPr>
            <a:cxnSpLocks/>
          </p:cNvCxnSpPr>
          <p:nvPr/>
        </p:nvCxnSpPr>
        <p:spPr bwMode="auto">
          <a:xfrm>
            <a:off x="5938292" y="1031926"/>
            <a:ext cx="0" cy="499796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AC7196C-0FD7-4E45-B08B-791E7DF60602}"/>
              </a:ext>
            </a:extLst>
          </p:cNvPr>
          <p:cNvCxnSpPr>
            <a:cxnSpLocks/>
          </p:cNvCxnSpPr>
          <p:nvPr/>
        </p:nvCxnSpPr>
        <p:spPr bwMode="auto">
          <a:xfrm flipV="1">
            <a:off x="1826332" y="3712655"/>
            <a:ext cx="8223921" cy="4543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0" name="TextBox 7">
            <a:extLst>
              <a:ext uri="{FF2B5EF4-FFF2-40B4-BE49-F238E27FC236}">
                <a16:creationId xmlns:a16="http://schemas.microsoft.com/office/drawing/2014/main" id="{215E8642-D3D7-B24B-B837-F0A239F5AD4E}"/>
              </a:ext>
            </a:extLst>
          </p:cNvPr>
          <p:cNvSpPr txBox="1"/>
          <p:nvPr/>
        </p:nvSpPr>
        <p:spPr>
          <a:xfrm>
            <a:off x="1911523" y="1044229"/>
            <a:ext cx="3824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Hooke’s Law (Elastic)</a:t>
            </a:r>
          </a:p>
        </p:txBody>
      </p:sp>
      <p:sp>
        <p:nvSpPr>
          <p:cNvPr id="31" name="TextBox 8">
            <a:extLst>
              <a:ext uri="{FF2B5EF4-FFF2-40B4-BE49-F238E27FC236}">
                <a16:creationId xmlns:a16="http://schemas.microsoft.com/office/drawing/2014/main" id="{7E158E24-80C6-DD4B-9926-2637304E78BC}"/>
              </a:ext>
            </a:extLst>
          </p:cNvPr>
          <p:cNvSpPr txBox="1"/>
          <p:nvPr/>
        </p:nvSpPr>
        <p:spPr>
          <a:xfrm>
            <a:off x="3091718" y="1504265"/>
            <a:ext cx="1463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600" i="1" dirty="0">
                <a:latin typeface="Symbol" pitchFamily="2" charset="2"/>
                <a:cs typeface="Times New Roman" panose="02020603050405020304" pitchFamily="18" charset="0"/>
              </a:rPr>
              <a:t>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i="1" dirty="0">
                <a:latin typeface="Symbol" pitchFamily="2" charset="2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32" name="TextBox 9">
            <a:extLst>
              <a:ext uri="{FF2B5EF4-FFF2-40B4-BE49-F238E27FC236}">
                <a16:creationId xmlns:a16="http://schemas.microsoft.com/office/drawing/2014/main" id="{867C3F19-CC6D-F54D-B1FB-F662340CB99B}"/>
              </a:ext>
            </a:extLst>
          </p:cNvPr>
          <p:cNvSpPr txBox="1"/>
          <p:nvPr/>
        </p:nvSpPr>
        <p:spPr>
          <a:xfrm>
            <a:off x="2071406" y="2352968"/>
            <a:ext cx="35044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latin typeface="Symbol" pitchFamily="2" charset="2"/>
              </a:rPr>
              <a:t>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3AA"/>
                </a:solidFill>
              </a:rPr>
              <a:t>is stress; </a:t>
            </a:r>
          </a:p>
          <a:p>
            <a:r>
              <a:rPr lang="en-US" i="1" dirty="0">
                <a:latin typeface="Symbol" pitchFamily="2" charset="2"/>
              </a:rPr>
              <a:t>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3AA"/>
                </a:solidFill>
              </a:rPr>
              <a:t>is strain;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3AA"/>
                </a:solidFill>
              </a:rPr>
              <a:t>are elastic constant(s)</a:t>
            </a:r>
          </a:p>
        </p:txBody>
      </p:sp>
      <p:sp>
        <p:nvSpPr>
          <p:cNvPr id="33" name="TextBox 10">
            <a:extLst>
              <a:ext uri="{FF2B5EF4-FFF2-40B4-BE49-F238E27FC236}">
                <a16:creationId xmlns:a16="http://schemas.microsoft.com/office/drawing/2014/main" id="{EAC229A2-2A51-FA41-9DDC-0C430730C021}"/>
              </a:ext>
            </a:extLst>
          </p:cNvPr>
          <p:cNvSpPr txBox="1"/>
          <p:nvPr/>
        </p:nvSpPr>
        <p:spPr>
          <a:xfrm>
            <a:off x="6107730" y="1044229"/>
            <a:ext cx="4169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b="1" i="1" dirty="0" err="1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Byerlee’s</a:t>
            </a:r>
            <a:r>
              <a:rPr lang="en-US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Law (Friction)</a:t>
            </a:r>
          </a:p>
        </p:txBody>
      </p:sp>
      <p:sp>
        <p:nvSpPr>
          <p:cNvPr id="34" name="TextBox 11">
            <a:extLst>
              <a:ext uri="{FF2B5EF4-FFF2-40B4-BE49-F238E27FC236}">
                <a16:creationId xmlns:a16="http://schemas.microsoft.com/office/drawing/2014/main" id="{2094C5FD-2E00-F441-B616-4E3C3341A706}"/>
              </a:ext>
            </a:extLst>
          </p:cNvPr>
          <p:cNvSpPr txBox="1"/>
          <p:nvPr/>
        </p:nvSpPr>
        <p:spPr>
          <a:xfrm>
            <a:off x="6998647" y="1504265"/>
            <a:ext cx="2387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600" i="1" dirty="0">
                <a:latin typeface="Symbol" pitchFamily="2" charset="2"/>
                <a:cs typeface="Times New Roman" panose="02020603050405020304" pitchFamily="18" charset="0"/>
              </a:rPr>
              <a:t>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600" i="1" dirty="0">
                <a:latin typeface="Symbol" pitchFamily="2" charset="2"/>
                <a:cs typeface="Times New Roman" panose="02020603050405020304" pitchFamily="18" charset="0"/>
              </a:rPr>
              <a:t>ms</a:t>
            </a:r>
            <a:r>
              <a:rPr lang="en-US" sz="3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</a:t>
            </a:r>
            <a:endParaRPr lang="en-US" sz="3600" i="1" dirty="0">
              <a:latin typeface="Symbol" pitchFamily="2" charset="2"/>
              <a:cs typeface="Times New Roman" panose="02020603050405020304" pitchFamily="18" charset="0"/>
            </a:endParaRPr>
          </a:p>
        </p:txBody>
      </p:sp>
      <p:sp>
        <p:nvSpPr>
          <p:cNvPr id="35" name="TextBox 12">
            <a:extLst>
              <a:ext uri="{FF2B5EF4-FFF2-40B4-BE49-F238E27FC236}">
                <a16:creationId xmlns:a16="http://schemas.microsoft.com/office/drawing/2014/main" id="{91AD60D7-C771-2B43-8848-FEF9318DBC11}"/>
              </a:ext>
            </a:extLst>
          </p:cNvPr>
          <p:cNvSpPr txBox="1"/>
          <p:nvPr/>
        </p:nvSpPr>
        <p:spPr>
          <a:xfrm>
            <a:off x="6347828" y="2168302"/>
            <a:ext cx="368883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latin typeface="Symbol" pitchFamily="2" charset="2"/>
              </a:rPr>
              <a:t>t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3AA"/>
                </a:solidFill>
              </a:rPr>
              <a:t>is (failure) shear stress; </a:t>
            </a:r>
          </a:p>
          <a:p>
            <a:r>
              <a:rPr lang="en-US" i="1" dirty="0" err="1">
                <a:latin typeface="Symbol" pitchFamily="2" charset="2"/>
              </a:rPr>
              <a:t>s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3AA"/>
                </a:solidFill>
              </a:rPr>
              <a:t>is normal stress;</a:t>
            </a:r>
          </a:p>
          <a:p>
            <a:r>
              <a:rPr lang="en-US" i="1" dirty="0">
                <a:latin typeface="Symbol" pitchFamily="2" charset="2"/>
              </a:rPr>
              <a:t>m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3AA"/>
                </a:solidFill>
              </a:rPr>
              <a:t>is frictional coefficient;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3AA"/>
                </a:solidFill>
              </a:rPr>
              <a:t>is cohesion</a:t>
            </a:r>
          </a:p>
        </p:txBody>
      </p:sp>
      <p:sp>
        <p:nvSpPr>
          <p:cNvPr id="36" name="TextBox 13">
            <a:extLst>
              <a:ext uri="{FF2B5EF4-FFF2-40B4-BE49-F238E27FC236}">
                <a16:creationId xmlns:a16="http://schemas.microsoft.com/office/drawing/2014/main" id="{52776150-1176-6C4B-B406-0C4F9EBEE54B}"/>
              </a:ext>
            </a:extLst>
          </p:cNvPr>
          <p:cNvSpPr txBox="1"/>
          <p:nvPr/>
        </p:nvSpPr>
        <p:spPr>
          <a:xfrm>
            <a:off x="1768589" y="3769444"/>
            <a:ext cx="3886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Viscous (linear creep)</a:t>
            </a:r>
          </a:p>
        </p:txBody>
      </p:sp>
      <p:sp>
        <p:nvSpPr>
          <p:cNvPr id="37" name="TextBox 14">
            <a:extLst>
              <a:ext uri="{FF2B5EF4-FFF2-40B4-BE49-F238E27FC236}">
                <a16:creationId xmlns:a16="http://schemas.microsoft.com/office/drawing/2014/main" id="{071F062D-DBFD-F641-A071-41FBBE456859}"/>
              </a:ext>
            </a:extLst>
          </p:cNvPr>
          <p:cNvSpPr txBox="1"/>
          <p:nvPr/>
        </p:nvSpPr>
        <p:spPr>
          <a:xfrm>
            <a:off x="5868244" y="3745779"/>
            <a:ext cx="4662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Viscous (power-law creep)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0DA43AE-AE22-6441-993A-11A175A43474}"/>
              </a:ext>
            </a:extLst>
          </p:cNvPr>
          <p:cNvGrpSpPr/>
          <p:nvPr/>
        </p:nvGrpSpPr>
        <p:grpSpPr>
          <a:xfrm>
            <a:off x="2751358" y="3974847"/>
            <a:ext cx="1920719" cy="747136"/>
            <a:chOff x="1616568" y="4004050"/>
            <a:chExt cx="1920719" cy="747136"/>
          </a:xfrm>
        </p:grpSpPr>
        <p:sp>
          <p:nvSpPr>
            <p:cNvPr id="53" name="TextBox 15">
              <a:extLst>
                <a:ext uri="{FF2B5EF4-FFF2-40B4-BE49-F238E27FC236}">
                  <a16:creationId xmlns:a16="http://schemas.microsoft.com/office/drawing/2014/main" id="{954C533A-4907-CF46-8E4A-CBAA0A99C943}"/>
                </a:ext>
              </a:extLst>
            </p:cNvPr>
            <p:cNvSpPr txBox="1"/>
            <p:nvPr/>
          </p:nvSpPr>
          <p:spPr>
            <a:xfrm>
              <a:off x="1616568" y="4104855"/>
              <a:ext cx="19207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r>
                <a:rPr lang="en-US" sz="3600" i="1" dirty="0">
                  <a:latin typeface="Symbol" pitchFamily="2" charset="2"/>
                  <a:cs typeface="Times New Roman" panose="02020603050405020304" pitchFamily="18" charset="0"/>
                </a:rPr>
                <a:t>s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US" sz="3600" i="1" dirty="0" err="1">
                  <a:latin typeface="Symbol" pitchFamily="2" charset="2"/>
                  <a:cs typeface="Times New Roman" panose="02020603050405020304" pitchFamily="18" charset="0"/>
                </a:rPr>
                <a:t>h</a:t>
              </a:r>
              <a:r>
                <a:rPr lang="en-US" sz="3600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diff</a:t>
              </a:r>
              <a:r>
                <a:rPr lang="en-US" sz="36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i="1" dirty="0">
                  <a:latin typeface="Symbol" pitchFamily="2" charset="2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54" name="TextBox 16">
              <a:extLst>
                <a:ext uri="{FF2B5EF4-FFF2-40B4-BE49-F238E27FC236}">
                  <a16:creationId xmlns:a16="http://schemas.microsoft.com/office/drawing/2014/main" id="{2E8C796B-913C-6346-9F6A-1AB1251534A2}"/>
                </a:ext>
              </a:extLst>
            </p:cNvPr>
            <p:cNvSpPr txBox="1"/>
            <p:nvPr/>
          </p:nvSpPr>
          <p:spPr>
            <a:xfrm>
              <a:off x="3265720" y="4004050"/>
              <a:ext cx="2696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39" name="TextBox 18">
            <a:extLst>
              <a:ext uri="{FF2B5EF4-FFF2-40B4-BE49-F238E27FC236}">
                <a16:creationId xmlns:a16="http://schemas.microsoft.com/office/drawing/2014/main" id="{55C12F16-04C4-9645-824C-1AE4FE8CEC37}"/>
              </a:ext>
            </a:extLst>
          </p:cNvPr>
          <p:cNvSpPr txBox="1"/>
          <p:nvPr/>
        </p:nvSpPr>
        <p:spPr>
          <a:xfrm>
            <a:off x="2279659" y="4674935"/>
            <a:ext cx="28641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latin typeface="Symbol" pitchFamily="2" charset="2"/>
              </a:rPr>
              <a:t>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3AA"/>
                </a:solidFill>
              </a:rPr>
              <a:t>is stress; </a:t>
            </a:r>
          </a:p>
          <a:p>
            <a:r>
              <a:rPr lang="en-US" i="1" dirty="0">
                <a:latin typeface="Symbol" pitchFamily="2" charset="2"/>
              </a:rPr>
              <a:t>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3AA"/>
                </a:solidFill>
              </a:rPr>
              <a:t>is strain-rate;</a:t>
            </a:r>
          </a:p>
          <a:p>
            <a:r>
              <a:rPr lang="en-US" i="1" dirty="0" err="1">
                <a:latin typeface="Symbol" pitchFamily="2" charset="2"/>
                <a:cs typeface="Times New Roman" panose="02020603050405020304" pitchFamily="18" charset="0"/>
              </a:rPr>
              <a:t>h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3AA"/>
                </a:solidFill>
              </a:rPr>
              <a:t>is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viscosity</a:t>
            </a:r>
            <a:endParaRPr lang="en-US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diffusion creep</a:t>
            </a:r>
          </a:p>
        </p:txBody>
      </p:sp>
      <p:sp>
        <p:nvSpPr>
          <p:cNvPr id="40" name="TextBox 19">
            <a:extLst>
              <a:ext uri="{FF2B5EF4-FFF2-40B4-BE49-F238E27FC236}">
                <a16:creationId xmlns:a16="http://schemas.microsoft.com/office/drawing/2014/main" id="{B591C70E-3B82-4140-9946-E95283751C42}"/>
              </a:ext>
            </a:extLst>
          </p:cNvPr>
          <p:cNvSpPr txBox="1"/>
          <p:nvPr/>
        </p:nvSpPr>
        <p:spPr>
          <a:xfrm>
            <a:off x="2348853" y="4867006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/>
              <a:t>.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508DE5C-785C-B741-BE78-305CD7ECBF26}"/>
              </a:ext>
            </a:extLst>
          </p:cNvPr>
          <p:cNvGrpSpPr/>
          <p:nvPr/>
        </p:nvGrpSpPr>
        <p:grpSpPr>
          <a:xfrm>
            <a:off x="7125415" y="3974847"/>
            <a:ext cx="2148345" cy="747136"/>
            <a:chOff x="5829812" y="4025821"/>
            <a:chExt cx="2148345" cy="747136"/>
          </a:xfrm>
        </p:grpSpPr>
        <p:sp>
          <p:nvSpPr>
            <p:cNvPr id="51" name="TextBox 20">
              <a:extLst>
                <a:ext uri="{FF2B5EF4-FFF2-40B4-BE49-F238E27FC236}">
                  <a16:creationId xmlns:a16="http://schemas.microsoft.com/office/drawing/2014/main" id="{D18C631B-2C0F-884D-B8F0-143CCCCE7308}"/>
                </a:ext>
              </a:extLst>
            </p:cNvPr>
            <p:cNvSpPr txBox="1"/>
            <p:nvPr/>
          </p:nvSpPr>
          <p:spPr>
            <a:xfrm>
              <a:off x="5829812" y="4126626"/>
              <a:ext cx="21483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r>
                <a:rPr lang="en-US" sz="3600" i="1" dirty="0">
                  <a:latin typeface="Symbol" pitchFamily="2" charset="2"/>
                  <a:cs typeface="Times New Roman" panose="02020603050405020304" pitchFamily="18" charset="0"/>
                </a:rPr>
                <a:t>s </a:t>
              </a:r>
              <a:r>
                <a:rPr lang="en-US" sz="3600" i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US" sz="3600" i="1" dirty="0" err="1">
                  <a:latin typeface="Symbol" pitchFamily="2" charset="2"/>
                  <a:cs typeface="Times New Roman" panose="02020603050405020304" pitchFamily="18" charset="0"/>
                </a:rPr>
                <a:t>h</a:t>
              </a:r>
              <a:r>
                <a:rPr lang="en-US" sz="3600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disl</a:t>
              </a:r>
              <a:r>
                <a:rPr lang="en-US" sz="3600" i="1" dirty="0" err="1">
                  <a:latin typeface="Symbol" pitchFamily="2" charset="2"/>
                  <a:cs typeface="Times New Roman" panose="02020603050405020304" pitchFamily="18" charset="0"/>
                </a:rPr>
                <a:t>e</a:t>
              </a:r>
              <a:endParaRPr lang="en-US" sz="3600" i="1" dirty="0">
                <a:latin typeface="Symbol" pitchFamily="2" charset="2"/>
                <a:cs typeface="Times New Roman" panose="02020603050405020304" pitchFamily="18" charset="0"/>
              </a:endParaRPr>
            </a:p>
          </p:txBody>
        </p:sp>
        <p:sp>
          <p:nvSpPr>
            <p:cNvPr id="52" name="TextBox 21">
              <a:extLst>
                <a:ext uri="{FF2B5EF4-FFF2-40B4-BE49-F238E27FC236}">
                  <a16:creationId xmlns:a16="http://schemas.microsoft.com/office/drawing/2014/main" id="{0175B487-6008-034E-BA6A-43ABD7C5322E}"/>
                </a:ext>
              </a:extLst>
            </p:cNvPr>
            <p:cNvSpPr txBox="1"/>
            <p:nvPr/>
          </p:nvSpPr>
          <p:spPr>
            <a:xfrm>
              <a:off x="7694789" y="4025821"/>
              <a:ext cx="2696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42" name="TextBox 24">
            <a:extLst>
              <a:ext uri="{FF2B5EF4-FFF2-40B4-BE49-F238E27FC236}">
                <a16:creationId xmlns:a16="http://schemas.microsoft.com/office/drawing/2014/main" id="{C6AAE242-757D-EB45-955B-B8C0D3E020EE}"/>
              </a:ext>
            </a:extLst>
          </p:cNvPr>
          <p:cNvSpPr txBox="1"/>
          <p:nvPr/>
        </p:nvSpPr>
        <p:spPr>
          <a:xfrm>
            <a:off x="6369599" y="4793260"/>
            <a:ext cx="36599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3AA"/>
                </a:solidFill>
              </a:rPr>
              <a:t>is power-law exponent;</a:t>
            </a:r>
          </a:p>
          <a:p>
            <a:r>
              <a:rPr lang="en-US" i="1" dirty="0" err="1">
                <a:latin typeface="Symbol" pitchFamily="2" charset="2"/>
                <a:cs typeface="Times New Roman" panose="02020603050405020304" pitchFamily="18" charset="0"/>
              </a:rPr>
              <a:t>h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disl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3AA"/>
                </a:solidFill>
              </a:rPr>
              <a:t>is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viscosity</a:t>
            </a:r>
            <a:endParaRPr lang="en-US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dislocation creep</a:t>
            </a:r>
          </a:p>
        </p:txBody>
      </p:sp>
    </p:spTree>
    <p:extLst>
      <p:ext uri="{BB962C8B-B14F-4D97-AF65-F5344CB8AC3E}">
        <p14:creationId xmlns:p14="http://schemas.microsoft.com/office/powerpoint/2010/main" val="3071235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1">
            <a:extLst>
              <a:ext uri="{FF2B5EF4-FFF2-40B4-BE49-F238E27FC236}">
                <a16:creationId xmlns:a16="http://schemas.microsoft.com/office/drawing/2014/main" id="{C0EB7A93-74C0-804F-B20A-492B43C006E7}"/>
              </a:ext>
            </a:extLst>
          </p:cNvPr>
          <p:cNvSpPr txBox="1"/>
          <p:nvPr/>
        </p:nvSpPr>
        <p:spPr>
          <a:xfrm>
            <a:off x="2636984" y="101908"/>
            <a:ext cx="70325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b="1" i="1" dirty="0">
                <a:solidFill>
                  <a:srgbClr val="0003A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But practically, there are just four types</a:t>
            </a:r>
          </a:p>
          <a:p>
            <a:r>
              <a:rPr lang="en-US" b="1" i="1" dirty="0">
                <a:solidFill>
                  <a:srgbClr val="0003A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  that are important in Earth dynamics…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ECB318E-B612-6D46-807E-0E21ECFDFDF8}"/>
              </a:ext>
            </a:extLst>
          </p:cNvPr>
          <p:cNvCxnSpPr>
            <a:cxnSpLocks/>
          </p:cNvCxnSpPr>
          <p:nvPr/>
        </p:nvCxnSpPr>
        <p:spPr bwMode="auto">
          <a:xfrm>
            <a:off x="5938292" y="1031926"/>
            <a:ext cx="0" cy="499796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AC7196C-0FD7-4E45-B08B-791E7DF60602}"/>
              </a:ext>
            </a:extLst>
          </p:cNvPr>
          <p:cNvCxnSpPr>
            <a:cxnSpLocks/>
          </p:cNvCxnSpPr>
          <p:nvPr/>
        </p:nvCxnSpPr>
        <p:spPr bwMode="auto">
          <a:xfrm flipV="1">
            <a:off x="1826332" y="3712655"/>
            <a:ext cx="8223921" cy="4543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0" name="TextBox 7">
            <a:extLst>
              <a:ext uri="{FF2B5EF4-FFF2-40B4-BE49-F238E27FC236}">
                <a16:creationId xmlns:a16="http://schemas.microsoft.com/office/drawing/2014/main" id="{215E8642-D3D7-B24B-B837-F0A239F5AD4E}"/>
              </a:ext>
            </a:extLst>
          </p:cNvPr>
          <p:cNvSpPr txBox="1"/>
          <p:nvPr/>
        </p:nvSpPr>
        <p:spPr>
          <a:xfrm>
            <a:off x="1911523" y="1044229"/>
            <a:ext cx="3824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Hooke’s Law (Elastic)</a:t>
            </a:r>
          </a:p>
        </p:txBody>
      </p:sp>
      <p:sp>
        <p:nvSpPr>
          <p:cNvPr id="31" name="TextBox 8">
            <a:extLst>
              <a:ext uri="{FF2B5EF4-FFF2-40B4-BE49-F238E27FC236}">
                <a16:creationId xmlns:a16="http://schemas.microsoft.com/office/drawing/2014/main" id="{7E158E24-80C6-DD4B-9926-2637304E78BC}"/>
              </a:ext>
            </a:extLst>
          </p:cNvPr>
          <p:cNvSpPr txBox="1"/>
          <p:nvPr/>
        </p:nvSpPr>
        <p:spPr>
          <a:xfrm>
            <a:off x="3091718" y="1504265"/>
            <a:ext cx="1463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600" i="1" dirty="0">
                <a:latin typeface="Symbol" pitchFamily="2" charset="2"/>
                <a:cs typeface="Times New Roman" panose="02020603050405020304" pitchFamily="18" charset="0"/>
              </a:rPr>
              <a:t>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i="1" dirty="0">
                <a:latin typeface="Symbol" pitchFamily="2" charset="2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32" name="TextBox 9">
            <a:extLst>
              <a:ext uri="{FF2B5EF4-FFF2-40B4-BE49-F238E27FC236}">
                <a16:creationId xmlns:a16="http://schemas.microsoft.com/office/drawing/2014/main" id="{867C3F19-CC6D-F54D-B1FB-F662340CB99B}"/>
              </a:ext>
            </a:extLst>
          </p:cNvPr>
          <p:cNvSpPr txBox="1"/>
          <p:nvPr/>
        </p:nvSpPr>
        <p:spPr>
          <a:xfrm>
            <a:off x="2071406" y="2352968"/>
            <a:ext cx="35044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latin typeface="Symbol" pitchFamily="2" charset="2"/>
              </a:rPr>
              <a:t>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3AA"/>
                </a:solidFill>
              </a:rPr>
              <a:t>is stress; </a:t>
            </a:r>
          </a:p>
          <a:p>
            <a:r>
              <a:rPr lang="en-US" i="1" dirty="0">
                <a:latin typeface="Symbol" pitchFamily="2" charset="2"/>
              </a:rPr>
              <a:t>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3AA"/>
                </a:solidFill>
              </a:rPr>
              <a:t>is strain;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3AA"/>
                </a:solidFill>
              </a:rPr>
              <a:t>are elastic constant(s)</a:t>
            </a:r>
          </a:p>
        </p:txBody>
      </p:sp>
      <p:sp>
        <p:nvSpPr>
          <p:cNvPr id="33" name="TextBox 10">
            <a:extLst>
              <a:ext uri="{FF2B5EF4-FFF2-40B4-BE49-F238E27FC236}">
                <a16:creationId xmlns:a16="http://schemas.microsoft.com/office/drawing/2014/main" id="{EAC229A2-2A51-FA41-9DDC-0C430730C021}"/>
              </a:ext>
            </a:extLst>
          </p:cNvPr>
          <p:cNvSpPr txBox="1"/>
          <p:nvPr/>
        </p:nvSpPr>
        <p:spPr>
          <a:xfrm>
            <a:off x="6107730" y="1044229"/>
            <a:ext cx="4169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b="1" i="1" dirty="0" err="1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Byerlee’s</a:t>
            </a:r>
            <a:r>
              <a:rPr lang="en-US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Law (Friction)</a:t>
            </a:r>
          </a:p>
        </p:txBody>
      </p:sp>
      <p:sp>
        <p:nvSpPr>
          <p:cNvPr id="34" name="TextBox 11">
            <a:extLst>
              <a:ext uri="{FF2B5EF4-FFF2-40B4-BE49-F238E27FC236}">
                <a16:creationId xmlns:a16="http://schemas.microsoft.com/office/drawing/2014/main" id="{2094C5FD-2E00-F441-B616-4E3C3341A706}"/>
              </a:ext>
            </a:extLst>
          </p:cNvPr>
          <p:cNvSpPr txBox="1"/>
          <p:nvPr/>
        </p:nvSpPr>
        <p:spPr>
          <a:xfrm>
            <a:off x="6998647" y="1504265"/>
            <a:ext cx="2387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600" i="1" dirty="0">
                <a:latin typeface="Symbol" pitchFamily="2" charset="2"/>
                <a:cs typeface="Times New Roman" panose="02020603050405020304" pitchFamily="18" charset="0"/>
              </a:rPr>
              <a:t>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600" i="1" dirty="0">
                <a:latin typeface="Symbol" pitchFamily="2" charset="2"/>
                <a:cs typeface="Times New Roman" panose="02020603050405020304" pitchFamily="18" charset="0"/>
              </a:rPr>
              <a:t>ms</a:t>
            </a:r>
            <a:r>
              <a:rPr lang="en-US" sz="3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</a:t>
            </a:r>
            <a:endParaRPr lang="en-US" sz="3600" i="1" dirty="0">
              <a:latin typeface="Symbol" pitchFamily="2" charset="2"/>
              <a:cs typeface="Times New Roman" panose="02020603050405020304" pitchFamily="18" charset="0"/>
            </a:endParaRPr>
          </a:p>
        </p:txBody>
      </p:sp>
      <p:sp>
        <p:nvSpPr>
          <p:cNvPr id="35" name="TextBox 12">
            <a:extLst>
              <a:ext uri="{FF2B5EF4-FFF2-40B4-BE49-F238E27FC236}">
                <a16:creationId xmlns:a16="http://schemas.microsoft.com/office/drawing/2014/main" id="{91AD60D7-C771-2B43-8848-FEF9318DBC11}"/>
              </a:ext>
            </a:extLst>
          </p:cNvPr>
          <p:cNvSpPr txBox="1"/>
          <p:nvPr/>
        </p:nvSpPr>
        <p:spPr>
          <a:xfrm>
            <a:off x="6347828" y="2168302"/>
            <a:ext cx="368883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latin typeface="Symbol" pitchFamily="2" charset="2"/>
              </a:rPr>
              <a:t>t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3AA"/>
                </a:solidFill>
              </a:rPr>
              <a:t>is (failure) shear stress; </a:t>
            </a:r>
          </a:p>
          <a:p>
            <a:r>
              <a:rPr lang="en-US" i="1" dirty="0" err="1">
                <a:latin typeface="Symbol" pitchFamily="2" charset="2"/>
              </a:rPr>
              <a:t>s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3AA"/>
                </a:solidFill>
              </a:rPr>
              <a:t>is normal stress;</a:t>
            </a:r>
          </a:p>
          <a:p>
            <a:r>
              <a:rPr lang="en-US" i="1" dirty="0">
                <a:latin typeface="Symbol" pitchFamily="2" charset="2"/>
              </a:rPr>
              <a:t>m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3AA"/>
                </a:solidFill>
              </a:rPr>
              <a:t>is frictional coefficient;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3AA"/>
                </a:solidFill>
              </a:rPr>
              <a:t>is cohesion</a:t>
            </a:r>
          </a:p>
        </p:txBody>
      </p:sp>
      <p:sp>
        <p:nvSpPr>
          <p:cNvPr id="36" name="TextBox 13">
            <a:extLst>
              <a:ext uri="{FF2B5EF4-FFF2-40B4-BE49-F238E27FC236}">
                <a16:creationId xmlns:a16="http://schemas.microsoft.com/office/drawing/2014/main" id="{52776150-1176-6C4B-B406-0C4F9EBEE54B}"/>
              </a:ext>
            </a:extLst>
          </p:cNvPr>
          <p:cNvSpPr txBox="1"/>
          <p:nvPr/>
        </p:nvSpPr>
        <p:spPr>
          <a:xfrm>
            <a:off x="1768589" y="3769444"/>
            <a:ext cx="3886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Viscous (linear creep)</a:t>
            </a:r>
          </a:p>
        </p:txBody>
      </p:sp>
      <p:sp>
        <p:nvSpPr>
          <p:cNvPr id="37" name="TextBox 14">
            <a:extLst>
              <a:ext uri="{FF2B5EF4-FFF2-40B4-BE49-F238E27FC236}">
                <a16:creationId xmlns:a16="http://schemas.microsoft.com/office/drawing/2014/main" id="{071F062D-DBFD-F641-A071-41FBBE456859}"/>
              </a:ext>
            </a:extLst>
          </p:cNvPr>
          <p:cNvSpPr txBox="1"/>
          <p:nvPr/>
        </p:nvSpPr>
        <p:spPr>
          <a:xfrm>
            <a:off x="5868244" y="3745779"/>
            <a:ext cx="4662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Viscous (power-law creep)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0DA43AE-AE22-6441-993A-11A175A43474}"/>
              </a:ext>
            </a:extLst>
          </p:cNvPr>
          <p:cNvGrpSpPr/>
          <p:nvPr/>
        </p:nvGrpSpPr>
        <p:grpSpPr>
          <a:xfrm>
            <a:off x="2751358" y="3974847"/>
            <a:ext cx="1920719" cy="747136"/>
            <a:chOff x="1616568" y="4004050"/>
            <a:chExt cx="1920719" cy="747136"/>
          </a:xfrm>
        </p:grpSpPr>
        <p:sp>
          <p:nvSpPr>
            <p:cNvPr id="53" name="TextBox 15">
              <a:extLst>
                <a:ext uri="{FF2B5EF4-FFF2-40B4-BE49-F238E27FC236}">
                  <a16:creationId xmlns:a16="http://schemas.microsoft.com/office/drawing/2014/main" id="{954C533A-4907-CF46-8E4A-CBAA0A99C943}"/>
                </a:ext>
              </a:extLst>
            </p:cNvPr>
            <p:cNvSpPr txBox="1"/>
            <p:nvPr/>
          </p:nvSpPr>
          <p:spPr>
            <a:xfrm>
              <a:off x="1616568" y="4104855"/>
              <a:ext cx="19207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r>
                <a:rPr lang="en-US" sz="3600" i="1" dirty="0">
                  <a:latin typeface="Symbol" pitchFamily="2" charset="2"/>
                  <a:cs typeface="Times New Roman" panose="02020603050405020304" pitchFamily="18" charset="0"/>
                </a:rPr>
                <a:t>s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US" sz="3600" i="1" dirty="0" err="1">
                  <a:latin typeface="Symbol" pitchFamily="2" charset="2"/>
                  <a:cs typeface="Times New Roman" panose="02020603050405020304" pitchFamily="18" charset="0"/>
                </a:rPr>
                <a:t>h</a:t>
              </a:r>
              <a:r>
                <a:rPr lang="en-US" sz="3600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diff</a:t>
              </a:r>
              <a:r>
                <a:rPr lang="en-US" sz="36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i="1" dirty="0">
                  <a:latin typeface="Symbol" pitchFamily="2" charset="2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54" name="TextBox 16">
              <a:extLst>
                <a:ext uri="{FF2B5EF4-FFF2-40B4-BE49-F238E27FC236}">
                  <a16:creationId xmlns:a16="http://schemas.microsoft.com/office/drawing/2014/main" id="{2E8C796B-913C-6346-9F6A-1AB1251534A2}"/>
                </a:ext>
              </a:extLst>
            </p:cNvPr>
            <p:cNvSpPr txBox="1"/>
            <p:nvPr/>
          </p:nvSpPr>
          <p:spPr>
            <a:xfrm>
              <a:off x="3265720" y="4004050"/>
              <a:ext cx="2696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39" name="TextBox 18">
            <a:extLst>
              <a:ext uri="{FF2B5EF4-FFF2-40B4-BE49-F238E27FC236}">
                <a16:creationId xmlns:a16="http://schemas.microsoft.com/office/drawing/2014/main" id="{55C12F16-04C4-9645-824C-1AE4FE8CEC37}"/>
              </a:ext>
            </a:extLst>
          </p:cNvPr>
          <p:cNvSpPr txBox="1"/>
          <p:nvPr/>
        </p:nvSpPr>
        <p:spPr>
          <a:xfrm>
            <a:off x="2279659" y="4674935"/>
            <a:ext cx="28641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latin typeface="Symbol" pitchFamily="2" charset="2"/>
              </a:rPr>
              <a:t>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3AA"/>
                </a:solidFill>
              </a:rPr>
              <a:t>is stress; </a:t>
            </a:r>
          </a:p>
          <a:p>
            <a:r>
              <a:rPr lang="en-US" i="1" dirty="0">
                <a:latin typeface="Symbol" pitchFamily="2" charset="2"/>
              </a:rPr>
              <a:t>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3AA"/>
                </a:solidFill>
              </a:rPr>
              <a:t>is strain-rate;</a:t>
            </a:r>
          </a:p>
          <a:p>
            <a:r>
              <a:rPr lang="en-US" i="1" dirty="0" err="1">
                <a:latin typeface="Symbol" pitchFamily="2" charset="2"/>
                <a:cs typeface="Times New Roman" panose="02020603050405020304" pitchFamily="18" charset="0"/>
              </a:rPr>
              <a:t>h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3AA"/>
                </a:solidFill>
              </a:rPr>
              <a:t>is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viscosity</a:t>
            </a:r>
            <a:endParaRPr lang="en-US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diffusion creep</a:t>
            </a:r>
          </a:p>
        </p:txBody>
      </p:sp>
      <p:sp>
        <p:nvSpPr>
          <p:cNvPr id="40" name="TextBox 19">
            <a:extLst>
              <a:ext uri="{FF2B5EF4-FFF2-40B4-BE49-F238E27FC236}">
                <a16:creationId xmlns:a16="http://schemas.microsoft.com/office/drawing/2014/main" id="{B591C70E-3B82-4140-9946-E95283751C42}"/>
              </a:ext>
            </a:extLst>
          </p:cNvPr>
          <p:cNvSpPr txBox="1"/>
          <p:nvPr/>
        </p:nvSpPr>
        <p:spPr>
          <a:xfrm>
            <a:off x="2348853" y="4867006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/>
              <a:t>.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508DE5C-785C-B741-BE78-305CD7ECBF26}"/>
              </a:ext>
            </a:extLst>
          </p:cNvPr>
          <p:cNvGrpSpPr/>
          <p:nvPr/>
        </p:nvGrpSpPr>
        <p:grpSpPr>
          <a:xfrm>
            <a:off x="7125415" y="3974847"/>
            <a:ext cx="2148345" cy="747136"/>
            <a:chOff x="5829812" y="4025821"/>
            <a:chExt cx="2148345" cy="747136"/>
          </a:xfrm>
        </p:grpSpPr>
        <p:sp>
          <p:nvSpPr>
            <p:cNvPr id="51" name="TextBox 20">
              <a:extLst>
                <a:ext uri="{FF2B5EF4-FFF2-40B4-BE49-F238E27FC236}">
                  <a16:creationId xmlns:a16="http://schemas.microsoft.com/office/drawing/2014/main" id="{D18C631B-2C0F-884D-B8F0-143CCCCE7308}"/>
                </a:ext>
              </a:extLst>
            </p:cNvPr>
            <p:cNvSpPr txBox="1"/>
            <p:nvPr/>
          </p:nvSpPr>
          <p:spPr>
            <a:xfrm>
              <a:off x="5829812" y="4126626"/>
              <a:ext cx="21483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r>
                <a:rPr lang="en-US" sz="3600" i="1" dirty="0">
                  <a:latin typeface="Symbol" pitchFamily="2" charset="2"/>
                  <a:cs typeface="Times New Roman" panose="02020603050405020304" pitchFamily="18" charset="0"/>
                </a:rPr>
                <a:t>s </a:t>
              </a:r>
              <a:r>
                <a:rPr lang="en-US" sz="3600" i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US" sz="3600" i="1" dirty="0" err="1">
                  <a:latin typeface="Symbol" pitchFamily="2" charset="2"/>
                  <a:cs typeface="Times New Roman" panose="02020603050405020304" pitchFamily="18" charset="0"/>
                </a:rPr>
                <a:t>h</a:t>
              </a:r>
              <a:r>
                <a:rPr lang="en-US" sz="3600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disl</a:t>
              </a:r>
              <a:r>
                <a:rPr lang="en-US" sz="3600" i="1" dirty="0" err="1">
                  <a:latin typeface="Symbol" pitchFamily="2" charset="2"/>
                  <a:cs typeface="Times New Roman" panose="02020603050405020304" pitchFamily="18" charset="0"/>
                </a:rPr>
                <a:t>e</a:t>
              </a:r>
              <a:endParaRPr lang="en-US" sz="3600" i="1" dirty="0">
                <a:latin typeface="Symbol" pitchFamily="2" charset="2"/>
                <a:cs typeface="Times New Roman" panose="02020603050405020304" pitchFamily="18" charset="0"/>
              </a:endParaRPr>
            </a:p>
          </p:txBody>
        </p:sp>
        <p:sp>
          <p:nvSpPr>
            <p:cNvPr id="52" name="TextBox 21">
              <a:extLst>
                <a:ext uri="{FF2B5EF4-FFF2-40B4-BE49-F238E27FC236}">
                  <a16:creationId xmlns:a16="http://schemas.microsoft.com/office/drawing/2014/main" id="{0175B487-6008-034E-BA6A-43ABD7C5322E}"/>
                </a:ext>
              </a:extLst>
            </p:cNvPr>
            <p:cNvSpPr txBox="1"/>
            <p:nvPr/>
          </p:nvSpPr>
          <p:spPr>
            <a:xfrm>
              <a:off x="7694789" y="4025821"/>
              <a:ext cx="2696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42" name="TextBox 24">
            <a:extLst>
              <a:ext uri="{FF2B5EF4-FFF2-40B4-BE49-F238E27FC236}">
                <a16:creationId xmlns:a16="http://schemas.microsoft.com/office/drawing/2014/main" id="{C6AAE242-757D-EB45-955B-B8C0D3E020EE}"/>
              </a:ext>
            </a:extLst>
          </p:cNvPr>
          <p:cNvSpPr txBox="1"/>
          <p:nvPr/>
        </p:nvSpPr>
        <p:spPr>
          <a:xfrm>
            <a:off x="6369599" y="4793260"/>
            <a:ext cx="36599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3AA"/>
                </a:solidFill>
              </a:rPr>
              <a:t>is power-law exponent;</a:t>
            </a:r>
          </a:p>
          <a:p>
            <a:r>
              <a:rPr lang="en-US" i="1" dirty="0" err="1">
                <a:latin typeface="Symbol" pitchFamily="2" charset="2"/>
                <a:cs typeface="Times New Roman" panose="02020603050405020304" pitchFamily="18" charset="0"/>
              </a:rPr>
              <a:t>h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disl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3AA"/>
                </a:solidFill>
              </a:rPr>
              <a:t>is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viscosity</a:t>
            </a:r>
            <a:endParaRPr lang="en-US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dislocation creep</a:t>
            </a:r>
          </a:p>
        </p:txBody>
      </p:sp>
      <p:sp>
        <p:nvSpPr>
          <p:cNvPr id="43" name="TextBox 2">
            <a:extLst>
              <a:ext uri="{FF2B5EF4-FFF2-40B4-BE49-F238E27FC236}">
                <a16:creationId xmlns:a16="http://schemas.microsoft.com/office/drawing/2014/main" id="{4F88AB42-B25D-604D-9E26-54EFEC29B192}"/>
              </a:ext>
            </a:extLst>
          </p:cNvPr>
          <p:cNvSpPr txBox="1"/>
          <p:nvPr/>
        </p:nvSpPr>
        <p:spPr>
          <a:xfrm rot="16200000">
            <a:off x="395101" y="2123804"/>
            <a:ext cx="2803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Seismic timescales</a:t>
            </a:r>
          </a:p>
        </p:txBody>
      </p:sp>
      <p:sp>
        <p:nvSpPr>
          <p:cNvPr id="46" name="TextBox 25">
            <a:extLst>
              <a:ext uri="{FF2B5EF4-FFF2-40B4-BE49-F238E27FC236}">
                <a16:creationId xmlns:a16="http://schemas.microsoft.com/office/drawing/2014/main" id="{8441EDDC-8F4F-EF47-9D10-6C377CFC449D}"/>
              </a:ext>
            </a:extLst>
          </p:cNvPr>
          <p:cNvSpPr txBox="1"/>
          <p:nvPr/>
        </p:nvSpPr>
        <p:spPr>
          <a:xfrm rot="16200000">
            <a:off x="9034603" y="2111499"/>
            <a:ext cx="2720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Upper Lithosphere</a:t>
            </a:r>
          </a:p>
        </p:txBody>
      </p:sp>
      <p:sp>
        <p:nvSpPr>
          <p:cNvPr id="48" name="TextBox 29">
            <a:extLst>
              <a:ext uri="{FF2B5EF4-FFF2-40B4-BE49-F238E27FC236}">
                <a16:creationId xmlns:a16="http://schemas.microsoft.com/office/drawing/2014/main" id="{97B2B480-EA6A-DC47-845B-5B2A0D6CB0A5}"/>
              </a:ext>
            </a:extLst>
          </p:cNvPr>
          <p:cNvSpPr txBox="1"/>
          <p:nvPr/>
        </p:nvSpPr>
        <p:spPr>
          <a:xfrm rot="16200000">
            <a:off x="8999579" y="5143411"/>
            <a:ext cx="2720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Lower Lithosphere</a:t>
            </a:r>
          </a:p>
        </p:txBody>
      </p:sp>
      <p:sp>
        <p:nvSpPr>
          <p:cNvPr id="50" name="TextBox 31">
            <a:extLst>
              <a:ext uri="{FF2B5EF4-FFF2-40B4-BE49-F238E27FC236}">
                <a16:creationId xmlns:a16="http://schemas.microsoft.com/office/drawing/2014/main" id="{EF23C5A9-1EC0-2341-8328-17BF3B373D11}"/>
              </a:ext>
            </a:extLst>
          </p:cNvPr>
          <p:cNvSpPr txBox="1"/>
          <p:nvPr/>
        </p:nvSpPr>
        <p:spPr>
          <a:xfrm rot="16200000">
            <a:off x="671255" y="4993910"/>
            <a:ext cx="2257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Asthenosphere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05AA1C3-2AF9-784D-A46C-981364F25577}"/>
              </a:ext>
            </a:extLst>
          </p:cNvPr>
          <p:cNvSpPr/>
          <p:nvPr/>
        </p:nvSpPr>
        <p:spPr bwMode="auto">
          <a:xfrm>
            <a:off x="1604835" y="931109"/>
            <a:ext cx="4253948" cy="2760238"/>
          </a:xfrm>
          <a:prstGeom prst="rect">
            <a:avLst/>
          </a:prstGeom>
          <a:solidFill>
            <a:srgbClr val="002EE7">
              <a:alpha val="2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100" b="0" i="1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4A4AF38-9468-FE4D-BD10-BFC88D761B81}"/>
              </a:ext>
            </a:extLst>
          </p:cNvPr>
          <p:cNvSpPr/>
          <p:nvPr/>
        </p:nvSpPr>
        <p:spPr bwMode="auto">
          <a:xfrm>
            <a:off x="5998878" y="3774647"/>
            <a:ext cx="4601344" cy="2915478"/>
          </a:xfrm>
          <a:prstGeom prst="rect">
            <a:avLst/>
          </a:prstGeom>
          <a:solidFill>
            <a:srgbClr val="92D050">
              <a:alpha val="2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100" b="0" i="1" u="none" strike="noStrike" cap="none" normalizeH="0" baseline="0" dirty="0">
              <a:ln>
                <a:noFill/>
              </a:ln>
              <a:solidFill>
                <a:srgbClr val="92D05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8684AC7-6F61-CF4D-9AC4-057AC02D4D15}"/>
              </a:ext>
            </a:extLst>
          </p:cNvPr>
          <p:cNvSpPr/>
          <p:nvPr/>
        </p:nvSpPr>
        <p:spPr bwMode="auto">
          <a:xfrm>
            <a:off x="5999822" y="924483"/>
            <a:ext cx="4601344" cy="2760238"/>
          </a:xfrm>
          <a:prstGeom prst="rect">
            <a:avLst/>
          </a:prstGeom>
          <a:solidFill>
            <a:srgbClr val="92D050">
              <a:alpha val="2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100" b="0" i="1" u="none" strike="noStrike" cap="none" normalizeH="0" baseline="0" dirty="0">
              <a:ln>
                <a:noFill/>
              </a:ln>
              <a:solidFill>
                <a:srgbClr val="92D05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81FE32E-DF88-CA47-A32E-F85C4A758C30}"/>
              </a:ext>
            </a:extLst>
          </p:cNvPr>
          <p:cNvSpPr/>
          <p:nvPr/>
        </p:nvSpPr>
        <p:spPr bwMode="auto">
          <a:xfrm>
            <a:off x="1610514" y="3778494"/>
            <a:ext cx="4252053" cy="2915478"/>
          </a:xfrm>
          <a:prstGeom prst="rect">
            <a:avLst/>
          </a:prstGeom>
          <a:solidFill>
            <a:srgbClr val="FF0000">
              <a:alpha val="2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100" b="0" i="1" u="none" strike="noStrike" cap="none" normalizeH="0" baseline="0" dirty="0">
              <a:ln>
                <a:noFill/>
              </a:ln>
              <a:solidFill>
                <a:srgbClr val="92D050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827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3">
            <a:extLst>
              <a:ext uri="{FF2B5EF4-FFF2-40B4-BE49-F238E27FC236}">
                <a16:creationId xmlns:a16="http://schemas.microsoft.com/office/drawing/2014/main" id="{96B930A8-6561-D875-20AC-0B604F856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2352" y="93978"/>
            <a:ext cx="8669838" cy="123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2500" i="1" dirty="0">
                <a:solidFill>
                  <a:srgbClr val="0003AA"/>
                </a:solidFill>
                <a:latin typeface="Arial Black" charset="0"/>
              </a:rPr>
              <a:t>Laboratory studies</a:t>
            </a:r>
            <a:r>
              <a:rPr lang="en-US" sz="2500" dirty="0">
                <a:solidFill>
                  <a:srgbClr val="0003AA"/>
                </a:solidFill>
              </a:rPr>
              <a:t> of rock strain use roughly the same</a:t>
            </a:r>
          </a:p>
          <a:p>
            <a:pPr eaLnBrk="0" hangingPunct="0"/>
            <a:r>
              <a:rPr lang="en-US" sz="2500" dirty="0">
                <a:solidFill>
                  <a:srgbClr val="0003AA"/>
                </a:solidFill>
              </a:rPr>
              <a:t>   equations as those derived from first principles in mineral</a:t>
            </a:r>
          </a:p>
          <a:p>
            <a:pPr eaLnBrk="0" hangingPunct="0"/>
            <a:r>
              <a:rPr lang="en-US" sz="2500" dirty="0">
                <a:solidFill>
                  <a:srgbClr val="0003AA"/>
                </a:solidFill>
              </a:rPr>
              <a:t>   physics, but collapse them to observable constant params</a:t>
            </a:r>
            <a:endParaRPr lang="en-US" sz="2500" i="1" dirty="0">
              <a:solidFill>
                <a:srgbClr val="0003AA"/>
              </a:solidFill>
              <a:latin typeface="Arial Black" charset="0"/>
            </a:endParaRPr>
          </a:p>
        </p:txBody>
      </p:sp>
      <p:pic>
        <p:nvPicPr>
          <p:cNvPr id="20" name="Picture 19" descr="YSE1">
            <a:extLst>
              <a:ext uri="{FF2B5EF4-FFF2-40B4-BE49-F238E27FC236}">
                <a16:creationId xmlns:a16="http://schemas.microsoft.com/office/drawing/2014/main" id="{1F4003A9-E2B4-99A2-D587-8F9CD9956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065" y="1338825"/>
            <a:ext cx="4570412" cy="4506913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7DC5221-9009-BF91-1CD0-BC22CC29C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365" y="1383275"/>
            <a:ext cx="4370387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rgbClr val="00B8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2" name="Text Box 12">
            <a:extLst>
              <a:ext uri="{FF2B5EF4-FFF2-40B4-BE49-F238E27FC236}">
                <a16:creationId xmlns:a16="http://schemas.microsoft.com/office/drawing/2014/main" id="{FB0C336E-40AC-C503-907B-5D3D9C4C1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1327" y="2284975"/>
            <a:ext cx="4369607" cy="3392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2500" dirty="0">
                <a:solidFill>
                  <a:srgbClr val="0003AA"/>
                </a:solidFill>
                <a:latin typeface="Arial"/>
                <a:cs typeface="Arial"/>
              </a:rPr>
              <a:t>depends on:</a:t>
            </a:r>
          </a:p>
          <a:p>
            <a:pPr eaLnBrk="0" hangingPunct="0"/>
            <a:r>
              <a:rPr lang="en-US" sz="2500" dirty="0">
                <a:solidFill>
                  <a:srgbClr val="0003AA"/>
                </a:solidFill>
                <a:latin typeface="Arial Black" charset="0"/>
              </a:rPr>
              <a:t>• Lithology</a:t>
            </a:r>
            <a:endParaRPr lang="en-US" sz="1800" dirty="0">
              <a:solidFill>
                <a:srgbClr val="0003AA"/>
              </a:solidFill>
              <a:latin typeface="Arial Black" charset="0"/>
            </a:endParaRPr>
          </a:p>
          <a:p>
            <a:pPr eaLnBrk="0" hangingPunct="0"/>
            <a:r>
              <a:rPr lang="en-US" sz="1800" dirty="0">
                <a:solidFill>
                  <a:srgbClr val="0003AA"/>
                </a:solidFill>
              </a:rPr>
              <a:t>   (pyroxene &gt; olivine &gt; feldspar &gt; quartz)</a:t>
            </a:r>
            <a:endParaRPr lang="en-US" sz="2500" dirty="0">
              <a:solidFill>
                <a:srgbClr val="0003AA"/>
              </a:solidFill>
            </a:endParaRPr>
          </a:p>
          <a:p>
            <a:pPr eaLnBrk="0" hangingPunct="0"/>
            <a:r>
              <a:rPr lang="en-US" sz="2500" dirty="0">
                <a:solidFill>
                  <a:srgbClr val="0003AA"/>
                </a:solidFill>
                <a:latin typeface="Arial Black" charset="0"/>
              </a:rPr>
              <a:t>• Water fugacity </a:t>
            </a:r>
            <a:r>
              <a:rPr lang="en-US" sz="2500" i="1" dirty="0">
                <a:solidFill>
                  <a:schemeClr val="tx2"/>
                </a:solidFill>
                <a:latin typeface="Times New Roman" charset="0"/>
              </a:rPr>
              <a:t>f</a:t>
            </a:r>
            <a:r>
              <a:rPr lang="en-US" sz="2500" i="1" baseline="-25000" dirty="0">
                <a:solidFill>
                  <a:schemeClr val="tx2"/>
                </a:solidFill>
                <a:latin typeface="Times New Roman" charset="0"/>
              </a:rPr>
              <a:t>H2O</a:t>
            </a:r>
            <a:endParaRPr lang="en-US" sz="2500" dirty="0">
              <a:solidFill>
                <a:schemeClr val="accent2"/>
              </a:solidFill>
              <a:latin typeface="Arial Black" charset="0"/>
            </a:endParaRPr>
          </a:p>
          <a:p>
            <a:pPr eaLnBrk="0" hangingPunct="0"/>
            <a:r>
              <a:rPr lang="en-US" sz="2500" dirty="0">
                <a:solidFill>
                  <a:srgbClr val="0003AA"/>
                </a:solidFill>
                <a:latin typeface="Arial Black" charset="0"/>
              </a:rPr>
              <a:t>• Temperature </a:t>
            </a:r>
            <a:r>
              <a:rPr lang="en-US" sz="2500" i="1" dirty="0">
                <a:solidFill>
                  <a:schemeClr val="tx2"/>
                </a:solidFill>
                <a:latin typeface="Times New Roman" charset="0"/>
              </a:rPr>
              <a:t>T</a:t>
            </a:r>
            <a:endParaRPr lang="en-US" sz="2500" dirty="0">
              <a:solidFill>
                <a:schemeClr val="accent2"/>
              </a:solidFill>
              <a:latin typeface="Arial Black" charset="0"/>
            </a:endParaRPr>
          </a:p>
          <a:p>
            <a:pPr eaLnBrk="0" hangingPunct="0"/>
            <a:r>
              <a:rPr lang="en-US" sz="2200" dirty="0">
                <a:solidFill>
                  <a:srgbClr val="0003AA"/>
                </a:solidFill>
              </a:rPr>
              <a:t>(and to a lesser extent)</a:t>
            </a:r>
          </a:p>
          <a:p>
            <a:pPr eaLnBrk="0" hangingPunct="0"/>
            <a:r>
              <a:rPr lang="en-US" sz="2500" dirty="0">
                <a:solidFill>
                  <a:srgbClr val="0003AA"/>
                </a:solidFill>
                <a:latin typeface="Arial Black" charset="0"/>
              </a:rPr>
              <a:t>• Strain rate </a:t>
            </a:r>
            <a:r>
              <a:rPr lang="en-US" sz="2500" i="1" dirty="0">
                <a:solidFill>
                  <a:schemeClr val="tx2"/>
                </a:solidFill>
                <a:latin typeface="Symbol" charset="0"/>
                <a:sym typeface="Symbol" charset="0"/>
              </a:rPr>
              <a:t></a:t>
            </a:r>
            <a:endParaRPr lang="en-US" sz="2500" dirty="0">
              <a:solidFill>
                <a:schemeClr val="accent2"/>
              </a:solidFill>
              <a:latin typeface="Arial Black" charset="0"/>
            </a:endParaRPr>
          </a:p>
          <a:p>
            <a:pPr eaLnBrk="0" hangingPunct="0"/>
            <a:r>
              <a:rPr lang="en-US" sz="2500" dirty="0">
                <a:solidFill>
                  <a:srgbClr val="0003AA"/>
                </a:solidFill>
                <a:latin typeface="Arial Black" charset="0"/>
              </a:rPr>
              <a:t>• Grain size </a:t>
            </a:r>
            <a:r>
              <a:rPr lang="en-US" sz="2500" i="1" dirty="0">
                <a:solidFill>
                  <a:schemeClr val="tx2"/>
                </a:solidFill>
                <a:latin typeface="Times New Roman" charset="0"/>
              </a:rPr>
              <a:t>d</a:t>
            </a:r>
            <a:endParaRPr lang="en-US" sz="2500" dirty="0">
              <a:solidFill>
                <a:schemeClr val="accent2"/>
              </a:solidFill>
              <a:latin typeface="Arial Black" charset="0"/>
            </a:endParaRPr>
          </a:p>
          <a:p>
            <a:pPr eaLnBrk="0" hangingPunct="0"/>
            <a:r>
              <a:rPr lang="en-US" sz="2500" dirty="0">
                <a:solidFill>
                  <a:srgbClr val="0003AA"/>
                </a:solidFill>
                <a:latin typeface="Arial Black" charset="0"/>
              </a:rPr>
              <a:t>• Pressure </a:t>
            </a:r>
            <a:r>
              <a:rPr lang="en-US" sz="2500" i="1" dirty="0">
                <a:solidFill>
                  <a:schemeClr val="tx2"/>
                </a:solidFill>
                <a:latin typeface="Times New Roman" charset="0"/>
              </a:rPr>
              <a:t>P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ABCAFB5-B557-2DC3-0B45-0C6D6499E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2865" y="1649975"/>
            <a:ext cx="214312" cy="296863"/>
          </a:xfrm>
          <a:prstGeom prst="rect">
            <a:avLst/>
          </a:prstGeom>
          <a:solidFill>
            <a:srgbClr val="02FF00">
              <a:alpha val="2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2016276-C53B-B39A-24D4-CFFAF1DBC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4365" y="1607113"/>
            <a:ext cx="215900" cy="174625"/>
          </a:xfrm>
          <a:prstGeom prst="rect">
            <a:avLst/>
          </a:prstGeom>
          <a:solidFill>
            <a:srgbClr val="02FF00">
              <a:alpha val="2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C521BD2-01E3-0AFE-2483-C925B9AC5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8077" y="1616638"/>
            <a:ext cx="133350" cy="176212"/>
          </a:xfrm>
          <a:prstGeom prst="rect">
            <a:avLst/>
          </a:prstGeom>
          <a:solidFill>
            <a:srgbClr val="02FF00">
              <a:alpha val="2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90C4184-2CBE-AF76-5320-78BB1593F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1627" y="1627750"/>
            <a:ext cx="184150" cy="174625"/>
          </a:xfrm>
          <a:prstGeom prst="rect">
            <a:avLst/>
          </a:prstGeom>
          <a:solidFill>
            <a:srgbClr val="02FF00">
              <a:alpha val="2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83B3F3E-A097-B4E2-6AE1-BA9CF3566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1090" y="1462650"/>
            <a:ext cx="279400" cy="330200"/>
          </a:xfrm>
          <a:prstGeom prst="rect">
            <a:avLst/>
          </a:prstGeom>
          <a:solidFill>
            <a:srgbClr val="02FF00">
              <a:alpha val="2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0D3F609-0CD8-51EB-E723-CDE0C4449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1177" y="1442013"/>
            <a:ext cx="258763" cy="350837"/>
          </a:xfrm>
          <a:prstGeom prst="rect">
            <a:avLst/>
          </a:prstGeom>
          <a:solidFill>
            <a:srgbClr val="02FF00">
              <a:alpha val="2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250C3AB-18F4-1DE4-83CF-9980B2532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6827" y="1946838"/>
            <a:ext cx="206375" cy="225425"/>
          </a:xfrm>
          <a:prstGeom prst="rect">
            <a:avLst/>
          </a:prstGeom>
          <a:solidFill>
            <a:srgbClr val="02FF00">
              <a:alpha val="2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EED7B3B-9180-99B3-CA88-56905F2E0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0090" y="2726300"/>
            <a:ext cx="4043362" cy="660400"/>
          </a:xfrm>
          <a:prstGeom prst="rect">
            <a:avLst/>
          </a:prstGeom>
          <a:solidFill>
            <a:srgbClr val="02FF00">
              <a:alpha val="2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1" name="Text Box 21">
            <a:extLst>
              <a:ext uri="{FF2B5EF4-FFF2-40B4-BE49-F238E27FC236}">
                <a16:creationId xmlns:a16="http://schemas.microsoft.com/office/drawing/2014/main" id="{2C99280C-FBA3-68D9-5DDB-F81DEC86F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0190" y="4236013"/>
            <a:ext cx="2444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2500">
                <a:solidFill>
                  <a:schemeClr val="tx2"/>
                </a:solidFill>
                <a:latin typeface="Times New Roman" charset="0"/>
              </a:rPr>
              <a:t>.</a:t>
            </a:r>
          </a:p>
        </p:txBody>
      </p:sp>
      <p:sp>
        <p:nvSpPr>
          <p:cNvPr id="32" name="Text Box 22">
            <a:extLst>
              <a:ext uri="{FF2B5EF4-FFF2-40B4-BE49-F238E27FC236}">
                <a16:creationId xmlns:a16="http://schemas.microsoft.com/office/drawing/2014/main" id="{3C33F594-F0E1-D774-CC82-80A0FEA09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2352" y="5910825"/>
            <a:ext cx="8466181" cy="853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2500" dirty="0">
                <a:solidFill>
                  <a:srgbClr val="0003AA"/>
                </a:solidFill>
                <a:latin typeface="Arial"/>
                <a:cs typeface="Arial"/>
              </a:rPr>
              <a:t>Ideally, we would like to use geophysics to determine each</a:t>
            </a:r>
          </a:p>
          <a:p>
            <a:pPr eaLnBrk="0" hangingPunct="0"/>
            <a:r>
              <a:rPr lang="en-US" sz="2500" dirty="0">
                <a:solidFill>
                  <a:srgbClr val="0003AA"/>
                </a:solidFill>
                <a:latin typeface="Arial"/>
                <a:cs typeface="Arial"/>
              </a:rPr>
              <a:t>   in situ! But it’s not so simple.</a:t>
            </a:r>
          </a:p>
        </p:txBody>
      </p:sp>
      <p:sp>
        <p:nvSpPr>
          <p:cNvPr id="33" name="TextBox 1">
            <a:extLst>
              <a:ext uri="{FF2B5EF4-FFF2-40B4-BE49-F238E27FC236}">
                <a16:creationId xmlns:a16="http://schemas.microsoft.com/office/drawing/2014/main" id="{A8246C30-A413-3741-BF58-2FC60F9E9D88}"/>
              </a:ext>
            </a:extLst>
          </p:cNvPr>
          <p:cNvSpPr txBox="1"/>
          <p:nvPr/>
        </p:nvSpPr>
        <p:spPr>
          <a:xfrm rot="19106051">
            <a:off x="3224960" y="2091360"/>
            <a:ext cx="10166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dirty="0"/>
              <a:t>Frictional</a:t>
            </a:r>
          </a:p>
          <a:p>
            <a:r>
              <a:rPr lang="en-US" sz="1600" dirty="0"/>
              <a:t>(</a:t>
            </a:r>
            <a:r>
              <a:rPr lang="en-US" sz="1600" dirty="0" err="1"/>
              <a:t>Byerlee</a:t>
            </a:r>
            <a:r>
              <a:rPr lang="en-US" sz="1600" dirty="0"/>
              <a:t>)</a:t>
            </a:r>
          </a:p>
        </p:txBody>
      </p:sp>
      <p:sp>
        <p:nvSpPr>
          <p:cNvPr id="34" name="TextBox 2">
            <a:extLst>
              <a:ext uri="{FF2B5EF4-FFF2-40B4-BE49-F238E27FC236}">
                <a16:creationId xmlns:a16="http://schemas.microsoft.com/office/drawing/2014/main" id="{2EC41650-B519-0C4D-B09C-7D48816B58D3}"/>
              </a:ext>
            </a:extLst>
          </p:cNvPr>
          <p:cNvSpPr txBox="1"/>
          <p:nvPr/>
        </p:nvSpPr>
        <p:spPr>
          <a:xfrm>
            <a:off x="2520698" y="3221580"/>
            <a:ext cx="19383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dirty="0"/>
              <a:t>Ductile flow</a:t>
            </a:r>
          </a:p>
          <a:p>
            <a:r>
              <a:rPr lang="en-US" sz="1600" dirty="0"/>
              <a:t>(Dislocation Creep)</a:t>
            </a:r>
          </a:p>
        </p:txBody>
      </p:sp>
      <p:sp>
        <p:nvSpPr>
          <p:cNvPr id="35" name="TextBox 18">
            <a:extLst>
              <a:ext uri="{FF2B5EF4-FFF2-40B4-BE49-F238E27FC236}">
                <a16:creationId xmlns:a16="http://schemas.microsoft.com/office/drawing/2014/main" id="{374EBAF4-4A27-004E-8AD3-E6D63F75BEB0}"/>
              </a:ext>
            </a:extLst>
          </p:cNvPr>
          <p:cNvSpPr txBox="1"/>
          <p:nvPr/>
        </p:nvSpPr>
        <p:spPr>
          <a:xfrm>
            <a:off x="2502712" y="4464444"/>
            <a:ext cx="19383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dirty="0"/>
              <a:t>Ductile flow</a:t>
            </a:r>
          </a:p>
          <a:p>
            <a:r>
              <a:rPr lang="en-US" sz="1600" dirty="0"/>
              <a:t>(Dislocation Creep)</a:t>
            </a:r>
          </a:p>
        </p:txBody>
      </p:sp>
    </p:spTree>
    <p:extLst>
      <p:ext uri="{BB962C8B-B14F-4D97-AF65-F5344CB8AC3E}">
        <p14:creationId xmlns:p14="http://schemas.microsoft.com/office/powerpoint/2010/main" val="3169155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21493</TotalTime>
  <Words>595</Words>
  <Application>Microsoft Macintosh PowerPoint</Application>
  <PresentationFormat>Widescreen</PresentationFormat>
  <Paragraphs>119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Symbol</vt:lpstr>
      <vt:lpstr>Times New Roman</vt:lpstr>
      <vt:lpstr>Office Theme 2013 - 2022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40</cp:revision>
  <dcterms:created xsi:type="dcterms:W3CDTF">2023-01-09T19:13:31Z</dcterms:created>
  <dcterms:modified xsi:type="dcterms:W3CDTF">2023-03-03T19:30:31Z</dcterms:modified>
</cp:coreProperties>
</file>