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0"/>
  </p:notesMasterIdLst>
  <p:sldIdLst>
    <p:sldId id="268" r:id="rId2"/>
    <p:sldId id="272" r:id="rId3"/>
    <p:sldId id="298" r:id="rId4"/>
    <p:sldId id="409" r:id="rId5"/>
    <p:sldId id="287" r:id="rId6"/>
    <p:sldId id="418" r:id="rId7"/>
    <p:sldId id="299" r:id="rId8"/>
    <p:sldId id="429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3AA"/>
    <a:srgbClr val="0015E8"/>
    <a:srgbClr val="D50000"/>
    <a:srgbClr val="B3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5266"/>
    <p:restoredTop sz="96327"/>
  </p:normalViewPr>
  <p:slideViewPr>
    <p:cSldViewPr snapToGrid="0">
      <p:cViewPr varScale="1">
        <p:scale>
          <a:sx n="128" d="100"/>
          <a:sy n="128" d="100"/>
        </p:scale>
        <p:origin x="113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07A009-E4C4-B74D-B2C6-57200F2836FC}" type="datetimeFigureOut">
              <a:rPr lang="en-US" smtClean="0"/>
              <a:t>3/13/23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9DE3BD-1BE0-D54B-8A0C-80418BE2E3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3458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9A7302A-B2BB-1B47-9711-9E9F7F6F410E}" type="slidenum">
              <a:rPr lang="en-US"/>
              <a:pPr/>
              <a:t>4</a:t>
            </a:fld>
            <a:endParaRPr lang="en-US"/>
          </a:p>
        </p:txBody>
      </p:sp>
      <p:sp>
        <p:nvSpPr>
          <p:cNvPr id="416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411163" y="692150"/>
            <a:ext cx="6035675" cy="3395663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="" xmlns:a14="http://schemas.microsoft.com/office/drawing/2010/main" val="1"/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416771" name="Text Box 3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046163" y="4352925"/>
            <a:ext cx="4770437" cy="34782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lIns="82058" tIns="41029" rIns="82058" bIns="41029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5665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F854BDC-7B50-0346-B5E5-C0DFB894667D}" type="slidenum">
              <a:rPr lang="en-US"/>
              <a:pPr/>
              <a:t>6</a:t>
            </a:fld>
            <a:endParaRPr lang="en-US"/>
          </a:p>
        </p:txBody>
      </p:sp>
      <p:sp>
        <p:nvSpPr>
          <p:cNvPr id="419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419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293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9A7302A-B2BB-1B47-9711-9E9F7F6F410E}" type="slidenum">
              <a:rPr lang="en-US"/>
              <a:pPr/>
              <a:t>8</a:t>
            </a:fld>
            <a:endParaRPr lang="en-US"/>
          </a:p>
        </p:txBody>
      </p:sp>
      <p:sp>
        <p:nvSpPr>
          <p:cNvPr id="416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411163" y="692150"/>
            <a:ext cx="6035675" cy="3395663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="" xmlns:a14="http://schemas.microsoft.com/office/drawing/2010/main" val="1"/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416771" name="Text Box 3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046163" y="4352925"/>
            <a:ext cx="4770437" cy="34782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lIns="82058" tIns="41029" rIns="82058" bIns="41029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69650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ABCDE3-FF8A-B69E-8952-8E098ECD35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9A306EE-B8B7-3FCC-84F1-0C74885035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07137C-3D03-0B49-FC1E-B6D131D451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9754D-438D-6946-A723-A943EC2CA0C6}" type="datetimeFigureOut">
              <a:rPr lang="en-US" smtClean="0"/>
              <a:t>3/13/23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1ECFAA-7444-7439-2534-C9143F708B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034BC8-6074-A773-04F6-DA9914F733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19FB4-53F2-5A44-A087-1B410D5CB2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9605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B5BCD5-5005-19AA-6AFE-4E6131FB4F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CABCFE3-539A-68A7-0EF2-D54078D844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84F712-DE4E-26B4-F1B0-6F5DB9559B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9754D-438D-6946-A723-A943EC2CA0C6}" type="datetimeFigureOut">
              <a:rPr lang="en-US" smtClean="0"/>
              <a:t>3/13/23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A20F34-1AE8-009E-0978-45DFDF0728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A5C3F7-C127-FF95-8A69-B3F02D080C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19FB4-53F2-5A44-A087-1B410D5CB2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3283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A41B1B1-5188-B0C9-20D3-92BDC2DAA9B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22ACA7-4AAE-7592-4E23-FA2E817B0D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EC8623-7D4C-3DCD-CEE0-9823AE80DE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9754D-438D-6946-A723-A943EC2CA0C6}" type="datetimeFigureOut">
              <a:rPr lang="en-US" smtClean="0"/>
              <a:t>3/13/23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67D4BF-F6A9-36CA-9350-4604C7545F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ED769A-8500-A651-742B-4F5D46B576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19FB4-53F2-5A44-A087-1B410D5CB2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8499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110064-451F-B25C-9FC9-6F5741632A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874BCD-6A8B-32E8-19A7-2A4903B3A4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2A1680-2EC7-29B9-DA35-535678D17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9754D-438D-6946-A723-A943EC2CA0C6}" type="datetimeFigureOut">
              <a:rPr lang="en-US" smtClean="0"/>
              <a:t>3/13/23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40720C-D892-53ED-017B-B662E9A153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E63D55-088C-D70C-A14B-1A23479D6B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19FB4-53F2-5A44-A087-1B410D5CB2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5580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CC20C9-DB7A-087E-EA5C-B8F6024065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9E6111-74D8-2BFF-FF3B-7F78BA282A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418D08-55C7-5039-6EA1-2F41B41C07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9754D-438D-6946-A723-A943EC2CA0C6}" type="datetimeFigureOut">
              <a:rPr lang="en-US" smtClean="0"/>
              <a:t>3/13/23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9D76CD-7C5B-D85E-73A2-68C3855F50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638E2D-C71B-7216-8A6E-7B5096A7D4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19FB4-53F2-5A44-A087-1B410D5CB2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00678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8D2B68-616C-1EEE-C449-38775E6D7C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F6171A-87BB-E588-53BD-9D571A1AF3D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2F01DF-748B-6D66-E6E3-6A55DC8801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7A06113-0074-2404-57EF-C26C103412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9754D-438D-6946-A723-A943EC2CA0C6}" type="datetimeFigureOut">
              <a:rPr lang="en-US" smtClean="0"/>
              <a:t>3/13/23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F8588F-D2F2-0910-D5B9-534BF59D55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03A9DF-EE44-8148-604F-0240894508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19FB4-53F2-5A44-A087-1B410D5CB2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82970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9B4818-FC93-2808-D698-FBDE2B7EF1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A1F01C-BF4D-E8FE-86A1-83E39B2EA8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0E6316D-0CA1-CCF7-47AD-DB52529E15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A036A68-46A5-395C-EAB8-5680B8A585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2629C9-0F8C-5C95-2927-3EA2BB8714D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5575529-C428-5A71-51C5-9A23272EE9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9754D-438D-6946-A723-A943EC2CA0C6}" type="datetimeFigureOut">
              <a:rPr lang="en-US" smtClean="0"/>
              <a:t>3/13/23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C5093B-6AD7-0648-8AB5-8FCB588235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6622D93-779D-F188-B470-AB0FFD61AC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19FB4-53F2-5A44-A087-1B410D5CB2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3648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77939D-A126-43B5-33A5-64DF5FF223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A9A5E52-A658-30CC-3346-549CB7823C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9754D-438D-6946-A723-A943EC2CA0C6}" type="datetimeFigureOut">
              <a:rPr lang="en-US" smtClean="0"/>
              <a:t>3/13/23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0408996-C0BC-F1BC-3101-8802842FD8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47ADE19-2EB5-8B51-AA7E-5AE6D71D7A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19FB4-53F2-5A44-A087-1B410D5CB2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26294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2750CD-671B-7C96-A65D-3B4C834B9A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9754D-438D-6946-A723-A943EC2CA0C6}" type="datetimeFigureOut">
              <a:rPr lang="en-US" smtClean="0"/>
              <a:t>3/13/23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82980A-94DC-CC77-B52A-79C09E6D0F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FC28B8-8D0A-00DC-1D71-F20C40632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19FB4-53F2-5A44-A087-1B410D5CB2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4542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7DEAB1-ABBA-5A49-C4DB-EF976972CD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7CFA3D-3961-94B6-C73E-C3B50B03EE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41C32A-C36F-268D-9046-0EA0C8B918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A3BEEA-390C-9B7A-9C12-9D4BE3528A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9754D-438D-6946-A723-A943EC2CA0C6}" type="datetimeFigureOut">
              <a:rPr lang="en-US" smtClean="0"/>
              <a:t>3/13/23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AB2CF7-E1BE-EABA-72BE-ADDABCE421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75EAE3-4512-2A34-A67F-1BECEF68E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19FB4-53F2-5A44-A087-1B410D5CB2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9338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E3424E-E069-5AD6-AE68-E55EE16FDD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1C5E251-279C-4F32-25D6-65224689A81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CC81F6-BF43-EFC9-9FA4-7DAD7E2EC4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CD5F8D-D455-4BD2-009F-DB0ECAC102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9754D-438D-6946-A723-A943EC2CA0C6}" type="datetimeFigureOut">
              <a:rPr lang="en-US" smtClean="0"/>
              <a:t>3/13/23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EB81E89-437F-0171-5A64-9E4F89B730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A4DFA5-C261-9D4E-F269-7DDA25C22A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19FB4-53F2-5A44-A087-1B410D5CB2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3113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99CD269-F1FB-FC50-51D8-67B5AA3C2C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408BF2-E6F4-E0ED-5322-202291A752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CC42F3-E301-CE02-B17C-BBFAC2599FA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29754D-438D-6946-A723-A943EC2CA0C6}" type="datetimeFigureOut">
              <a:rPr lang="en-US" smtClean="0"/>
              <a:t>3/13/23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F44B1B-A017-F54D-13F1-28BC01EE05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E8BA43-7BF7-9ED4-4EEC-07C6A1B4E3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519FB4-53F2-5A44-A087-1B410D5CB2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94761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26">
            <a:extLst>
              <a:ext uri="{FF2B5EF4-FFF2-40B4-BE49-F238E27FC236}">
                <a16:creationId xmlns:a16="http://schemas.microsoft.com/office/drawing/2014/main" id="{7B25FC69-FEA4-0967-6B30-B68112BE5D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77192" y="60603"/>
            <a:ext cx="182774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lc="http://schemas.openxmlformats.org/drawingml/2006/lockedCanvas"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lc="http://schemas.openxmlformats.org/drawingml/2006/lockedCanvas"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r>
              <a:rPr lang="en-US" dirty="0">
                <a:solidFill>
                  <a:srgbClr val="FF0000"/>
                </a:solidFill>
              </a:rPr>
              <a:t> 3 Mar 2023</a:t>
            </a:r>
          </a:p>
        </p:txBody>
      </p:sp>
      <p:sp>
        <p:nvSpPr>
          <p:cNvPr id="7" name="Text Box 5">
            <a:extLst>
              <a:ext uri="{FF2B5EF4-FFF2-40B4-BE49-F238E27FC236}">
                <a16:creationId xmlns:a16="http://schemas.microsoft.com/office/drawing/2014/main" id="{09AFAA8E-FD55-F034-4E04-50F433CACA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9055" y="136803"/>
            <a:ext cx="6611937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 xmlns:lc="http://schemas.openxmlformats.org/drawingml/2006/lockedCanvas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xmlns:lc="http://schemas.openxmlformats.org/drawingml/2006/lockedCanvas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 xmlns:lc="http://schemas.openxmlformats.org/drawingml/2006/lockedCanvas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 algn="ctr"/>
            <a:r>
              <a:rPr lang="en-US" sz="3600" i="1" dirty="0">
                <a:solidFill>
                  <a:srgbClr val="0003AA"/>
                </a:solidFill>
                <a:latin typeface="Arial Black" charset="0"/>
              </a:rPr>
              <a:t>GEO 5/6690 Geodynamics</a:t>
            </a:r>
            <a:endParaRPr lang="en-US" sz="3600" i="1" u="sng" dirty="0">
              <a:solidFill>
                <a:srgbClr val="0003AA"/>
              </a:solidFill>
              <a:latin typeface="Arial Black" charset="0"/>
            </a:endParaRPr>
          </a:p>
        </p:txBody>
      </p:sp>
      <p:sp>
        <p:nvSpPr>
          <p:cNvPr id="17" name="Text Box 27">
            <a:extLst>
              <a:ext uri="{FF2B5EF4-FFF2-40B4-BE49-F238E27FC236}">
                <a16:creationId xmlns:a16="http://schemas.microsoft.com/office/drawing/2014/main" id="{83F45969-C33B-DB1D-5586-4E8D2425C1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59712" y="6428066"/>
            <a:ext cx="211154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lc="http://schemas.openxmlformats.org/drawingml/2006/lockedCanvas"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lc="http://schemas.openxmlformats.org/drawingml/2006/lockedCanvas"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 eaLnBrk="0" hangingPunct="0"/>
            <a:r>
              <a:rPr lang="en-US" sz="1800" dirty="0">
                <a:solidFill>
                  <a:srgbClr val="0003AA"/>
                </a:solidFill>
              </a:rPr>
              <a:t>© A.R. Lowry 2023</a:t>
            </a:r>
            <a:endParaRPr lang="en-US" sz="1800" dirty="0">
              <a:solidFill>
                <a:srgbClr val="0003AA"/>
              </a:solidFill>
              <a:ea typeface="ヒラギノ角ゴ Pro W3" charset="0"/>
              <a:cs typeface="ヒラギノ角ゴ Pro W3" charset="0"/>
            </a:endParaRPr>
          </a:p>
        </p:txBody>
      </p:sp>
      <p:sp>
        <p:nvSpPr>
          <p:cNvPr id="6" name="Text Box 29">
            <a:extLst>
              <a:ext uri="{FF2B5EF4-FFF2-40B4-BE49-F238E27FC236}">
                <a16:creationId xmlns:a16="http://schemas.microsoft.com/office/drawing/2014/main" id="{3F210FD5-0D22-774D-B09A-C5DAECDB98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437" y="6381899"/>
            <a:ext cx="563769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lc="http://schemas.openxmlformats.org/drawingml/2006/lockedCanvas"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lc="http://schemas.openxmlformats.org/drawingml/2006/lockedCanvas"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lc="http://schemas.openxmlformats.org/drawingml/2006/lockedCanvas"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r>
              <a:rPr lang="en-US" dirty="0">
                <a:solidFill>
                  <a:srgbClr val="0003AA"/>
                </a:solidFill>
              </a:rPr>
              <a:t>Read for Mon 13 Mar: </a:t>
            </a:r>
            <a:r>
              <a:rPr lang="en-US" i="1" dirty="0">
                <a:solidFill>
                  <a:srgbClr val="0003AA"/>
                </a:solidFill>
                <a:latin typeface="Arial Black" charset="0"/>
              </a:rPr>
              <a:t>T&amp;S</a:t>
            </a:r>
            <a:r>
              <a:rPr lang="en-US" dirty="0">
                <a:solidFill>
                  <a:srgbClr val="0003AA"/>
                </a:solidFill>
              </a:rPr>
              <a:t>  §7.5–7.11</a:t>
            </a:r>
          </a:p>
        </p:txBody>
      </p:sp>
      <p:sp>
        <p:nvSpPr>
          <p:cNvPr id="2" name="Text Box 35">
            <a:extLst>
              <a:ext uri="{FF2B5EF4-FFF2-40B4-BE49-F238E27FC236}">
                <a16:creationId xmlns:a16="http://schemas.microsoft.com/office/drawing/2014/main" id="{70060F46-4E6D-7F4B-B05A-0649009235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24375" y="1120676"/>
            <a:ext cx="8743249" cy="4616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lc="http://schemas.openxmlformats.org/drawingml/2006/lockedCanvas"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lc="http://schemas.openxmlformats.org/drawingml/2006/lockedCanvas"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lc="http://schemas.openxmlformats.org/drawingml/2006/lockedCanvas"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 eaLnBrk="0" hangingPunct="0"/>
            <a:r>
              <a:rPr lang="en-US" i="1" dirty="0">
                <a:solidFill>
                  <a:srgbClr val="FF0000"/>
                </a:solidFill>
                <a:latin typeface="Arial Black" charset="0"/>
              </a:rPr>
              <a:t>Last Time: RHEOLOGY</a:t>
            </a:r>
          </a:p>
          <a:p>
            <a:pPr eaLnBrk="0" hangingPunct="0"/>
            <a:endParaRPr lang="en-US" sz="600" i="1" dirty="0">
              <a:solidFill>
                <a:srgbClr val="FF3300"/>
              </a:solidFill>
              <a:latin typeface="Arial Black" charset="0"/>
            </a:endParaRPr>
          </a:p>
          <a:p>
            <a:r>
              <a:rPr lang="en-US" i="1" dirty="0">
                <a:solidFill>
                  <a:srgbClr val="FF0000"/>
                </a:solidFill>
                <a:latin typeface="Arial Black" charset="0"/>
              </a:rPr>
              <a:t>Flow Rheology</a:t>
            </a:r>
            <a:r>
              <a:rPr lang="en-US" dirty="0">
                <a:solidFill>
                  <a:schemeClr val="accent2"/>
                </a:solidFill>
              </a:rPr>
              <a:t> </a:t>
            </a:r>
            <a:r>
              <a:rPr lang="en-US" dirty="0">
                <a:solidFill>
                  <a:srgbClr val="0003AA"/>
                </a:solidFill>
                <a:latin typeface="Arial"/>
                <a:cs typeface="Arial"/>
              </a:rPr>
              <a:t>depends on mineral-type (i.e. lithology),</a:t>
            </a:r>
          </a:p>
          <a:p>
            <a:r>
              <a:rPr lang="en-US" dirty="0">
                <a:solidFill>
                  <a:srgbClr val="0003AA"/>
                </a:solidFill>
                <a:latin typeface="Arial"/>
                <a:cs typeface="Arial"/>
              </a:rPr>
              <a:t>   temperature, pressure, &amp; volatile state (especially hydration!)</a:t>
            </a:r>
          </a:p>
          <a:p>
            <a:r>
              <a:rPr lang="en-US" dirty="0">
                <a:solidFill>
                  <a:srgbClr val="0003AA"/>
                </a:solidFill>
                <a:latin typeface="Arial"/>
                <a:cs typeface="Arial"/>
              </a:rPr>
              <a:t>   Diffusion also depends on grain size, but only dominates for</a:t>
            </a:r>
          </a:p>
          <a:p>
            <a:r>
              <a:rPr lang="en-US" dirty="0">
                <a:solidFill>
                  <a:srgbClr val="0003AA"/>
                </a:solidFill>
                <a:latin typeface="Arial"/>
                <a:cs typeface="Arial"/>
              </a:rPr>
              <a:t>   very small (&lt;50 </a:t>
            </a:r>
            <a:r>
              <a:rPr lang="en-US" dirty="0">
                <a:solidFill>
                  <a:srgbClr val="0003AA"/>
                </a:solidFill>
                <a:latin typeface="Symbol" charset="2"/>
                <a:cs typeface="Symbol" charset="2"/>
              </a:rPr>
              <a:t>m</a:t>
            </a:r>
            <a:r>
              <a:rPr lang="en-US" dirty="0">
                <a:solidFill>
                  <a:srgbClr val="0003AA"/>
                </a:solidFill>
                <a:latin typeface="Arial"/>
                <a:cs typeface="Arial"/>
              </a:rPr>
              <a:t>m) grain size and/or very low stress</a:t>
            </a:r>
          </a:p>
          <a:p>
            <a:r>
              <a:rPr lang="en-US" i="1" dirty="0">
                <a:solidFill>
                  <a:srgbClr val="FF0000"/>
                </a:solidFill>
                <a:latin typeface="Arial Black"/>
                <a:cs typeface="Arial Black"/>
              </a:rPr>
              <a:t>Temperature</a:t>
            </a:r>
            <a:r>
              <a:rPr lang="en-US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dirty="0">
                <a:solidFill>
                  <a:srgbClr val="0003AA"/>
                </a:solidFill>
                <a:latin typeface="Arial"/>
                <a:cs typeface="Arial"/>
              </a:rPr>
              <a:t>is often inferred from surface heat flow, which</a:t>
            </a:r>
          </a:p>
          <a:p>
            <a:r>
              <a:rPr lang="en-US" dirty="0">
                <a:solidFill>
                  <a:srgbClr val="0003AA"/>
                </a:solidFill>
                <a:latin typeface="Arial"/>
                <a:cs typeface="Arial"/>
              </a:rPr>
              <a:t>   is a poor predictor of temperature at depth</a:t>
            </a:r>
            <a:r>
              <a:rPr lang="is-IS" dirty="0">
                <a:solidFill>
                  <a:srgbClr val="0003AA"/>
                </a:solidFill>
                <a:latin typeface="Arial"/>
                <a:cs typeface="Arial"/>
              </a:rPr>
              <a:t>… </a:t>
            </a:r>
          </a:p>
          <a:p>
            <a:r>
              <a:rPr lang="is-IS" i="1" dirty="0">
                <a:solidFill>
                  <a:srgbClr val="FF0000"/>
                </a:solidFill>
                <a:latin typeface="Arial Black"/>
                <a:cs typeface="Arial Black"/>
              </a:rPr>
              <a:t>Lithology</a:t>
            </a:r>
            <a:r>
              <a:rPr lang="is-IS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is-IS" dirty="0">
                <a:solidFill>
                  <a:srgbClr val="0003AA"/>
                </a:solidFill>
                <a:latin typeface="Arial"/>
                <a:cs typeface="Arial"/>
              </a:rPr>
              <a:t>can be inferred from crustal seismic imaging</a:t>
            </a:r>
          </a:p>
          <a:p>
            <a:r>
              <a:rPr lang="is-IS" dirty="0">
                <a:solidFill>
                  <a:srgbClr val="0003AA"/>
                </a:solidFill>
                <a:latin typeface="Arial"/>
                <a:cs typeface="Arial"/>
              </a:rPr>
              <a:t>   (thickness for depth to olivine; </a:t>
            </a:r>
            <a:r>
              <a:rPr lang="is-IS" i="1" dirty="0">
                <a:latin typeface="Times New Roman"/>
                <a:cs typeface="Times New Roman"/>
              </a:rPr>
              <a:t>v</a:t>
            </a:r>
            <a:r>
              <a:rPr lang="is-IS" i="1" baseline="-25000" dirty="0">
                <a:latin typeface="Times New Roman"/>
                <a:cs typeface="Times New Roman"/>
              </a:rPr>
              <a:t>P</a:t>
            </a:r>
            <a:r>
              <a:rPr lang="is-IS" i="1" dirty="0">
                <a:latin typeface="Times New Roman"/>
                <a:cs typeface="Times New Roman"/>
              </a:rPr>
              <a:t>/v</a:t>
            </a:r>
            <a:r>
              <a:rPr lang="is-IS" i="1" baseline="-25000" dirty="0">
                <a:latin typeface="Times New Roman"/>
                <a:cs typeface="Times New Roman"/>
              </a:rPr>
              <a:t>S</a:t>
            </a:r>
            <a:r>
              <a:rPr lang="is-IS" i="1" dirty="0">
                <a:latin typeface="Times New Roman"/>
                <a:cs typeface="Times New Roman"/>
              </a:rPr>
              <a:t> </a:t>
            </a:r>
            <a:r>
              <a:rPr lang="is-IS" dirty="0">
                <a:solidFill>
                  <a:srgbClr val="0003AA"/>
                </a:solidFill>
                <a:latin typeface="Arial"/>
                <a:cs typeface="Arial"/>
              </a:rPr>
              <a:t>for quartz vs feldspar)</a:t>
            </a:r>
          </a:p>
          <a:p>
            <a:pPr eaLnBrk="0" hangingPunct="0"/>
            <a:r>
              <a:rPr lang="en-US" i="1" dirty="0">
                <a:solidFill>
                  <a:srgbClr val="FF0000"/>
                </a:solidFill>
                <a:latin typeface="Arial Black" charset="0"/>
              </a:rPr>
              <a:t>Yield Strength Envelopes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>
                <a:solidFill>
                  <a:srgbClr val="0003AA"/>
                </a:solidFill>
              </a:rPr>
              <a:t>approximate </a:t>
            </a:r>
            <a:r>
              <a:rPr lang="en-US" dirty="0" err="1">
                <a:solidFill>
                  <a:srgbClr val="0003AA"/>
                </a:solidFill>
              </a:rPr>
              <a:t>deviatoric</a:t>
            </a:r>
            <a:r>
              <a:rPr lang="en-US" dirty="0">
                <a:solidFill>
                  <a:srgbClr val="0003AA"/>
                </a:solidFill>
              </a:rPr>
              <a:t> stress</a:t>
            </a:r>
          </a:p>
          <a:p>
            <a:pPr eaLnBrk="0" hangingPunct="0"/>
            <a:r>
              <a:rPr lang="en-US" dirty="0">
                <a:solidFill>
                  <a:srgbClr val="0003AA"/>
                </a:solidFill>
              </a:rPr>
              <a:t>   supported by the lithosphere; assume a brittle field rheology</a:t>
            </a:r>
          </a:p>
          <a:p>
            <a:pPr eaLnBrk="0" hangingPunct="0"/>
            <a:r>
              <a:rPr lang="en-US" dirty="0">
                <a:solidFill>
                  <a:srgbClr val="0003AA"/>
                </a:solidFill>
              </a:rPr>
              <a:t>   (friction coefficient, pore fluid pressure) plus strain rate</a:t>
            </a:r>
            <a:endParaRPr lang="en-US" dirty="0">
              <a:solidFill>
                <a:srgbClr val="0003AA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548770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3">
            <a:extLst>
              <a:ext uri="{FF2B5EF4-FFF2-40B4-BE49-F238E27FC236}">
                <a16:creationId xmlns:a16="http://schemas.microsoft.com/office/drawing/2014/main" id="{0D0AAEAC-C64F-4180-B65E-EC53A9BE5C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66216" y="2151728"/>
            <a:ext cx="8259569" cy="2554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200" i="1" dirty="0">
                <a:solidFill>
                  <a:srgbClr val="0003AA"/>
                </a:solidFill>
                <a:latin typeface="Arial Black" charset="0"/>
              </a:rPr>
              <a:t>Next Journal Article Reading:</a:t>
            </a:r>
          </a:p>
          <a:p>
            <a:r>
              <a:rPr lang="en-US" sz="3200" dirty="0">
                <a:solidFill>
                  <a:srgbClr val="0003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Wednesday Mar 15: Becker et al. (2015)</a:t>
            </a:r>
          </a:p>
          <a:p>
            <a:r>
              <a:rPr lang="en-US" sz="3200" dirty="0">
                <a:solidFill>
                  <a:srgbClr val="0003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Western U.S. intermountain seismicity</a:t>
            </a:r>
          </a:p>
          <a:p>
            <a:r>
              <a:rPr lang="en-US" sz="3200" dirty="0">
                <a:solidFill>
                  <a:srgbClr val="0003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caused by changes in upper mantle flow,</a:t>
            </a:r>
          </a:p>
          <a:p>
            <a:r>
              <a:rPr lang="en-US" sz="3200" dirty="0">
                <a:solidFill>
                  <a:srgbClr val="0003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Nature, 524(7566), 458-461.</a:t>
            </a:r>
          </a:p>
        </p:txBody>
      </p:sp>
    </p:spTree>
    <p:extLst>
      <p:ext uri="{BB962C8B-B14F-4D97-AF65-F5344CB8AC3E}">
        <p14:creationId xmlns:p14="http://schemas.microsoft.com/office/powerpoint/2010/main" val="34035935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Box 3">
            <a:extLst>
              <a:ext uri="{FF2B5EF4-FFF2-40B4-BE49-F238E27FC236}">
                <a16:creationId xmlns:a16="http://schemas.microsoft.com/office/drawing/2014/main" id="{96B930A8-6561-D875-20AC-0B604F856F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32352" y="93978"/>
            <a:ext cx="8669838" cy="1237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 xmlns:lc="http://schemas.openxmlformats.org/drawingml/2006/lockedCanvas">
                <a:solidFill>
                  <a:srgbClr val="00B8FF"/>
                </a:solidFill>
              </a14:hiddenFill>
            </a:ext>
            <a:ext uri="{91240B29-F687-4f45-9708-019B960494DF}">
              <a14:hiddenLine xmlns="" xmlns:a14="http://schemas.microsoft.com/office/drawing/2010/main" xmlns:lc="http://schemas.openxmlformats.org/drawingml/2006/lockedCanvas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 xmlns:lc="http://schemas.openxmlformats.org/drawingml/2006/lockedCanvas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82945" tIns="41473" rIns="82945" bIns="41473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 eaLnBrk="0" hangingPunct="0"/>
            <a:r>
              <a:rPr lang="en-US" sz="2500" i="1" dirty="0">
                <a:solidFill>
                  <a:srgbClr val="0003AA"/>
                </a:solidFill>
                <a:latin typeface="Arial Black" charset="0"/>
              </a:rPr>
              <a:t>Laboratory studies</a:t>
            </a:r>
            <a:r>
              <a:rPr lang="en-US" sz="2500" dirty="0">
                <a:solidFill>
                  <a:srgbClr val="0003AA"/>
                </a:solidFill>
              </a:rPr>
              <a:t> of rock strain use roughly the same</a:t>
            </a:r>
          </a:p>
          <a:p>
            <a:pPr eaLnBrk="0" hangingPunct="0"/>
            <a:r>
              <a:rPr lang="en-US" sz="2500" dirty="0">
                <a:solidFill>
                  <a:srgbClr val="0003AA"/>
                </a:solidFill>
              </a:rPr>
              <a:t>   equations as those derived from first principles in mineral</a:t>
            </a:r>
          </a:p>
          <a:p>
            <a:pPr eaLnBrk="0" hangingPunct="0"/>
            <a:r>
              <a:rPr lang="en-US" sz="2500" dirty="0">
                <a:solidFill>
                  <a:srgbClr val="0003AA"/>
                </a:solidFill>
              </a:rPr>
              <a:t>   physics, but collapse them to observable constant params</a:t>
            </a:r>
            <a:endParaRPr lang="en-US" sz="2500" i="1" dirty="0">
              <a:solidFill>
                <a:srgbClr val="0003AA"/>
              </a:solidFill>
              <a:latin typeface="Arial Black" charset="0"/>
            </a:endParaRPr>
          </a:p>
        </p:txBody>
      </p:sp>
      <p:pic>
        <p:nvPicPr>
          <p:cNvPr id="20" name="Picture 19" descr="YSE1">
            <a:extLst>
              <a:ext uri="{FF2B5EF4-FFF2-40B4-BE49-F238E27FC236}">
                <a16:creationId xmlns:a16="http://schemas.microsoft.com/office/drawing/2014/main" id="{1F4003A9-E2B4-99A2-D587-8F9CD99565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1065" y="1338825"/>
            <a:ext cx="4570412" cy="450691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 xmlns:lc="http://schemas.openxmlformats.org/drawingml/2006/lockedCanvas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7DC5221-9009-BF91-1CD0-BC22CC29CA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0365" y="1383275"/>
            <a:ext cx="4370387" cy="868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="" xmlns:a14="http://schemas.microsoft.com/office/drawing/2010/main" xmlns:lc="http://schemas.openxmlformats.org/drawingml/2006/lockedCanvas">
                <a:solidFill>
                  <a:srgbClr val="00B8FF"/>
                </a:solidFill>
              </a14:hiddenFill>
            </a:ext>
            <a:ext uri="{91240B29-F687-4f45-9708-019B960494DF}">
              <a14:hiddenLine xmlns:mc="http://schemas.openxmlformats.org/markup-compatibility/2006" xmlns="" xmlns:a14="http://schemas.microsoft.com/office/drawing/2010/main" xmlns:lc="http://schemas.openxmlformats.org/drawingml/2006/lockedCanvas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="" xmlns:a14="http://schemas.microsoft.com/office/drawing/2010/main" xmlns:lc="http://schemas.openxmlformats.org/drawingml/2006/lockedCanvas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2" name="Text Box 12">
            <a:extLst>
              <a:ext uri="{FF2B5EF4-FFF2-40B4-BE49-F238E27FC236}">
                <a16:creationId xmlns:a16="http://schemas.microsoft.com/office/drawing/2014/main" id="{FB0C336E-40AC-C503-907B-5D3D9C4C13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31327" y="2284975"/>
            <a:ext cx="4369607" cy="33923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 xmlns:lc="http://schemas.openxmlformats.org/drawingml/2006/lockedCanvas">
                <a:solidFill>
                  <a:srgbClr val="00B8FF"/>
                </a:solidFill>
              </a14:hiddenFill>
            </a:ext>
            <a:ext uri="{91240B29-F687-4f45-9708-019B960494DF}">
              <a14:hiddenLine xmlns="" xmlns:a14="http://schemas.microsoft.com/office/drawing/2010/main" xmlns:lc="http://schemas.openxmlformats.org/drawingml/2006/lockedCanvas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 xmlns:lc="http://schemas.openxmlformats.org/drawingml/2006/lockedCanvas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82945" tIns="41473" rIns="82945" bIns="41473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 eaLnBrk="0" hangingPunct="0"/>
            <a:r>
              <a:rPr lang="en-US" sz="2500" dirty="0">
                <a:solidFill>
                  <a:srgbClr val="0003AA"/>
                </a:solidFill>
                <a:latin typeface="Arial"/>
                <a:cs typeface="Arial"/>
              </a:rPr>
              <a:t>depends on:</a:t>
            </a:r>
          </a:p>
          <a:p>
            <a:pPr eaLnBrk="0" hangingPunct="0"/>
            <a:r>
              <a:rPr lang="en-US" sz="2500" dirty="0">
                <a:solidFill>
                  <a:srgbClr val="0003AA"/>
                </a:solidFill>
                <a:latin typeface="Arial Black" charset="0"/>
              </a:rPr>
              <a:t>• Lithology</a:t>
            </a:r>
            <a:endParaRPr lang="en-US" sz="1800" dirty="0">
              <a:solidFill>
                <a:srgbClr val="0003AA"/>
              </a:solidFill>
              <a:latin typeface="Arial Black" charset="0"/>
            </a:endParaRPr>
          </a:p>
          <a:p>
            <a:pPr eaLnBrk="0" hangingPunct="0"/>
            <a:r>
              <a:rPr lang="en-US" sz="1800" dirty="0">
                <a:solidFill>
                  <a:srgbClr val="0003AA"/>
                </a:solidFill>
              </a:rPr>
              <a:t>   (pyroxene &gt; olivine &gt; feldspar &gt; quartz)</a:t>
            </a:r>
            <a:endParaRPr lang="en-US" sz="2500" dirty="0">
              <a:solidFill>
                <a:srgbClr val="0003AA"/>
              </a:solidFill>
            </a:endParaRPr>
          </a:p>
          <a:p>
            <a:pPr eaLnBrk="0" hangingPunct="0"/>
            <a:r>
              <a:rPr lang="en-US" sz="2500" dirty="0">
                <a:solidFill>
                  <a:srgbClr val="0003AA"/>
                </a:solidFill>
                <a:latin typeface="Arial Black" charset="0"/>
              </a:rPr>
              <a:t>• Water fugacity </a:t>
            </a:r>
            <a:r>
              <a:rPr lang="en-US" sz="2500" i="1" dirty="0">
                <a:solidFill>
                  <a:schemeClr val="tx2"/>
                </a:solidFill>
                <a:latin typeface="Times New Roman" charset="0"/>
              </a:rPr>
              <a:t>f</a:t>
            </a:r>
            <a:r>
              <a:rPr lang="en-US" sz="2500" i="1" baseline="-25000" dirty="0">
                <a:solidFill>
                  <a:schemeClr val="tx2"/>
                </a:solidFill>
                <a:latin typeface="Times New Roman" charset="0"/>
              </a:rPr>
              <a:t>H2O</a:t>
            </a:r>
            <a:endParaRPr lang="en-US" sz="2500" dirty="0">
              <a:solidFill>
                <a:schemeClr val="accent2"/>
              </a:solidFill>
              <a:latin typeface="Arial Black" charset="0"/>
            </a:endParaRPr>
          </a:p>
          <a:p>
            <a:pPr eaLnBrk="0" hangingPunct="0"/>
            <a:r>
              <a:rPr lang="en-US" sz="2500" dirty="0">
                <a:solidFill>
                  <a:srgbClr val="0003AA"/>
                </a:solidFill>
                <a:latin typeface="Arial Black" charset="0"/>
              </a:rPr>
              <a:t>• Temperature </a:t>
            </a:r>
            <a:r>
              <a:rPr lang="en-US" sz="2500" i="1" dirty="0">
                <a:solidFill>
                  <a:schemeClr val="tx2"/>
                </a:solidFill>
                <a:latin typeface="Times New Roman" charset="0"/>
              </a:rPr>
              <a:t>T</a:t>
            </a:r>
            <a:endParaRPr lang="en-US" sz="2500" dirty="0">
              <a:solidFill>
                <a:schemeClr val="accent2"/>
              </a:solidFill>
              <a:latin typeface="Arial Black" charset="0"/>
            </a:endParaRPr>
          </a:p>
          <a:p>
            <a:pPr eaLnBrk="0" hangingPunct="0"/>
            <a:r>
              <a:rPr lang="en-US" sz="2200" dirty="0">
                <a:solidFill>
                  <a:srgbClr val="0003AA"/>
                </a:solidFill>
              </a:rPr>
              <a:t>(and to a lesser extent)</a:t>
            </a:r>
          </a:p>
          <a:p>
            <a:pPr eaLnBrk="0" hangingPunct="0"/>
            <a:r>
              <a:rPr lang="en-US" sz="2500" dirty="0">
                <a:solidFill>
                  <a:srgbClr val="0003AA"/>
                </a:solidFill>
                <a:latin typeface="Arial Black" charset="0"/>
              </a:rPr>
              <a:t>• Strain rate </a:t>
            </a:r>
            <a:r>
              <a:rPr lang="en-US" sz="2500" i="1" dirty="0">
                <a:solidFill>
                  <a:schemeClr val="tx2"/>
                </a:solidFill>
                <a:latin typeface="Symbol" charset="0"/>
                <a:sym typeface="Symbol" charset="0"/>
              </a:rPr>
              <a:t></a:t>
            </a:r>
            <a:endParaRPr lang="en-US" sz="2500" dirty="0">
              <a:solidFill>
                <a:schemeClr val="accent2"/>
              </a:solidFill>
              <a:latin typeface="Arial Black" charset="0"/>
            </a:endParaRPr>
          </a:p>
          <a:p>
            <a:pPr eaLnBrk="0" hangingPunct="0"/>
            <a:r>
              <a:rPr lang="en-US" sz="2500" dirty="0">
                <a:solidFill>
                  <a:srgbClr val="0003AA"/>
                </a:solidFill>
                <a:latin typeface="Arial Black" charset="0"/>
              </a:rPr>
              <a:t>• Grain size </a:t>
            </a:r>
            <a:r>
              <a:rPr lang="en-US" sz="2500" i="1" dirty="0">
                <a:solidFill>
                  <a:schemeClr val="tx2"/>
                </a:solidFill>
                <a:latin typeface="Times New Roman" charset="0"/>
              </a:rPr>
              <a:t>d</a:t>
            </a:r>
            <a:endParaRPr lang="en-US" sz="2500" dirty="0">
              <a:solidFill>
                <a:schemeClr val="accent2"/>
              </a:solidFill>
              <a:latin typeface="Arial Black" charset="0"/>
            </a:endParaRPr>
          </a:p>
          <a:p>
            <a:pPr eaLnBrk="0" hangingPunct="0"/>
            <a:r>
              <a:rPr lang="en-US" sz="2500" dirty="0">
                <a:solidFill>
                  <a:srgbClr val="0003AA"/>
                </a:solidFill>
                <a:latin typeface="Arial Black" charset="0"/>
              </a:rPr>
              <a:t>• Pressure </a:t>
            </a:r>
            <a:r>
              <a:rPr lang="en-US" sz="2500" i="1" dirty="0">
                <a:solidFill>
                  <a:schemeClr val="tx2"/>
                </a:solidFill>
                <a:latin typeface="Times New Roman" charset="0"/>
              </a:rPr>
              <a:t>P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ABCAFB5-B557-2DC3-0B45-0C6D6499E3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02865" y="1649975"/>
            <a:ext cx="214312" cy="296863"/>
          </a:xfrm>
          <a:prstGeom prst="rect">
            <a:avLst/>
          </a:prstGeom>
          <a:solidFill>
            <a:srgbClr val="02FF00">
              <a:alpha val="25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 xmlns:lc="http://schemas.openxmlformats.org/drawingml/2006/lockedCanvas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2016276-C53B-B39A-24D4-CFFAF1DBCE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74365" y="1607113"/>
            <a:ext cx="215900" cy="174625"/>
          </a:xfrm>
          <a:prstGeom prst="rect">
            <a:avLst/>
          </a:prstGeom>
          <a:solidFill>
            <a:srgbClr val="02FF00">
              <a:alpha val="25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 xmlns:lc="http://schemas.openxmlformats.org/drawingml/2006/lockedCanvas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C521BD2-01E3-0AFE-2483-C925B9AC53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68077" y="1616638"/>
            <a:ext cx="133350" cy="176212"/>
          </a:xfrm>
          <a:prstGeom prst="rect">
            <a:avLst/>
          </a:prstGeom>
          <a:solidFill>
            <a:srgbClr val="02FF00">
              <a:alpha val="25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 xmlns:lc="http://schemas.openxmlformats.org/drawingml/2006/lockedCanvas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90C4184-2CBE-AF76-5320-78BB1593F7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31627" y="1627750"/>
            <a:ext cx="184150" cy="174625"/>
          </a:xfrm>
          <a:prstGeom prst="rect">
            <a:avLst/>
          </a:prstGeom>
          <a:solidFill>
            <a:srgbClr val="02FF00">
              <a:alpha val="25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 xmlns:lc="http://schemas.openxmlformats.org/drawingml/2006/lockedCanvas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83B3F3E-A097-B4E2-6AE1-BA9CF3566C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11090" y="1462650"/>
            <a:ext cx="279400" cy="330200"/>
          </a:xfrm>
          <a:prstGeom prst="rect">
            <a:avLst/>
          </a:prstGeom>
          <a:solidFill>
            <a:srgbClr val="02FF00">
              <a:alpha val="25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 xmlns:lc="http://schemas.openxmlformats.org/drawingml/2006/lockedCanvas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0D3F609-0CD8-51EB-E723-CDE0C44490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11177" y="1442013"/>
            <a:ext cx="258763" cy="350837"/>
          </a:xfrm>
          <a:prstGeom prst="rect">
            <a:avLst/>
          </a:prstGeom>
          <a:solidFill>
            <a:srgbClr val="02FF00">
              <a:alpha val="25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 xmlns:lc="http://schemas.openxmlformats.org/drawingml/2006/lockedCanvas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2250C3AB-18F4-1DE4-83CF-9980B25325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96827" y="1946838"/>
            <a:ext cx="206375" cy="225425"/>
          </a:xfrm>
          <a:prstGeom prst="rect">
            <a:avLst/>
          </a:prstGeom>
          <a:solidFill>
            <a:srgbClr val="02FF00">
              <a:alpha val="25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 xmlns:lc="http://schemas.openxmlformats.org/drawingml/2006/lockedCanvas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8EED7B3B-9180-99B3-CA88-56905F2E01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90090" y="2726300"/>
            <a:ext cx="4043362" cy="660400"/>
          </a:xfrm>
          <a:prstGeom prst="rect">
            <a:avLst/>
          </a:prstGeom>
          <a:solidFill>
            <a:srgbClr val="02FF00">
              <a:alpha val="25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 xmlns:lc="http://schemas.openxmlformats.org/drawingml/2006/lockedCanvas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31" name="Text Box 21">
            <a:extLst>
              <a:ext uri="{FF2B5EF4-FFF2-40B4-BE49-F238E27FC236}">
                <a16:creationId xmlns:a16="http://schemas.microsoft.com/office/drawing/2014/main" id="{2C99280C-FBA3-68D9-5DDB-F81DEC86F9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60190" y="4236013"/>
            <a:ext cx="24447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 xmlns:lc="http://schemas.openxmlformats.org/drawingml/2006/lockedCanvas">
                <a:solidFill>
                  <a:srgbClr val="00B8FF"/>
                </a:solidFill>
              </a14:hiddenFill>
            </a:ext>
            <a:ext uri="{91240B29-F687-4f45-9708-019B960494DF}">
              <a14:hiddenLine xmlns="" xmlns:a14="http://schemas.microsoft.com/office/drawing/2010/main" xmlns:lc="http://schemas.openxmlformats.org/drawingml/2006/lockedCanvas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 xmlns:lc="http://schemas.openxmlformats.org/drawingml/2006/lockedCanvas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82945" tIns="41473" rIns="82945" bIns="41473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 eaLnBrk="0" hangingPunct="0"/>
            <a:r>
              <a:rPr lang="en-US" sz="2500">
                <a:solidFill>
                  <a:schemeClr val="tx2"/>
                </a:solidFill>
                <a:latin typeface="Times New Roman" charset="0"/>
              </a:rPr>
              <a:t>.</a:t>
            </a:r>
          </a:p>
        </p:txBody>
      </p:sp>
      <p:sp>
        <p:nvSpPr>
          <p:cNvPr id="32" name="Text Box 22">
            <a:extLst>
              <a:ext uri="{FF2B5EF4-FFF2-40B4-BE49-F238E27FC236}">
                <a16:creationId xmlns:a16="http://schemas.microsoft.com/office/drawing/2014/main" id="{3C33F594-F0E1-D774-CC82-80A0FEA09D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32352" y="5910825"/>
            <a:ext cx="8466181" cy="8531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 xmlns:lc="http://schemas.openxmlformats.org/drawingml/2006/lockedCanvas">
                <a:solidFill>
                  <a:srgbClr val="00B8FF"/>
                </a:solidFill>
              </a14:hiddenFill>
            </a:ext>
            <a:ext uri="{91240B29-F687-4f45-9708-019B960494DF}">
              <a14:hiddenLine xmlns="" xmlns:a14="http://schemas.microsoft.com/office/drawing/2010/main" xmlns:lc="http://schemas.openxmlformats.org/drawingml/2006/lockedCanvas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 xmlns:lc="http://schemas.openxmlformats.org/drawingml/2006/lockedCanvas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82945" tIns="41473" rIns="82945" bIns="41473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 eaLnBrk="0" hangingPunct="0"/>
            <a:r>
              <a:rPr lang="en-US" sz="2500" dirty="0">
                <a:solidFill>
                  <a:srgbClr val="0003AA"/>
                </a:solidFill>
                <a:latin typeface="Arial"/>
                <a:cs typeface="Arial"/>
              </a:rPr>
              <a:t>Ideally, we would like to use geophysics to determine each</a:t>
            </a:r>
          </a:p>
          <a:p>
            <a:pPr eaLnBrk="0" hangingPunct="0"/>
            <a:r>
              <a:rPr lang="en-US" sz="2500" dirty="0">
                <a:solidFill>
                  <a:srgbClr val="0003AA"/>
                </a:solidFill>
                <a:latin typeface="Arial"/>
                <a:cs typeface="Arial"/>
              </a:rPr>
              <a:t>   in situ! But it’s not so simple.</a:t>
            </a:r>
          </a:p>
        </p:txBody>
      </p:sp>
      <p:sp>
        <p:nvSpPr>
          <p:cNvPr id="33" name="TextBox 1">
            <a:extLst>
              <a:ext uri="{FF2B5EF4-FFF2-40B4-BE49-F238E27FC236}">
                <a16:creationId xmlns:a16="http://schemas.microsoft.com/office/drawing/2014/main" id="{A8246C30-A413-3741-BF58-2FC60F9E9D88}"/>
              </a:ext>
            </a:extLst>
          </p:cNvPr>
          <p:cNvSpPr txBox="1"/>
          <p:nvPr/>
        </p:nvSpPr>
        <p:spPr>
          <a:xfrm rot="19106051">
            <a:off x="3224960" y="2091360"/>
            <a:ext cx="10166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r>
              <a:rPr lang="en-US" sz="1600" dirty="0"/>
              <a:t>Frictional</a:t>
            </a:r>
          </a:p>
          <a:p>
            <a:r>
              <a:rPr lang="en-US" sz="1600" dirty="0"/>
              <a:t>(</a:t>
            </a:r>
            <a:r>
              <a:rPr lang="en-US" sz="1600" dirty="0" err="1"/>
              <a:t>Byerlee</a:t>
            </a:r>
            <a:r>
              <a:rPr lang="en-US" sz="1600" dirty="0"/>
              <a:t>)</a:t>
            </a:r>
          </a:p>
        </p:txBody>
      </p:sp>
      <p:sp>
        <p:nvSpPr>
          <p:cNvPr id="34" name="TextBox 2">
            <a:extLst>
              <a:ext uri="{FF2B5EF4-FFF2-40B4-BE49-F238E27FC236}">
                <a16:creationId xmlns:a16="http://schemas.microsoft.com/office/drawing/2014/main" id="{2EC41650-B519-0C4D-B09C-7D48816B58D3}"/>
              </a:ext>
            </a:extLst>
          </p:cNvPr>
          <p:cNvSpPr txBox="1"/>
          <p:nvPr/>
        </p:nvSpPr>
        <p:spPr>
          <a:xfrm>
            <a:off x="2520698" y="3221580"/>
            <a:ext cx="19383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r>
              <a:rPr lang="en-US" sz="1600" dirty="0"/>
              <a:t>Ductile flow</a:t>
            </a:r>
          </a:p>
          <a:p>
            <a:r>
              <a:rPr lang="en-US" sz="1600" dirty="0"/>
              <a:t>(Dislocation Creep)</a:t>
            </a:r>
          </a:p>
        </p:txBody>
      </p:sp>
      <p:sp>
        <p:nvSpPr>
          <p:cNvPr id="35" name="TextBox 18">
            <a:extLst>
              <a:ext uri="{FF2B5EF4-FFF2-40B4-BE49-F238E27FC236}">
                <a16:creationId xmlns:a16="http://schemas.microsoft.com/office/drawing/2014/main" id="{374EBAF4-4A27-004E-8AD3-E6D63F75BEB0}"/>
              </a:ext>
            </a:extLst>
          </p:cNvPr>
          <p:cNvSpPr txBox="1"/>
          <p:nvPr/>
        </p:nvSpPr>
        <p:spPr>
          <a:xfrm>
            <a:off x="2502712" y="4464444"/>
            <a:ext cx="19383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r>
              <a:rPr lang="en-US" sz="1600" dirty="0"/>
              <a:t>Ductile flow</a:t>
            </a:r>
          </a:p>
          <a:p>
            <a:r>
              <a:rPr lang="en-US" sz="1600" dirty="0"/>
              <a:t>(Dislocation Creep)</a:t>
            </a:r>
          </a:p>
        </p:txBody>
      </p:sp>
    </p:spTree>
    <p:extLst>
      <p:ext uri="{BB962C8B-B14F-4D97-AF65-F5344CB8AC3E}">
        <p14:creationId xmlns:p14="http://schemas.microsoft.com/office/powerpoint/2010/main" val="31691550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YSEs">
            <a:extLst>
              <a:ext uri="{FF2B5EF4-FFF2-40B4-BE49-F238E27FC236}">
                <a16:creationId xmlns:a16="http://schemas.microsoft.com/office/drawing/2014/main" id="{C0146173-4ACD-6F4D-52B3-1BCCB18B25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3761" y="76200"/>
            <a:ext cx="6440488" cy="67056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 xmlns:lc="http://schemas.openxmlformats.org/drawingml/2006/lockedCanvas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 Box 4">
            <a:extLst>
              <a:ext uri="{FF2B5EF4-FFF2-40B4-BE49-F238E27FC236}">
                <a16:creationId xmlns:a16="http://schemas.microsoft.com/office/drawing/2014/main" id="{4348ECB4-3E83-599D-3257-707F05D763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62349" y="368791"/>
            <a:ext cx="2545890" cy="6001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 xmlns:lc="http://schemas.openxmlformats.org/drawingml/2006/lockedCanvas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xmlns:lc="http://schemas.openxmlformats.org/drawingml/2006/lockedCanvas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 xmlns:lc="http://schemas.openxmlformats.org/drawingml/2006/lockedCanvas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r>
              <a:rPr lang="en-US" dirty="0">
                <a:solidFill>
                  <a:srgbClr val="333399"/>
                </a:solidFill>
              </a:rPr>
              <a:t>In </a:t>
            </a:r>
            <a:r>
              <a:rPr lang="en-US" b="1" i="1" dirty="0">
                <a:solidFill>
                  <a:srgbClr val="FF000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Yield</a:t>
            </a:r>
          </a:p>
          <a:p>
            <a:r>
              <a:rPr lang="en-US" b="1" i="1" dirty="0">
                <a:solidFill>
                  <a:srgbClr val="FF000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Strength</a:t>
            </a:r>
          </a:p>
          <a:p>
            <a:r>
              <a:rPr lang="en-US" b="1" i="1" dirty="0">
                <a:solidFill>
                  <a:srgbClr val="FF000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Envelopes</a:t>
            </a:r>
            <a:r>
              <a:rPr lang="en-US" dirty="0">
                <a:solidFill>
                  <a:srgbClr val="333399"/>
                </a:solidFill>
              </a:rPr>
              <a:t>, we</a:t>
            </a:r>
          </a:p>
          <a:p>
            <a:r>
              <a:rPr lang="en-US" dirty="0">
                <a:solidFill>
                  <a:srgbClr val="333399"/>
                </a:solidFill>
              </a:rPr>
              <a:t>often assume</a:t>
            </a:r>
          </a:p>
          <a:p>
            <a:r>
              <a:rPr lang="en-US" dirty="0">
                <a:solidFill>
                  <a:srgbClr val="333399"/>
                </a:solidFill>
              </a:rPr>
              <a:t>steady-state</a:t>
            </a:r>
          </a:p>
          <a:p>
            <a:r>
              <a:rPr lang="en-US" dirty="0">
                <a:solidFill>
                  <a:srgbClr val="333399"/>
                </a:solidFill>
              </a:rPr>
              <a:t>horizontal</a:t>
            </a:r>
          </a:p>
          <a:p>
            <a:r>
              <a:rPr lang="en-US" dirty="0">
                <a:solidFill>
                  <a:srgbClr val="333399"/>
                </a:solidFill>
              </a:rPr>
              <a:t>strain (i.e.,</a:t>
            </a:r>
          </a:p>
          <a:p>
            <a:r>
              <a:rPr lang="en-US" dirty="0">
                <a:solidFill>
                  <a:srgbClr val="333399"/>
                </a:solidFill>
              </a:rPr>
              <a:t>constant strain</a:t>
            </a:r>
          </a:p>
          <a:p>
            <a:r>
              <a:rPr lang="en-US" dirty="0">
                <a:solidFill>
                  <a:srgbClr val="333399"/>
                </a:solidFill>
              </a:rPr>
              <a:t>rate) for </a:t>
            </a:r>
          </a:p>
          <a:p>
            <a:r>
              <a:rPr lang="en-US" dirty="0">
                <a:solidFill>
                  <a:srgbClr val="333399"/>
                </a:solidFill>
              </a:rPr>
              <a:t>dislocation</a:t>
            </a:r>
          </a:p>
          <a:p>
            <a:r>
              <a:rPr lang="en-US" dirty="0">
                <a:solidFill>
                  <a:srgbClr val="333399"/>
                </a:solidFill>
              </a:rPr>
              <a:t>creep laws</a:t>
            </a:r>
          </a:p>
          <a:p>
            <a:endParaRPr lang="en-US" dirty="0">
              <a:solidFill>
                <a:srgbClr val="333399"/>
              </a:solidFill>
            </a:endParaRPr>
          </a:p>
          <a:p>
            <a:r>
              <a:rPr lang="en-US" dirty="0">
                <a:solidFill>
                  <a:srgbClr val="333399"/>
                </a:solidFill>
              </a:rPr>
              <a:t>That assumption</a:t>
            </a:r>
          </a:p>
          <a:p>
            <a:r>
              <a:rPr lang="en-US" dirty="0">
                <a:solidFill>
                  <a:srgbClr val="333399"/>
                </a:solidFill>
              </a:rPr>
              <a:t>is valid for long</a:t>
            </a:r>
          </a:p>
          <a:p>
            <a:r>
              <a:rPr lang="en-US" dirty="0">
                <a:solidFill>
                  <a:srgbClr val="333399"/>
                </a:solidFill>
              </a:rPr>
              <a:t>time-scales but</a:t>
            </a:r>
          </a:p>
          <a:p>
            <a:r>
              <a:rPr lang="en-US" dirty="0">
                <a:solidFill>
                  <a:srgbClr val="333399"/>
                </a:solidFill>
              </a:rPr>
              <a:t>not for all depths!</a:t>
            </a:r>
          </a:p>
        </p:txBody>
      </p:sp>
      <p:sp>
        <p:nvSpPr>
          <p:cNvPr id="22" name="Text Box 5">
            <a:extLst>
              <a:ext uri="{FF2B5EF4-FFF2-40B4-BE49-F238E27FC236}">
                <a16:creationId xmlns:a16="http://schemas.microsoft.com/office/drawing/2014/main" id="{06ED0CF0-EF37-57BA-EABF-B5E89ABEB1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80824" y="381000"/>
            <a:ext cx="4015943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 xmlns:lc="http://schemas.openxmlformats.org/drawingml/2006/lockedCanvas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xmlns:lc="http://schemas.openxmlformats.org/drawingml/2006/lockedCanvas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 xmlns:lc="http://schemas.openxmlformats.org/drawingml/2006/lockedCanvas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r>
              <a:rPr lang="en-US" dirty="0">
                <a:solidFill>
                  <a:srgbClr val="333399"/>
                </a:solidFill>
              </a:rPr>
              <a:t>Brittle-field (</a:t>
            </a:r>
            <a:r>
              <a:rPr lang="en-US" dirty="0" err="1">
                <a:solidFill>
                  <a:srgbClr val="333399"/>
                </a:solidFill>
              </a:rPr>
              <a:t>Amonton</a:t>
            </a:r>
            <a:r>
              <a:rPr lang="en-US" dirty="0" err="1">
                <a:solidFill>
                  <a:srgbClr val="333399"/>
                </a:solidFill>
                <a:latin typeface="Arial"/>
              </a:rPr>
              <a:t>’</a:t>
            </a:r>
            <a:r>
              <a:rPr lang="en-US" dirty="0" err="1">
                <a:solidFill>
                  <a:srgbClr val="333399"/>
                </a:solidFill>
              </a:rPr>
              <a:t>s</a:t>
            </a:r>
            <a:r>
              <a:rPr lang="en-US" dirty="0">
                <a:solidFill>
                  <a:srgbClr val="333399"/>
                </a:solidFill>
              </a:rPr>
              <a:t> or</a:t>
            </a:r>
          </a:p>
          <a:p>
            <a:r>
              <a:rPr lang="en-US" dirty="0">
                <a:solidFill>
                  <a:srgbClr val="333399"/>
                </a:solidFill>
              </a:rPr>
              <a:t>      </a:t>
            </a:r>
            <a:r>
              <a:rPr lang="en-US" dirty="0" err="1">
                <a:solidFill>
                  <a:srgbClr val="333399"/>
                </a:solidFill>
              </a:rPr>
              <a:t>Byerlee</a:t>
            </a:r>
            <a:r>
              <a:rPr lang="en-US" dirty="0" err="1">
                <a:solidFill>
                  <a:srgbClr val="333399"/>
                </a:solidFill>
                <a:latin typeface="Arial"/>
              </a:rPr>
              <a:t>’</a:t>
            </a:r>
            <a:r>
              <a:rPr lang="en-US" dirty="0" err="1">
                <a:solidFill>
                  <a:srgbClr val="333399"/>
                </a:solidFill>
              </a:rPr>
              <a:t>s</a:t>
            </a:r>
            <a:r>
              <a:rPr lang="en-US" dirty="0">
                <a:solidFill>
                  <a:srgbClr val="333399"/>
                </a:solidFill>
              </a:rPr>
              <a:t> law) assumes</a:t>
            </a:r>
          </a:p>
          <a:p>
            <a:r>
              <a:rPr lang="en-US" dirty="0">
                <a:solidFill>
                  <a:srgbClr val="333399"/>
                </a:solidFill>
              </a:rPr>
              <a:t>             elastic-plastic</a:t>
            </a:r>
          </a:p>
          <a:p>
            <a:r>
              <a:rPr lang="en-US" dirty="0">
                <a:solidFill>
                  <a:srgbClr val="333399"/>
                </a:solidFill>
              </a:rPr>
              <a:t>                   constitutive law</a:t>
            </a:r>
          </a:p>
        </p:txBody>
      </p:sp>
      <p:sp>
        <p:nvSpPr>
          <p:cNvPr id="23" name="Text Box 6">
            <a:extLst>
              <a:ext uri="{FF2B5EF4-FFF2-40B4-BE49-F238E27FC236}">
                <a16:creationId xmlns:a16="http://schemas.microsoft.com/office/drawing/2014/main" id="{9E132E66-EB20-E9D1-1883-9744BA589C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74461" y="5311775"/>
            <a:ext cx="46228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 xmlns:lc="http://schemas.openxmlformats.org/drawingml/2006/lockedCanvas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xmlns:lc="http://schemas.openxmlformats.org/drawingml/2006/lockedCanvas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 xmlns:lc="http://schemas.openxmlformats.org/drawingml/2006/lockedCanvas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r>
              <a:rPr lang="en-US">
                <a:solidFill>
                  <a:srgbClr val="333399"/>
                </a:solidFill>
              </a:rPr>
              <a:t>        Ductile assumes Newtonian</a:t>
            </a:r>
          </a:p>
          <a:p>
            <a:r>
              <a:rPr lang="en-US">
                <a:solidFill>
                  <a:srgbClr val="333399"/>
                </a:solidFill>
              </a:rPr>
              <a:t>or non-Newtonian viscous flow</a:t>
            </a:r>
          </a:p>
        </p:txBody>
      </p:sp>
    </p:spTree>
    <p:extLst>
      <p:ext uri="{BB962C8B-B14F-4D97-AF65-F5344CB8AC3E}">
        <p14:creationId xmlns:p14="http://schemas.microsoft.com/office/powerpoint/2010/main" val="41962503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Box 5">
            <a:extLst>
              <a:ext uri="{FF2B5EF4-FFF2-40B4-BE49-F238E27FC236}">
                <a16:creationId xmlns:a16="http://schemas.microsoft.com/office/drawing/2014/main" id="{45F84D0F-FFF4-9244-6AE5-24E1D04A03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3600" y="6303222"/>
            <a:ext cx="3221072" cy="314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 xmlns:lc="http://schemas.openxmlformats.org/drawingml/2006/lockedCanvas">
                <a:solidFill>
                  <a:srgbClr val="00B8FF"/>
                </a:solidFill>
              </a14:hiddenFill>
            </a:ext>
            <a:ext uri="{91240B29-F687-4f45-9708-019B960494DF}">
              <a14:hiddenLine xmlns="" xmlns:a14="http://schemas.microsoft.com/office/drawing/2010/main" xmlns:lc="http://schemas.openxmlformats.org/drawingml/2006/lockedCanvas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 xmlns:lc="http://schemas.openxmlformats.org/drawingml/2006/lockedCanvas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82945" tIns="41473" rIns="82945" bIns="41473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 eaLnBrk="0" hangingPunct="0"/>
            <a:r>
              <a:rPr lang="en-US" sz="1500" i="1" dirty="0">
                <a:solidFill>
                  <a:srgbClr val="000000"/>
                </a:solidFill>
              </a:rPr>
              <a:t>After Buehler &amp; Shearer, JGR 2017</a:t>
            </a:r>
            <a:endParaRPr lang="en-US" sz="1500" i="1" dirty="0">
              <a:solidFill>
                <a:srgbClr val="FFFFFF"/>
              </a:solidFill>
            </a:endParaRPr>
          </a:p>
        </p:txBody>
      </p:sp>
      <p:sp>
        <p:nvSpPr>
          <p:cNvPr id="13" name="Text Box 6">
            <a:extLst>
              <a:ext uri="{FF2B5EF4-FFF2-40B4-BE49-F238E27FC236}">
                <a16:creationId xmlns:a16="http://schemas.microsoft.com/office/drawing/2014/main" id="{AA3E73D6-4958-1EAE-04CD-BAE617914A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1400" y="6303222"/>
            <a:ext cx="2537009" cy="314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 xmlns:lc="http://schemas.openxmlformats.org/drawingml/2006/lockedCanvas">
                <a:solidFill>
                  <a:srgbClr val="00B8FF"/>
                </a:solidFill>
              </a14:hiddenFill>
            </a:ext>
            <a:ext uri="{91240B29-F687-4f45-9708-019B960494DF}">
              <a14:hiddenLine xmlns="" xmlns:a14="http://schemas.microsoft.com/office/drawing/2010/main" xmlns:lc="http://schemas.openxmlformats.org/drawingml/2006/lockedCanvas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 xmlns:lc="http://schemas.openxmlformats.org/drawingml/2006/lockedCanvas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82945" tIns="41473" rIns="82945" bIns="41473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 eaLnBrk="0" hangingPunct="0"/>
            <a:r>
              <a:rPr lang="en-US" sz="1500" i="1" dirty="0" err="1">
                <a:solidFill>
                  <a:srgbClr val="000000"/>
                </a:solidFill>
              </a:rPr>
              <a:t>Schutt</a:t>
            </a:r>
            <a:r>
              <a:rPr lang="en-US" sz="1500" i="1" dirty="0">
                <a:solidFill>
                  <a:srgbClr val="000000"/>
                </a:solidFill>
              </a:rPr>
              <a:t> et al., Geology 2018</a:t>
            </a:r>
          </a:p>
        </p:txBody>
      </p:sp>
      <p:sp>
        <p:nvSpPr>
          <p:cNvPr id="14" name="Text Box 7">
            <a:extLst>
              <a:ext uri="{FF2B5EF4-FFF2-40B4-BE49-F238E27FC236}">
                <a16:creationId xmlns:a16="http://schemas.microsoft.com/office/drawing/2014/main" id="{662BFE79-5738-2427-6913-8ADF71E7B7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5729" y="1561622"/>
            <a:ext cx="2573337" cy="417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 xmlns:lc="http://schemas.openxmlformats.org/drawingml/2006/lockedCanvas">
                <a:solidFill>
                  <a:srgbClr val="00B8FF"/>
                </a:solidFill>
              </a14:hiddenFill>
            </a:ext>
            <a:ext uri="{91240B29-F687-4f45-9708-019B960494DF}">
              <a14:hiddenLine xmlns="" xmlns:a14="http://schemas.microsoft.com/office/drawing/2010/main" xmlns:lc="http://schemas.openxmlformats.org/drawingml/2006/lockedCanvas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 xmlns:lc="http://schemas.openxmlformats.org/drawingml/2006/lockedCanvas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82945" tIns="41473" rIns="82945" bIns="41473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 eaLnBrk="0" hangingPunct="0"/>
            <a:r>
              <a:rPr lang="en-US" sz="2200" i="1" dirty="0" err="1">
                <a:solidFill>
                  <a:srgbClr val="000000"/>
                </a:solidFill>
                <a:latin typeface="Times New Roman" charset="0"/>
              </a:rPr>
              <a:t>P</a:t>
            </a:r>
            <a:r>
              <a:rPr lang="en-US" sz="2200" i="1" baseline="-25000" dirty="0" err="1">
                <a:solidFill>
                  <a:srgbClr val="000000"/>
                </a:solidFill>
                <a:latin typeface="Times New Roman" charset="0"/>
              </a:rPr>
              <a:t>n</a:t>
            </a:r>
            <a:r>
              <a:rPr lang="en-US" sz="2200" dirty="0">
                <a:solidFill>
                  <a:srgbClr val="000000"/>
                </a:solidFill>
              </a:rPr>
              <a:t> </a:t>
            </a:r>
            <a:r>
              <a:rPr lang="en-US" sz="2200" dirty="0">
                <a:solidFill>
                  <a:srgbClr val="333399"/>
                </a:solidFill>
              </a:rPr>
              <a:t>velocity variation</a:t>
            </a:r>
            <a:endParaRPr lang="en-US" sz="2200" dirty="0">
              <a:solidFill>
                <a:srgbClr val="FFFFFF"/>
              </a:solidFill>
            </a:endParaRPr>
          </a:p>
        </p:txBody>
      </p:sp>
      <p:sp>
        <p:nvSpPr>
          <p:cNvPr id="15" name="Text Box 8">
            <a:extLst>
              <a:ext uri="{FF2B5EF4-FFF2-40B4-BE49-F238E27FC236}">
                <a16:creationId xmlns:a16="http://schemas.microsoft.com/office/drawing/2014/main" id="{DB4593EE-02BA-FFAA-A2D5-8AFA548DD0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37363" y="1598135"/>
            <a:ext cx="3084512" cy="75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 xmlns:lc="http://schemas.openxmlformats.org/drawingml/2006/lockedCanvas">
                <a:solidFill>
                  <a:srgbClr val="00B8FF"/>
                </a:solidFill>
              </a14:hiddenFill>
            </a:ext>
            <a:ext uri="{91240B29-F687-4f45-9708-019B960494DF}">
              <a14:hiddenLine xmlns="" xmlns:a14="http://schemas.microsoft.com/office/drawing/2010/main" xmlns:lc="http://schemas.openxmlformats.org/drawingml/2006/lockedCanvas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 xmlns:lc="http://schemas.openxmlformats.org/drawingml/2006/lockedCanvas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82945" tIns="41473" rIns="82945" bIns="41473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 algn="ctr" eaLnBrk="0" hangingPunct="0"/>
            <a:r>
              <a:rPr lang="en-US" sz="2200">
                <a:solidFill>
                  <a:srgbClr val="333399"/>
                </a:solidFill>
              </a:rPr>
              <a:t>Moho temperature from</a:t>
            </a:r>
          </a:p>
          <a:p>
            <a:pPr algn="ctr" eaLnBrk="0" hangingPunct="0"/>
            <a:r>
              <a:rPr lang="en-US" sz="2200" i="1">
                <a:solidFill>
                  <a:srgbClr val="000000"/>
                </a:solidFill>
                <a:latin typeface="Times New Roman" charset="0"/>
              </a:rPr>
              <a:t>P</a:t>
            </a:r>
            <a:r>
              <a:rPr lang="en-US" sz="2200" i="1" baseline="-25000">
                <a:solidFill>
                  <a:srgbClr val="000000"/>
                </a:solidFill>
                <a:latin typeface="Times New Roman" charset="0"/>
              </a:rPr>
              <a:t>n</a:t>
            </a:r>
            <a:r>
              <a:rPr lang="en-US" sz="2200">
                <a:solidFill>
                  <a:srgbClr val="000000"/>
                </a:solidFill>
              </a:rPr>
              <a:t> </a:t>
            </a:r>
            <a:r>
              <a:rPr lang="en-US" sz="2200">
                <a:solidFill>
                  <a:srgbClr val="333399"/>
                </a:solidFill>
              </a:rPr>
              <a:t>&amp; mineral physics</a:t>
            </a:r>
          </a:p>
        </p:txBody>
      </p:sp>
      <p:sp>
        <p:nvSpPr>
          <p:cNvPr id="16" name="Text Box 9">
            <a:extLst>
              <a:ext uri="{FF2B5EF4-FFF2-40B4-BE49-F238E27FC236}">
                <a16:creationId xmlns:a16="http://schemas.microsoft.com/office/drawing/2014/main" id="{12EA218E-3BF0-9E32-42F3-0E5337039E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22500" y="974248"/>
            <a:ext cx="773747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 xmlns:lc="http://schemas.openxmlformats.org/drawingml/2006/lockedCanvas">
                <a:solidFill>
                  <a:srgbClr val="00B8FF"/>
                </a:solidFill>
              </a14:hiddenFill>
            </a:ext>
            <a:ext uri="{91240B29-F687-4f45-9708-019B960494DF}">
              <a14:hiddenLine xmlns="" xmlns:a14="http://schemas.microsoft.com/office/drawing/2010/main" xmlns:lc="http://schemas.openxmlformats.org/drawingml/2006/lockedCanvas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 xmlns:lc="http://schemas.openxmlformats.org/drawingml/2006/lockedCanvas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82945" tIns="41473" rIns="82945" bIns="41473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 eaLnBrk="0" hangingPunct="0"/>
            <a:r>
              <a:rPr lang="en-US" sz="2900" i="1">
                <a:solidFill>
                  <a:srgbClr val="333399"/>
                </a:solidFill>
                <a:latin typeface="Arial Black" charset="0"/>
              </a:rPr>
              <a:t>Moho </a:t>
            </a:r>
            <a:r>
              <a:rPr lang="en-US" sz="2900" i="1">
                <a:solidFill>
                  <a:srgbClr val="FF0000"/>
                </a:solidFill>
                <a:latin typeface="Arial Black" charset="0"/>
              </a:rPr>
              <a:t>temperature</a:t>
            </a:r>
            <a:r>
              <a:rPr lang="en-US" sz="2900" i="1">
                <a:solidFill>
                  <a:srgbClr val="333399"/>
                </a:solidFill>
                <a:latin typeface="Arial Black" charset="0"/>
              </a:rPr>
              <a:t> </a:t>
            </a:r>
            <a:r>
              <a:rPr lang="en-US" sz="2900" i="1">
                <a:solidFill>
                  <a:srgbClr val="000000"/>
                </a:solidFill>
                <a:latin typeface="Times New Roman" charset="0"/>
              </a:rPr>
              <a:t>T</a:t>
            </a:r>
            <a:r>
              <a:rPr lang="en-US" sz="2900" baseline="-25000">
                <a:solidFill>
                  <a:srgbClr val="000000"/>
                </a:solidFill>
                <a:latin typeface="Times New Roman" charset="0"/>
              </a:rPr>
              <a:t>Moho</a:t>
            </a:r>
            <a:r>
              <a:rPr lang="en-US" sz="2900">
                <a:solidFill>
                  <a:srgbClr val="333399"/>
                </a:solidFill>
                <a:latin typeface="Arial Black" charset="0"/>
              </a:rPr>
              <a:t> </a:t>
            </a:r>
            <a:r>
              <a:rPr lang="en-US" sz="2900" i="1">
                <a:solidFill>
                  <a:srgbClr val="333399"/>
                </a:solidFill>
                <a:latin typeface="Arial Black" charset="0"/>
              </a:rPr>
              <a:t>from </a:t>
            </a:r>
            <a:r>
              <a:rPr lang="en-US" sz="2900" i="1">
                <a:solidFill>
                  <a:srgbClr val="000000"/>
                </a:solidFill>
                <a:latin typeface="Times New Roman" charset="0"/>
              </a:rPr>
              <a:t>P</a:t>
            </a:r>
            <a:r>
              <a:rPr lang="en-US" sz="2900" i="1" baseline="-25000">
                <a:solidFill>
                  <a:srgbClr val="000000"/>
                </a:solidFill>
                <a:latin typeface="Times New Roman" charset="0"/>
              </a:rPr>
              <a:t>n</a:t>
            </a:r>
            <a:r>
              <a:rPr lang="en-US" sz="2900" i="1">
                <a:solidFill>
                  <a:srgbClr val="333399"/>
                </a:solidFill>
                <a:latin typeface="Arial Black" charset="0"/>
              </a:rPr>
              <a:t> phase:</a:t>
            </a:r>
            <a:endParaRPr lang="en-US" sz="2900">
              <a:solidFill>
                <a:srgbClr val="333399"/>
              </a:solidFill>
              <a:latin typeface="Arial Black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11C832C-EBF6-7084-8AF1-A38A17F314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426810"/>
            <a:ext cx="4663440" cy="386927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B9A50A7-4F35-5782-D494-54DDC1B65D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7440" y="2459488"/>
            <a:ext cx="4480560" cy="3803917"/>
          </a:xfrm>
          <a:prstGeom prst="rect">
            <a:avLst/>
          </a:prstGeom>
        </p:spPr>
      </p:pic>
      <p:sp>
        <p:nvSpPr>
          <p:cNvPr id="19" name="TextBox 1">
            <a:extLst>
              <a:ext uri="{FF2B5EF4-FFF2-40B4-BE49-F238E27FC236}">
                <a16:creationId xmlns:a16="http://schemas.microsoft.com/office/drawing/2014/main" id="{533E8F25-1401-D549-9965-3DB77C729FBC}"/>
              </a:ext>
            </a:extLst>
          </p:cNvPr>
          <p:cNvSpPr txBox="1"/>
          <p:nvPr/>
        </p:nvSpPr>
        <p:spPr>
          <a:xfrm>
            <a:off x="1725925" y="240189"/>
            <a:ext cx="87401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r>
              <a:rPr lang="en-US" sz="3200" b="1" i="1" dirty="0">
                <a:solidFill>
                  <a:srgbClr val="0003AA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Temperature</a:t>
            </a:r>
            <a:r>
              <a:rPr lang="en-US" sz="3200" dirty="0">
                <a:solidFill>
                  <a:schemeClr val="accent2"/>
                </a:solidFill>
              </a:rPr>
              <a:t> 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dirty="0">
                <a:solidFill>
                  <a:schemeClr val="accent2"/>
                </a:solidFill>
              </a:rPr>
              <a:t> </a:t>
            </a:r>
            <a:r>
              <a:rPr lang="en-US" dirty="0">
                <a:solidFill>
                  <a:srgbClr val="0003AA"/>
                </a:solidFill>
                <a:sym typeface="Wingdings" pitchFamily="2" charset="2"/>
              </a:rPr>
              <a:t> surface heat flow, seismic velocities</a:t>
            </a:r>
            <a:endParaRPr lang="en-US" dirty="0">
              <a:solidFill>
                <a:srgbClr val="0003A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12763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Box 6">
            <a:extLst>
              <a:ext uri="{FF2B5EF4-FFF2-40B4-BE49-F238E27FC236}">
                <a16:creationId xmlns:a16="http://schemas.microsoft.com/office/drawing/2014/main" id="{95FD4AD9-FAE0-EE8C-8D49-AE861E352E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7000" y="5731579"/>
            <a:ext cx="2537009" cy="314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 xmlns:lc="http://schemas.openxmlformats.org/drawingml/2006/lockedCanvas">
                <a:solidFill>
                  <a:srgbClr val="00B8FF"/>
                </a:solidFill>
              </a14:hiddenFill>
            </a:ext>
            <a:ext uri="{91240B29-F687-4f45-9708-019B960494DF}">
              <a14:hiddenLine xmlns="" xmlns:a14="http://schemas.microsoft.com/office/drawing/2010/main" xmlns:lc="http://schemas.openxmlformats.org/drawingml/2006/lockedCanvas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 xmlns:lc="http://schemas.openxmlformats.org/drawingml/2006/lockedCanvas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82945" tIns="41473" rIns="82945" bIns="41473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 eaLnBrk="0" hangingPunct="0"/>
            <a:r>
              <a:rPr lang="en-US" sz="1500" i="1" dirty="0" err="1">
                <a:solidFill>
                  <a:srgbClr val="000000"/>
                </a:solidFill>
              </a:rPr>
              <a:t>Schutt</a:t>
            </a:r>
            <a:r>
              <a:rPr lang="en-US" sz="1500" i="1" dirty="0">
                <a:solidFill>
                  <a:srgbClr val="000000"/>
                </a:solidFill>
              </a:rPr>
              <a:t> et al., Geology 2018</a:t>
            </a:r>
          </a:p>
        </p:txBody>
      </p:sp>
      <p:sp>
        <p:nvSpPr>
          <p:cNvPr id="19" name="Text Box 8">
            <a:extLst>
              <a:ext uri="{FF2B5EF4-FFF2-40B4-BE49-F238E27FC236}">
                <a16:creationId xmlns:a16="http://schemas.microsoft.com/office/drawing/2014/main" id="{50991DCA-5B87-A65D-486C-E81C518322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9847" y="930979"/>
            <a:ext cx="3084512" cy="75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 xmlns:lc="http://schemas.openxmlformats.org/drawingml/2006/lockedCanvas">
                <a:solidFill>
                  <a:srgbClr val="00B8FF"/>
                </a:solidFill>
              </a14:hiddenFill>
            </a:ext>
            <a:ext uri="{91240B29-F687-4f45-9708-019B960494DF}">
              <a14:hiddenLine xmlns="" xmlns:a14="http://schemas.microsoft.com/office/drawing/2010/main" xmlns:lc="http://schemas.openxmlformats.org/drawingml/2006/lockedCanvas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 xmlns:lc="http://schemas.openxmlformats.org/drawingml/2006/lockedCanvas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82945" tIns="41473" rIns="82945" bIns="41473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 algn="ctr" eaLnBrk="0" hangingPunct="0"/>
            <a:r>
              <a:rPr lang="en-US" sz="2200" dirty="0" err="1">
                <a:solidFill>
                  <a:srgbClr val="333399"/>
                </a:solidFill>
              </a:rPr>
              <a:t>Moho</a:t>
            </a:r>
            <a:r>
              <a:rPr lang="en-US" sz="2200" dirty="0">
                <a:solidFill>
                  <a:srgbClr val="333399"/>
                </a:solidFill>
              </a:rPr>
              <a:t> temperature from</a:t>
            </a:r>
          </a:p>
          <a:p>
            <a:pPr algn="ctr" eaLnBrk="0" hangingPunct="0"/>
            <a:r>
              <a:rPr lang="en-US" sz="2200" i="1" dirty="0" err="1">
                <a:solidFill>
                  <a:srgbClr val="000000"/>
                </a:solidFill>
                <a:latin typeface="Times New Roman" charset="0"/>
              </a:rPr>
              <a:t>P</a:t>
            </a:r>
            <a:r>
              <a:rPr lang="en-US" sz="2200" i="1" baseline="-25000" dirty="0" err="1">
                <a:solidFill>
                  <a:srgbClr val="000000"/>
                </a:solidFill>
                <a:latin typeface="Times New Roman" charset="0"/>
              </a:rPr>
              <a:t>n</a:t>
            </a:r>
            <a:r>
              <a:rPr lang="en-US" sz="2200" dirty="0">
                <a:solidFill>
                  <a:srgbClr val="000000"/>
                </a:solidFill>
              </a:rPr>
              <a:t> </a:t>
            </a:r>
            <a:r>
              <a:rPr lang="en-US" sz="2200" dirty="0">
                <a:solidFill>
                  <a:srgbClr val="333399"/>
                </a:solidFill>
              </a:rPr>
              <a:t>&amp; mineral physics</a:t>
            </a:r>
          </a:p>
        </p:txBody>
      </p:sp>
      <p:sp>
        <p:nvSpPr>
          <p:cNvPr id="20" name="Text Box 9">
            <a:extLst>
              <a:ext uri="{FF2B5EF4-FFF2-40B4-BE49-F238E27FC236}">
                <a16:creationId xmlns:a16="http://schemas.microsoft.com/office/drawing/2014/main" id="{F52BAD94-4807-B279-2CD8-3CC1F03FDA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59634" y="307092"/>
            <a:ext cx="8472732" cy="530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 xmlns:lc="http://schemas.openxmlformats.org/drawingml/2006/lockedCanvas">
                <a:solidFill>
                  <a:srgbClr val="00B8FF"/>
                </a:solidFill>
              </a14:hiddenFill>
            </a:ext>
            <a:ext uri="{91240B29-F687-4f45-9708-019B960494DF}">
              <a14:hiddenLine xmlns="" xmlns:a14="http://schemas.microsoft.com/office/drawing/2010/main" xmlns:lc="http://schemas.openxmlformats.org/drawingml/2006/lockedCanvas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 xmlns:lc="http://schemas.openxmlformats.org/drawingml/2006/lockedCanvas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82945" tIns="41473" rIns="82945" bIns="41473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 eaLnBrk="0" hangingPunct="0"/>
            <a:r>
              <a:rPr lang="en-US" sz="2900" i="1" dirty="0">
                <a:solidFill>
                  <a:srgbClr val="333399"/>
                </a:solidFill>
                <a:latin typeface="Arial Black" charset="0"/>
              </a:rPr>
              <a:t>Remember that depths vary for these </a:t>
            </a:r>
            <a:r>
              <a:rPr lang="en-US" sz="29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900" i="1" dirty="0">
                <a:solidFill>
                  <a:srgbClr val="333399"/>
                </a:solidFill>
                <a:latin typeface="Arial Black" charset="0"/>
              </a:rPr>
              <a:t>s!</a:t>
            </a:r>
            <a:endParaRPr lang="en-US" sz="2900" dirty="0">
              <a:solidFill>
                <a:srgbClr val="333399"/>
              </a:solidFill>
              <a:latin typeface="Arial Black" charset="0"/>
            </a:endParaRPr>
          </a:p>
        </p:txBody>
      </p:sp>
      <p:sp>
        <p:nvSpPr>
          <p:cNvPr id="22" name="Text Box 11">
            <a:extLst>
              <a:ext uri="{FF2B5EF4-FFF2-40B4-BE49-F238E27FC236}">
                <a16:creationId xmlns:a16="http://schemas.microsoft.com/office/drawing/2014/main" id="{47B72550-BE26-88C2-0E9B-C56B4F9F14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69055" y="5350579"/>
            <a:ext cx="4211409" cy="1200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 xmlns:lc="http://schemas.openxmlformats.org/drawingml/2006/lockedCanvas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xmlns:lc="http://schemas.openxmlformats.org/drawingml/2006/lockedCanvas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 xmlns:lc="http://schemas.openxmlformats.org/drawingml/2006/lockedCanvas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r>
              <a:rPr lang="en-US" dirty="0">
                <a:solidFill>
                  <a:srgbClr val="333399"/>
                </a:solidFill>
                <a:latin typeface="Arial"/>
                <a:cs typeface="Arial"/>
              </a:rPr>
              <a:t>(Because the </a:t>
            </a:r>
            <a:r>
              <a:rPr lang="en-US" dirty="0" err="1">
                <a:solidFill>
                  <a:srgbClr val="333399"/>
                </a:solidFill>
                <a:latin typeface="Arial"/>
                <a:cs typeface="Arial"/>
              </a:rPr>
              <a:t>Moho</a:t>
            </a:r>
            <a:r>
              <a:rPr lang="en-US" dirty="0">
                <a:solidFill>
                  <a:srgbClr val="333399"/>
                </a:solidFill>
                <a:latin typeface="Arial"/>
                <a:cs typeface="Arial"/>
              </a:rPr>
              <a:t> is deeper</a:t>
            </a:r>
          </a:p>
          <a:p>
            <a:r>
              <a:rPr lang="en-US" dirty="0">
                <a:solidFill>
                  <a:srgbClr val="333399"/>
                </a:solidFill>
                <a:latin typeface="Arial"/>
                <a:cs typeface="Arial"/>
              </a:rPr>
              <a:t>in the stable part of the</a:t>
            </a:r>
          </a:p>
          <a:p>
            <a:r>
              <a:rPr lang="en-US" dirty="0">
                <a:solidFill>
                  <a:srgbClr val="333399"/>
                </a:solidFill>
                <a:latin typeface="Arial"/>
                <a:cs typeface="Arial"/>
              </a:rPr>
              <a:t>continental lithosphere…)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1529CCB5-9198-F38F-DF76-DC356EB439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1769179"/>
            <a:ext cx="4577479" cy="38862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0991350E-E24B-9EFB-1B2D-CD28994BD7B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2246"/>
          <a:stretch/>
        </p:blipFill>
        <p:spPr>
          <a:xfrm>
            <a:off x="6260824" y="1079222"/>
            <a:ext cx="4488855" cy="4182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7415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Box 4">
            <a:extLst>
              <a:ext uri="{FF2B5EF4-FFF2-40B4-BE49-F238E27FC236}">
                <a16:creationId xmlns:a16="http://schemas.microsoft.com/office/drawing/2014/main" id="{7BEA939F-29A3-9149-C726-F85B6C09DAFD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1189990" y="1292226"/>
            <a:ext cx="178752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 xmlns:lc="http://schemas.openxmlformats.org/drawingml/2006/lockedCanvas">
                <a:solidFill>
                  <a:srgbClr val="00B8FF"/>
                </a:solidFill>
              </a14:hiddenFill>
            </a:ext>
            <a:ext uri="{91240B29-F687-4f45-9708-019B960494DF}">
              <a14:hiddenLine xmlns="" xmlns:a14="http://schemas.microsoft.com/office/drawing/2010/main" xmlns:lc="http://schemas.openxmlformats.org/drawingml/2006/lockedCanvas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 xmlns:lc="http://schemas.openxmlformats.org/drawingml/2006/lockedCanvas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82945" tIns="41473" rIns="82945" bIns="41473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 eaLnBrk="0" hangingPunct="0"/>
            <a:r>
              <a:rPr lang="en-US" sz="2500" i="1">
                <a:solidFill>
                  <a:srgbClr val="333399"/>
                </a:solidFill>
                <a:latin typeface="Arial Black" charset="0"/>
              </a:rPr>
              <a:t>Pyroxene</a:t>
            </a:r>
          </a:p>
        </p:txBody>
      </p:sp>
      <p:sp>
        <p:nvSpPr>
          <p:cNvPr id="20" name="Text Box 5">
            <a:extLst>
              <a:ext uri="{FF2B5EF4-FFF2-40B4-BE49-F238E27FC236}">
                <a16:creationId xmlns:a16="http://schemas.microsoft.com/office/drawing/2014/main" id="{48D35495-6CD8-C003-7441-4E39FA2600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69603" y="190500"/>
            <a:ext cx="74612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 xmlns:lc="http://schemas.openxmlformats.org/drawingml/2006/lockedCanvas">
                <a:solidFill>
                  <a:srgbClr val="00B8FF"/>
                </a:solidFill>
              </a14:hiddenFill>
            </a:ext>
            <a:ext uri="{91240B29-F687-4f45-9708-019B960494DF}">
              <a14:hiddenLine xmlns="" xmlns:a14="http://schemas.microsoft.com/office/drawing/2010/main" xmlns:lc="http://schemas.openxmlformats.org/drawingml/2006/lockedCanvas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 xmlns:lc="http://schemas.openxmlformats.org/drawingml/2006/lockedCanvas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82945" tIns="41473" rIns="82945" bIns="41473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 eaLnBrk="0" hangingPunct="0"/>
            <a:r>
              <a:rPr lang="en-US" sz="2500" i="1" dirty="0">
                <a:solidFill>
                  <a:srgbClr val="333399"/>
                </a:solidFill>
                <a:latin typeface="Arial Black" charset="0"/>
              </a:rPr>
              <a:t>Dry</a:t>
            </a:r>
          </a:p>
        </p:txBody>
      </p:sp>
      <p:sp>
        <p:nvSpPr>
          <p:cNvPr id="21" name="Text Box 6">
            <a:extLst>
              <a:ext uri="{FF2B5EF4-FFF2-40B4-BE49-F238E27FC236}">
                <a16:creationId xmlns:a16="http://schemas.microsoft.com/office/drawing/2014/main" id="{871CA0F8-027D-E763-D101-5105AF6DD6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63528" y="190500"/>
            <a:ext cx="83502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 xmlns:lc="http://schemas.openxmlformats.org/drawingml/2006/lockedCanvas">
                <a:solidFill>
                  <a:srgbClr val="00B8FF"/>
                </a:solidFill>
              </a14:hiddenFill>
            </a:ext>
            <a:ext uri="{91240B29-F687-4f45-9708-019B960494DF}">
              <a14:hiddenLine xmlns="" xmlns:a14="http://schemas.microsoft.com/office/drawing/2010/main" xmlns:lc="http://schemas.openxmlformats.org/drawingml/2006/lockedCanvas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 xmlns:lc="http://schemas.openxmlformats.org/drawingml/2006/lockedCanvas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82945" tIns="41473" rIns="82945" bIns="41473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 eaLnBrk="0" hangingPunct="0"/>
            <a:r>
              <a:rPr lang="en-US" sz="2500" i="1" dirty="0">
                <a:solidFill>
                  <a:srgbClr val="333399"/>
                </a:solidFill>
                <a:latin typeface="Arial Black" charset="0"/>
              </a:rPr>
              <a:t>Wet</a:t>
            </a:r>
          </a:p>
        </p:txBody>
      </p:sp>
      <p:sp>
        <p:nvSpPr>
          <p:cNvPr id="22" name="Text Box 7">
            <a:extLst>
              <a:ext uri="{FF2B5EF4-FFF2-40B4-BE49-F238E27FC236}">
                <a16:creationId xmlns:a16="http://schemas.microsoft.com/office/drawing/2014/main" id="{A66D08E2-854F-8455-749F-D6B413D02FE9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1185964" y="3151106"/>
            <a:ext cx="1786055" cy="4684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 xmlns:lc="http://schemas.openxmlformats.org/drawingml/2006/lockedCanvas">
                <a:solidFill>
                  <a:srgbClr val="00B8FF"/>
                </a:solidFill>
              </a14:hiddenFill>
            </a:ext>
            <a:ext uri="{91240B29-F687-4f45-9708-019B960494DF}">
              <a14:hiddenLine xmlns="" xmlns:a14="http://schemas.microsoft.com/office/drawing/2010/main" xmlns:lc="http://schemas.openxmlformats.org/drawingml/2006/lockedCanvas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 xmlns:lc="http://schemas.openxmlformats.org/drawingml/2006/lockedCanvas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82945" tIns="41473" rIns="82945" bIns="41473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 eaLnBrk="0" hangingPunct="0"/>
            <a:r>
              <a:rPr lang="en-US" sz="2500" i="1" dirty="0">
                <a:solidFill>
                  <a:srgbClr val="333399"/>
                </a:solidFill>
                <a:latin typeface="Arial Black" charset="0"/>
              </a:rPr>
              <a:t>Feldspar</a:t>
            </a:r>
          </a:p>
        </p:txBody>
      </p:sp>
      <p:sp>
        <p:nvSpPr>
          <p:cNvPr id="23" name="Text Box 8">
            <a:extLst>
              <a:ext uri="{FF2B5EF4-FFF2-40B4-BE49-F238E27FC236}">
                <a16:creationId xmlns:a16="http://schemas.microsoft.com/office/drawing/2014/main" id="{C478EFF0-EE9D-1731-9F23-B6E26C7150DE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6345742" y="5087168"/>
            <a:ext cx="131127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 xmlns:lc="http://schemas.openxmlformats.org/drawingml/2006/lockedCanvas">
                <a:solidFill>
                  <a:srgbClr val="00B8FF"/>
                </a:solidFill>
              </a14:hiddenFill>
            </a:ext>
            <a:ext uri="{91240B29-F687-4f45-9708-019B960494DF}">
              <a14:hiddenLine xmlns="" xmlns:a14="http://schemas.microsoft.com/office/drawing/2010/main" xmlns:lc="http://schemas.openxmlformats.org/drawingml/2006/lockedCanvas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 xmlns:lc="http://schemas.openxmlformats.org/drawingml/2006/lockedCanvas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82945" tIns="41473" rIns="82945" bIns="41473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 eaLnBrk="0" hangingPunct="0"/>
            <a:r>
              <a:rPr lang="en-US" sz="2500" i="1" dirty="0">
                <a:solidFill>
                  <a:srgbClr val="333399"/>
                </a:solidFill>
                <a:latin typeface="Arial Black" charset="0"/>
              </a:rPr>
              <a:t>Quartz</a:t>
            </a:r>
          </a:p>
        </p:txBody>
      </p:sp>
      <p:sp>
        <p:nvSpPr>
          <p:cNvPr id="24" name="Text Box 9">
            <a:extLst>
              <a:ext uri="{FF2B5EF4-FFF2-40B4-BE49-F238E27FC236}">
                <a16:creationId xmlns:a16="http://schemas.microsoft.com/office/drawing/2014/main" id="{F2B5F0E0-CE13-1334-13B0-05E7EC07C9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18702" y="1063625"/>
            <a:ext cx="2728545" cy="508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 xmlns:lc="http://schemas.openxmlformats.org/drawingml/2006/lockedCanvas">
                <a:solidFill>
                  <a:srgbClr val="00B8FF"/>
                </a:solidFill>
              </a14:hiddenFill>
            </a:ext>
            <a:ext uri="{91240B29-F687-4f45-9708-019B960494DF}">
              <a14:hiddenLine xmlns="" xmlns:a14="http://schemas.microsoft.com/office/drawing/2010/main" xmlns:lc="http://schemas.openxmlformats.org/drawingml/2006/lockedCanvas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 xmlns:lc="http://schemas.openxmlformats.org/drawingml/2006/lockedCanvas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82945" tIns="41473" rIns="82945" bIns="41473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 eaLnBrk="0" hangingPunct="0"/>
            <a:r>
              <a:rPr lang="en-US" sz="2500" dirty="0">
                <a:solidFill>
                  <a:srgbClr val="333399"/>
                </a:solidFill>
                <a:latin typeface="Arial"/>
                <a:cs typeface="Arial"/>
              </a:rPr>
              <a:t>These</a:t>
            </a:r>
          </a:p>
          <a:p>
            <a:pPr eaLnBrk="0" hangingPunct="0"/>
            <a:r>
              <a:rPr lang="en-US" sz="2500" dirty="0">
                <a:solidFill>
                  <a:srgbClr val="333399"/>
                </a:solidFill>
                <a:latin typeface="Arial"/>
                <a:cs typeface="Arial"/>
              </a:rPr>
              <a:t>temperatures are</a:t>
            </a:r>
          </a:p>
          <a:p>
            <a:pPr eaLnBrk="0" hangingPunct="0"/>
            <a:r>
              <a:rPr lang="en-US" sz="2500" dirty="0">
                <a:solidFill>
                  <a:srgbClr val="333399"/>
                </a:solidFill>
                <a:latin typeface="Arial"/>
                <a:cs typeface="Arial"/>
              </a:rPr>
              <a:t>sufficiently high</a:t>
            </a:r>
          </a:p>
          <a:p>
            <a:pPr eaLnBrk="0" hangingPunct="0"/>
            <a:r>
              <a:rPr lang="en-US" sz="2500" dirty="0">
                <a:solidFill>
                  <a:srgbClr val="333399"/>
                </a:solidFill>
                <a:latin typeface="Arial"/>
                <a:cs typeface="Arial"/>
              </a:rPr>
              <a:t>to produce some</a:t>
            </a:r>
          </a:p>
          <a:p>
            <a:pPr eaLnBrk="0" hangingPunct="0"/>
            <a:r>
              <a:rPr lang="en-US" sz="2500" dirty="0">
                <a:solidFill>
                  <a:srgbClr val="333399"/>
                </a:solidFill>
                <a:latin typeface="Arial"/>
                <a:cs typeface="Arial"/>
              </a:rPr>
              <a:t>lower crustal flow</a:t>
            </a:r>
          </a:p>
          <a:p>
            <a:pPr eaLnBrk="0" hangingPunct="0"/>
            <a:r>
              <a:rPr lang="en-US" sz="2500" dirty="0">
                <a:solidFill>
                  <a:srgbClr val="333399"/>
                </a:solidFill>
                <a:latin typeface="Arial"/>
                <a:cs typeface="Arial"/>
              </a:rPr>
              <a:t>for all likely</a:t>
            </a:r>
          </a:p>
          <a:p>
            <a:pPr eaLnBrk="0" hangingPunct="0"/>
            <a:r>
              <a:rPr lang="en-US" sz="2500" dirty="0">
                <a:solidFill>
                  <a:srgbClr val="333399"/>
                </a:solidFill>
                <a:latin typeface="Arial"/>
                <a:cs typeface="Arial"/>
              </a:rPr>
              <a:t>crustal </a:t>
            </a:r>
            <a:r>
              <a:rPr lang="en-US" sz="2500" dirty="0" err="1">
                <a:solidFill>
                  <a:srgbClr val="333399"/>
                </a:solidFill>
                <a:latin typeface="Arial"/>
                <a:cs typeface="Arial"/>
              </a:rPr>
              <a:t>lithologies</a:t>
            </a:r>
            <a:r>
              <a:rPr lang="en-US" sz="2500" dirty="0">
                <a:solidFill>
                  <a:srgbClr val="333399"/>
                </a:solidFill>
                <a:latin typeface="Arial"/>
                <a:cs typeface="Arial"/>
              </a:rPr>
              <a:t>,</a:t>
            </a:r>
          </a:p>
          <a:p>
            <a:pPr eaLnBrk="0" hangingPunct="0"/>
            <a:r>
              <a:rPr lang="en-US" sz="2500" dirty="0">
                <a:solidFill>
                  <a:srgbClr val="333399"/>
                </a:solidFill>
                <a:latin typeface="Arial"/>
                <a:cs typeface="Arial"/>
              </a:rPr>
              <a:t>wet or dry…</a:t>
            </a:r>
          </a:p>
          <a:p>
            <a:pPr eaLnBrk="0" hangingPunct="0"/>
            <a:endParaRPr lang="en-US" sz="2500" dirty="0">
              <a:solidFill>
                <a:srgbClr val="333399"/>
              </a:solidFill>
              <a:latin typeface="Arial"/>
              <a:cs typeface="Arial"/>
            </a:endParaRPr>
          </a:p>
          <a:p>
            <a:pPr eaLnBrk="0" hangingPunct="0"/>
            <a:r>
              <a:rPr lang="en-US" sz="2500" dirty="0">
                <a:solidFill>
                  <a:srgbClr val="333399"/>
                </a:solidFill>
                <a:latin typeface="Arial"/>
                <a:cs typeface="Arial"/>
              </a:rPr>
              <a:t>Note viscosity is</a:t>
            </a:r>
          </a:p>
          <a:p>
            <a:pPr eaLnBrk="0" hangingPunct="0"/>
            <a:r>
              <a:rPr lang="en-US" sz="2500" dirty="0">
                <a:solidFill>
                  <a:srgbClr val="333399"/>
                </a:solidFill>
                <a:latin typeface="Arial"/>
                <a:cs typeface="Arial"/>
              </a:rPr>
              <a:t>very sensitive</a:t>
            </a:r>
          </a:p>
          <a:p>
            <a:pPr eaLnBrk="0" hangingPunct="0"/>
            <a:r>
              <a:rPr lang="en-US" sz="2500" dirty="0">
                <a:solidFill>
                  <a:srgbClr val="333399"/>
                </a:solidFill>
                <a:latin typeface="Arial"/>
                <a:cs typeface="Arial"/>
              </a:rPr>
              <a:t>to lithology &amp;</a:t>
            </a:r>
          </a:p>
          <a:p>
            <a:pPr eaLnBrk="0" hangingPunct="0"/>
            <a:r>
              <a:rPr lang="en-US" sz="2500" dirty="0">
                <a:solidFill>
                  <a:srgbClr val="333399"/>
                </a:solidFill>
                <a:latin typeface="Arial"/>
                <a:cs typeface="Arial"/>
              </a:rPr>
              <a:t>hydration state!</a:t>
            </a:r>
          </a:p>
        </p:txBody>
      </p:sp>
      <p:sp>
        <p:nvSpPr>
          <p:cNvPr id="25" name="Text Box 7">
            <a:extLst>
              <a:ext uri="{FF2B5EF4-FFF2-40B4-BE49-F238E27FC236}">
                <a16:creationId xmlns:a16="http://schemas.microsoft.com/office/drawing/2014/main" id="{E9225871-05BE-9B77-5A23-91A96BB9460D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1345673" y="5084705"/>
            <a:ext cx="1493788" cy="4684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 xmlns:lc="http://schemas.openxmlformats.org/drawingml/2006/lockedCanvas">
                <a:solidFill>
                  <a:srgbClr val="00B8FF"/>
                </a:solidFill>
              </a14:hiddenFill>
            </a:ext>
            <a:ext uri="{91240B29-F687-4f45-9708-019B960494DF}">
              <a14:hiddenLine xmlns="" xmlns:a14="http://schemas.microsoft.com/office/drawing/2010/main" xmlns:lc="http://schemas.openxmlformats.org/drawingml/2006/lockedCanvas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 xmlns:lc="http://schemas.openxmlformats.org/drawingml/2006/lockedCanvas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82945" tIns="41473" rIns="82945" bIns="41473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 eaLnBrk="0" hangingPunct="0"/>
            <a:r>
              <a:rPr lang="en-US" sz="2500" i="1" dirty="0">
                <a:solidFill>
                  <a:srgbClr val="333399"/>
                </a:solidFill>
                <a:latin typeface="Arial Black" charset="0"/>
              </a:rPr>
              <a:t>Olivine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3228FB1F-5339-BDE9-D625-FB569B824F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1728" y="723900"/>
            <a:ext cx="4278713" cy="5943600"/>
          </a:xfrm>
          <a:prstGeom prst="rect">
            <a:avLst/>
          </a:prstGeom>
        </p:spPr>
      </p:pic>
      <p:sp>
        <p:nvSpPr>
          <p:cNvPr id="27" name="Text Box 6">
            <a:extLst>
              <a:ext uri="{FF2B5EF4-FFF2-40B4-BE49-F238E27FC236}">
                <a16:creationId xmlns:a16="http://schemas.microsoft.com/office/drawing/2014/main" id="{7971F2E7-3426-F185-E40D-D93B5F3A8D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38199" y="2305910"/>
            <a:ext cx="2537009" cy="314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 xmlns:lc="http://schemas.openxmlformats.org/drawingml/2006/lockedCanvas">
                <a:solidFill>
                  <a:srgbClr val="00B8FF"/>
                </a:solidFill>
              </a14:hiddenFill>
            </a:ext>
            <a:ext uri="{91240B29-F687-4f45-9708-019B960494DF}">
              <a14:hiddenLine xmlns="" xmlns:a14="http://schemas.microsoft.com/office/drawing/2010/main" xmlns:lc="http://schemas.openxmlformats.org/drawingml/2006/lockedCanvas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 xmlns:lc="http://schemas.openxmlformats.org/drawingml/2006/lockedCanvas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82945" tIns="41473" rIns="82945" bIns="41473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 eaLnBrk="0" hangingPunct="0"/>
            <a:r>
              <a:rPr lang="en-US" sz="1500" i="1" dirty="0" err="1">
                <a:solidFill>
                  <a:srgbClr val="000000"/>
                </a:solidFill>
              </a:rPr>
              <a:t>Schutt</a:t>
            </a:r>
            <a:r>
              <a:rPr lang="en-US" sz="1500" i="1" dirty="0">
                <a:solidFill>
                  <a:srgbClr val="000000"/>
                </a:solidFill>
              </a:rPr>
              <a:t> et al., Geology 2018</a:t>
            </a:r>
          </a:p>
        </p:txBody>
      </p:sp>
    </p:spTree>
    <p:extLst>
      <p:ext uri="{BB962C8B-B14F-4D97-AF65-F5344CB8AC3E}">
        <p14:creationId xmlns:p14="http://schemas.microsoft.com/office/powerpoint/2010/main" val="23468641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">
            <a:extLst>
              <a:ext uri="{FF2B5EF4-FFF2-40B4-BE49-F238E27FC236}">
                <a16:creationId xmlns:a16="http://schemas.microsoft.com/office/drawing/2014/main" id="{3AA83010-9FFA-1845-8AB7-F5767C2A7D5B}"/>
              </a:ext>
            </a:extLst>
          </p:cNvPr>
          <p:cNvSpPr txBox="1"/>
          <p:nvPr/>
        </p:nvSpPr>
        <p:spPr>
          <a:xfrm>
            <a:off x="2348019" y="1905506"/>
            <a:ext cx="7997702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r>
              <a:rPr lang="en-US" sz="3200" dirty="0">
                <a:solidFill>
                  <a:srgbClr val="0003AA"/>
                </a:solidFill>
              </a:rPr>
              <a:t>This raises a question…</a:t>
            </a:r>
          </a:p>
          <a:p>
            <a:endParaRPr lang="en-US" sz="3200" dirty="0">
              <a:solidFill>
                <a:srgbClr val="0003AA"/>
              </a:solidFill>
            </a:endParaRPr>
          </a:p>
          <a:p>
            <a:r>
              <a:rPr lang="en-US" sz="3200" dirty="0">
                <a:solidFill>
                  <a:srgbClr val="0003AA"/>
                </a:solidFill>
              </a:rPr>
              <a:t>How close are we (i.e., what else would we</a:t>
            </a:r>
          </a:p>
          <a:p>
            <a:r>
              <a:rPr lang="en-US" sz="3200" dirty="0">
                <a:solidFill>
                  <a:srgbClr val="0003AA"/>
                </a:solidFill>
              </a:rPr>
              <a:t>need to know) to perform physics-based</a:t>
            </a:r>
          </a:p>
          <a:p>
            <a:r>
              <a:rPr lang="en-US" sz="3200" b="1" i="1" dirty="0">
                <a:solidFill>
                  <a:srgbClr val="0003AA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predictive modeling</a:t>
            </a:r>
          </a:p>
          <a:p>
            <a:r>
              <a:rPr lang="en-US" sz="3200" dirty="0">
                <a:solidFill>
                  <a:srgbClr val="0003AA"/>
                </a:solidFill>
              </a:rPr>
              <a:t>of deformation in the Earth?</a:t>
            </a:r>
          </a:p>
        </p:txBody>
      </p:sp>
    </p:spTree>
    <p:extLst>
      <p:ext uri="{BB962C8B-B14F-4D97-AF65-F5344CB8AC3E}">
        <p14:creationId xmlns:p14="http://schemas.microsoft.com/office/powerpoint/2010/main" val="4241281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 2013 - 202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24371</TotalTime>
  <Words>512</Words>
  <Application>Microsoft Macintosh PowerPoint</Application>
  <PresentationFormat>Widescreen</PresentationFormat>
  <Paragraphs>108</Paragraphs>
  <Slides>8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5" baseType="lpstr">
      <vt:lpstr>Arial</vt:lpstr>
      <vt:lpstr>Arial Black</vt:lpstr>
      <vt:lpstr>Calibri</vt:lpstr>
      <vt:lpstr>Calibri Light</vt:lpstr>
      <vt:lpstr>Symbol</vt:lpstr>
      <vt:lpstr>Times New Roman</vt:lpstr>
      <vt:lpstr>Office Theme 2013 - 2022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Tony Lowry</dc:creator>
  <cp:lastModifiedBy>Tony Lowry</cp:lastModifiedBy>
  <cp:revision>42</cp:revision>
  <dcterms:created xsi:type="dcterms:W3CDTF">2023-01-09T19:13:31Z</dcterms:created>
  <dcterms:modified xsi:type="dcterms:W3CDTF">2023-03-13T18:09:28Z</dcterms:modified>
</cp:coreProperties>
</file>