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8" r:id="rId2"/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ABF"/>
    <a:srgbClr val="0003AA"/>
    <a:srgbClr val="0015E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27"/>
  </p:normalViewPr>
  <p:slideViewPr>
    <p:cSldViewPr snapToGrid="0">
      <p:cViewPr varScale="1">
        <p:scale>
          <a:sx n="128" d="100"/>
          <a:sy n="128" d="100"/>
        </p:scale>
        <p:origin x="1136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ABCDE3-FF8A-B69E-8952-8E098ECD35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A306EE-B8B7-3FCC-84F1-0C74885035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7137C-3D03-0B49-FC1E-B6D131D4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ECFAA-7444-7439-2534-C9143F708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034BC8-6074-A773-04F6-DA9914F733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960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5BCD5-5005-19AA-6AFE-4E6131FB4F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ABCFE3-539A-68A7-0EF2-D54078D844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84F712-DE4E-26B4-F1B0-6F5DB9559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A20F34-1AE8-009E-0978-45DFDF072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A5C3F7-C127-FF95-8A69-B3F02D080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328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41B1B1-5188-B0C9-20D3-92BDC2DAA9B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22ACA7-4AAE-7592-4E23-FA2E817B0DE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EC8623-7D4C-3DCD-CEE0-9823AE80D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7D4BF-F6A9-36CA-9350-4604C7545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ED769A-8500-A651-742B-4F5D46B576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849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110064-451F-B25C-9FC9-6F5741632A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874BCD-6A8B-32E8-19A7-2A4903B3A4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2A1680-2EC7-29B9-DA35-535678D17F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40720C-D892-53ED-017B-B662E9A153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63D55-088C-D70C-A14B-1A23479D6B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558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C20C9-DB7A-087E-EA5C-B8F602406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9E6111-74D8-2BFF-FF3B-7F78BA282A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418D08-55C7-5039-6EA1-2F41B41C0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9D76CD-7C5B-D85E-73A2-68C3855F50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638E2D-C71B-7216-8A6E-7B5096A7D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678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8D2B68-616C-1EEE-C449-38775E6D7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F6171A-87BB-E588-53BD-9D571A1AF3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2F01DF-748B-6D66-E6E3-6A55DC8801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A06113-0074-2404-57EF-C26C103412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8588F-D2F2-0910-D5B9-534BF59D5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3A9DF-EE44-8148-604F-0240894508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2970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B4818-FC93-2808-D698-FBDE2B7EF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A1F01C-BF4D-E8FE-86A1-83E39B2EA8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6316D-0CA1-CCF7-47AD-DB52529E1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036A68-46A5-395C-EAB8-5680B8A585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2629C9-0F8C-5C95-2927-3EA2BB8714D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575529-C428-5A71-51C5-9A23272EE9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C5093B-6AD7-0648-8AB5-8FCB588235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6622D93-779D-F188-B470-AB0FFD61AC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6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77939D-A126-43B5-33A5-64DF5FF223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A5E52-A658-30CC-3346-549CB7823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0408996-C0BC-F1BC-3101-8802842FD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7ADE19-2EB5-8B51-AA7E-5AE6D71D7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29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F2750CD-671B-7C96-A65D-3B4C834B9A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82980A-94DC-CC77-B52A-79C09E6D0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FC28B8-8D0A-00DC-1D71-F20C40632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454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7DEAB1-ABBA-5A49-C4DB-EF976972C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7CFA3D-3961-94B6-C73E-C3B50B03E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41C32A-C36F-268D-9046-0EA0C8B918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A3BEEA-390C-9B7A-9C12-9D4BE3528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AB2CF7-E1BE-EABA-72BE-ADDABCE421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5EAE3-4512-2A34-A67F-1BECEF68E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33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3424E-E069-5AD6-AE68-E55EE16FDD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C5E251-279C-4F32-25D6-65224689A81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CC81F6-BF43-EFC9-9FA4-7DAD7E2EC4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CD5F8D-D455-4BD2-009F-DB0ECAC1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B81E89-437F-0171-5A64-9E4F89B73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A4DFA5-C261-9D4E-F269-7DDA25C22A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311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9CD269-F1FB-FC50-51D8-67B5AA3C2C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408BF2-E6F4-E0ED-5322-202291A752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CC42F3-E301-CE02-B17C-BBFAC2599FA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29754D-438D-6946-A723-A943EC2CA0C6}" type="datetimeFigureOut">
              <a:rPr lang="en-US" smtClean="0"/>
              <a:t>9/4/24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44B1B-A017-F54D-13F1-28BC01EE05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E8BA43-7BF7-9ED4-4EEC-07C6A1B4E3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19FB4-53F2-5A44-A087-1B410D5CB2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476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26">
            <a:extLst>
              <a:ext uri="{FF2B5EF4-FFF2-40B4-BE49-F238E27FC236}">
                <a16:creationId xmlns:a16="http://schemas.microsoft.com/office/drawing/2014/main" id="{AAD02BAF-003B-5774-E233-0914658C4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5264" y="60603"/>
            <a:ext cx="184537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FF0000"/>
                </a:solidFill>
              </a:rPr>
              <a:t> 4 Sep 2024</a:t>
            </a:r>
          </a:p>
        </p:txBody>
      </p:sp>
      <p:sp>
        <p:nvSpPr>
          <p:cNvPr id="9" name="Text Box 27">
            <a:extLst>
              <a:ext uri="{FF2B5EF4-FFF2-40B4-BE49-F238E27FC236}">
                <a16:creationId xmlns:a16="http://schemas.microsoft.com/office/drawing/2014/main" id="{7F389D9E-E5C2-031F-5745-62BA1CABEC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34215" y="6428066"/>
            <a:ext cx="270144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 xmlns:lc="http://schemas.openxmlformats.org/drawingml/2006/lockedCanvas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xmlns:lc="http://schemas.openxmlformats.org/drawingml/2006/lockedCanvas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 xmlns:lc="http://schemas.openxmlformats.org/drawingml/2006/lockedCanvas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eaLnBrk="0" hangingPunct="0"/>
            <a:r>
              <a:rPr lang="en-US" sz="1800" dirty="0">
                <a:solidFill>
                  <a:srgbClr val="0003AA"/>
                </a:solidFill>
              </a:rPr>
              <a:t>© A.R. Lowry 2007-2024</a:t>
            </a:r>
            <a:endParaRPr lang="en-US" sz="1800" dirty="0">
              <a:solidFill>
                <a:srgbClr val="0003AA"/>
              </a:solidFill>
              <a:ea typeface="ヒラギノ角ゴ Pro W3" charset="0"/>
              <a:cs typeface="ヒラギノ角ゴ Pro W3" charset="0"/>
            </a:endParaRPr>
          </a:p>
        </p:txBody>
      </p:sp>
      <p:sp>
        <p:nvSpPr>
          <p:cNvPr id="2" name="Text Box 29">
            <a:extLst>
              <a:ext uri="{FF2B5EF4-FFF2-40B4-BE49-F238E27FC236}">
                <a16:creationId xmlns:a16="http://schemas.microsoft.com/office/drawing/2014/main" id="{21BCFA74-5F5E-F730-FB2E-D0ACCC84E0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552" y="6310591"/>
            <a:ext cx="7989688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dirty="0">
                <a:solidFill>
                  <a:srgbClr val="0003AA"/>
                </a:solidFill>
              </a:rPr>
              <a:t>Read for Friday 6 September: </a:t>
            </a:r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T&amp;S</a:t>
            </a:r>
            <a:r>
              <a:rPr lang="en-US" dirty="0">
                <a:solidFill>
                  <a:srgbClr val="0003AA"/>
                </a:solidFill>
              </a:rPr>
              <a:t> 132-149 (§4.1-4.12)</a:t>
            </a:r>
          </a:p>
        </p:txBody>
      </p:sp>
      <p:sp>
        <p:nvSpPr>
          <p:cNvPr id="3" name="Text Box 28">
            <a:extLst>
              <a:ext uri="{FF2B5EF4-FFF2-40B4-BE49-F238E27FC236}">
                <a16:creationId xmlns:a16="http://schemas.microsoft.com/office/drawing/2014/main" id="{AEF96913-5518-E324-7ECF-1568CA7077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32278" y="728544"/>
            <a:ext cx="8927444" cy="56015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Last Time: Concepts/Definitions of </a:t>
            </a:r>
            <a:r>
              <a:rPr lang="en-US" sz="2800" i="1" dirty="0">
                <a:solidFill>
                  <a:srgbClr val="FF0000"/>
                </a:solidFill>
                <a:latin typeface="Arial Black" charset="0"/>
              </a:rPr>
              <a:t>Lithosphere</a:t>
            </a:r>
            <a:endParaRPr lang="en-US" i="1" dirty="0">
              <a:solidFill>
                <a:srgbClr val="0003AA"/>
              </a:solidFill>
            </a:endParaRPr>
          </a:p>
          <a:p>
            <a:endParaRPr lang="en-US" sz="600" i="1" dirty="0">
              <a:solidFill>
                <a:srgbClr val="0003AA"/>
              </a:solidFill>
            </a:endParaRPr>
          </a:p>
          <a:p>
            <a:r>
              <a:rPr lang="en-US" i="1" dirty="0">
                <a:solidFill>
                  <a:srgbClr val="0003AA"/>
                </a:solidFill>
                <a:latin typeface="Arial Black"/>
                <a:cs typeface="Arial Black"/>
                <a:sym typeface="Symbol" charset="0"/>
              </a:rPr>
              <a:t> *Generally* Includes Crust &amp; Uppermost Mantle</a:t>
            </a:r>
            <a:endParaRPr lang="en-US" i="1" dirty="0">
              <a:solidFill>
                <a:srgbClr val="0003AA"/>
              </a:solidFill>
              <a:latin typeface="Arial Black"/>
              <a:cs typeface="Arial Black"/>
            </a:endParaRPr>
          </a:p>
          <a:p>
            <a:endParaRPr lang="en-US" sz="600" i="1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• Plate tectonics: Rigid “plate” moving over fluid asthenosphere</a:t>
            </a:r>
            <a:endParaRPr lang="en-US" i="1" dirty="0">
              <a:solidFill>
                <a:srgbClr val="0003AA"/>
              </a:solidFill>
              <a:latin typeface="Arial Black" charset="0"/>
            </a:endParaRPr>
          </a:p>
          <a:p>
            <a:r>
              <a:rPr lang="en-US" dirty="0">
                <a:solidFill>
                  <a:srgbClr val="0003AA"/>
                </a:solidFill>
              </a:rPr>
              <a:t>• Thermal boundary layer (conductive over convective)</a:t>
            </a:r>
          </a:p>
          <a:p>
            <a:r>
              <a:rPr lang="en-US" dirty="0">
                <a:solidFill>
                  <a:srgbClr val="0003AA"/>
                </a:solidFill>
              </a:rPr>
              <a:t>• “Elastic” upper layer that supports recoverable stress/strain</a:t>
            </a:r>
          </a:p>
          <a:p>
            <a:r>
              <a:rPr lang="en-US" dirty="0">
                <a:solidFill>
                  <a:srgbClr val="0003AA"/>
                </a:solidFill>
              </a:rPr>
              <a:t>• </a:t>
            </a:r>
            <a:r>
              <a:rPr lang="en-US" i="1" dirty="0" err="1">
                <a:solidFill>
                  <a:srgbClr val="FF0000"/>
                </a:solidFill>
                <a:latin typeface="Arial Black"/>
                <a:cs typeface="Arial Black"/>
              </a:rPr>
              <a:t>Rheologically</a:t>
            </a:r>
            <a:r>
              <a:rPr lang="en-US" dirty="0">
                <a:solidFill>
                  <a:srgbClr val="FF0000"/>
                </a:solidFill>
              </a:rPr>
              <a:t>  </a:t>
            </a:r>
            <a:r>
              <a:rPr lang="en-US" dirty="0">
                <a:solidFill>
                  <a:srgbClr val="0003AA"/>
                </a:solidFill>
              </a:rPr>
              <a:t>strong layer (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“</a:t>
            </a:r>
            <a:r>
              <a:rPr lang="en-US" altLang="ja-JP" dirty="0">
                <a:solidFill>
                  <a:srgbClr val="0003AA"/>
                </a:solidFill>
              </a:rPr>
              <a:t>m</a:t>
            </a:r>
            <a:r>
              <a:rPr lang="en-US" dirty="0">
                <a:solidFill>
                  <a:srgbClr val="0003AA"/>
                </a:solidFill>
              </a:rPr>
              <a:t>echanical boundary layer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”</a:t>
            </a:r>
            <a:r>
              <a:rPr lang="en-US" dirty="0">
                <a:solidFill>
                  <a:srgbClr val="0003AA"/>
                </a:solidFill>
              </a:rPr>
              <a:t>)</a:t>
            </a:r>
          </a:p>
          <a:p>
            <a:r>
              <a:rPr lang="en-US" dirty="0">
                <a:solidFill>
                  <a:srgbClr val="0003AA"/>
                </a:solidFill>
              </a:rPr>
              <a:t>• </a:t>
            </a:r>
            <a:r>
              <a:rPr lang="en-US" dirty="0" err="1">
                <a:solidFill>
                  <a:srgbClr val="0003AA"/>
                </a:solidFill>
              </a:rPr>
              <a:t>Seismogenic</a:t>
            </a:r>
            <a:r>
              <a:rPr lang="en-US" dirty="0">
                <a:solidFill>
                  <a:srgbClr val="0003AA"/>
                </a:solidFill>
              </a:rPr>
              <a:t> layer</a:t>
            </a:r>
          </a:p>
          <a:p>
            <a:r>
              <a:rPr lang="en-US" dirty="0">
                <a:solidFill>
                  <a:srgbClr val="0003AA"/>
                </a:solidFill>
              </a:rPr>
              <a:t>• Seismic 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“</a:t>
            </a:r>
            <a:r>
              <a:rPr lang="en-US" dirty="0">
                <a:solidFill>
                  <a:srgbClr val="0003AA"/>
                </a:solidFill>
              </a:rPr>
              <a:t>Lid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”</a:t>
            </a:r>
            <a:r>
              <a:rPr lang="en-US" altLang="ja-JP" dirty="0">
                <a:solidFill>
                  <a:srgbClr val="0003AA"/>
                </a:solidFill>
                <a:latin typeface="Arial"/>
              </a:rPr>
              <a:t> (high seismic velocity over lower velocity)</a:t>
            </a:r>
            <a:endParaRPr lang="en-US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• 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“</a:t>
            </a:r>
            <a:r>
              <a:rPr lang="en-US" dirty="0" err="1">
                <a:solidFill>
                  <a:srgbClr val="0003AA"/>
                </a:solidFill>
              </a:rPr>
              <a:t>Tectosphere</a:t>
            </a:r>
            <a:r>
              <a:rPr lang="ja-JP" altLang="en-US" dirty="0">
                <a:solidFill>
                  <a:srgbClr val="0003AA"/>
                </a:solidFill>
                <a:latin typeface="Arial"/>
              </a:rPr>
              <a:t>”</a:t>
            </a:r>
            <a:r>
              <a:rPr lang="en-US" dirty="0">
                <a:solidFill>
                  <a:srgbClr val="0003AA"/>
                </a:solidFill>
              </a:rPr>
              <a:t>: Basalt-depleted mantle (major </a:t>
            </a:r>
            <a:r>
              <a:rPr lang="en-US" dirty="0" err="1">
                <a:solidFill>
                  <a:srgbClr val="0003AA"/>
                </a:solidFill>
              </a:rPr>
              <a:t>elmt</a:t>
            </a:r>
            <a:r>
              <a:rPr lang="en-US" dirty="0">
                <a:solidFill>
                  <a:srgbClr val="0003AA"/>
                </a:solidFill>
              </a:rPr>
              <a:t> </a:t>
            </a:r>
            <a:r>
              <a:rPr lang="en-US" dirty="0" err="1">
                <a:solidFill>
                  <a:srgbClr val="0003AA"/>
                </a:solidFill>
              </a:rPr>
              <a:t>chem</a:t>
            </a:r>
            <a:r>
              <a:rPr lang="en-US" dirty="0">
                <a:solidFill>
                  <a:srgbClr val="0003AA"/>
                </a:solidFill>
              </a:rPr>
              <a:t>)</a:t>
            </a:r>
          </a:p>
          <a:p>
            <a:r>
              <a:rPr lang="en-US" dirty="0">
                <a:solidFill>
                  <a:srgbClr val="0003AA"/>
                </a:solidFill>
              </a:rPr>
              <a:t>• Isotopic geochemistry (related to age of rock “reservoir”)</a:t>
            </a:r>
            <a:r>
              <a:rPr lang="mr-IN" dirty="0">
                <a:solidFill>
                  <a:srgbClr val="0003AA"/>
                </a:solidFill>
              </a:rPr>
              <a:t>…</a:t>
            </a:r>
            <a:endParaRPr lang="en-US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• REE: Depleted or enriched (depending) in Large-Ion </a:t>
            </a:r>
            <a:r>
              <a:rPr lang="en-US" dirty="0" err="1">
                <a:solidFill>
                  <a:srgbClr val="0003AA"/>
                </a:solidFill>
              </a:rPr>
              <a:t>Lithophile</a:t>
            </a:r>
            <a:endParaRPr lang="en-US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   elements; Light Rare Earth elements; other incompatible </a:t>
            </a:r>
            <a:r>
              <a:rPr lang="en-US" dirty="0" err="1">
                <a:solidFill>
                  <a:srgbClr val="0003AA"/>
                </a:solidFill>
              </a:rPr>
              <a:t>els</a:t>
            </a:r>
            <a:r>
              <a:rPr lang="en-US" dirty="0">
                <a:solidFill>
                  <a:srgbClr val="0003AA"/>
                </a:solidFill>
              </a:rPr>
              <a:t>. </a:t>
            </a:r>
          </a:p>
          <a:p>
            <a:endParaRPr lang="en-US" sz="600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These (observation-based) concepts derive from several</a:t>
            </a:r>
          </a:p>
          <a:p>
            <a:r>
              <a:rPr lang="en-US" dirty="0">
                <a:solidFill>
                  <a:srgbClr val="0003AA"/>
                </a:solidFill>
              </a:rPr>
              <a:t>different/related processes, so represent different rock volumes!</a:t>
            </a:r>
          </a:p>
        </p:txBody>
      </p:sp>
      <p:sp>
        <p:nvSpPr>
          <p:cNvPr id="4" name="Text Box 5">
            <a:extLst>
              <a:ext uri="{FF2B5EF4-FFF2-40B4-BE49-F238E27FC236}">
                <a16:creationId xmlns:a16="http://schemas.microsoft.com/office/drawing/2014/main" id="{07D7AB28-BCE9-77C0-8B64-DFB94F5C8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90032" y="94161"/>
            <a:ext cx="661193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algn="ctr"/>
            <a:r>
              <a:rPr lang="en-US" sz="3600" i="1" dirty="0">
                <a:solidFill>
                  <a:srgbClr val="0003AA"/>
                </a:solidFill>
                <a:latin typeface="Arial Black" charset="0"/>
              </a:rPr>
              <a:t>GEO 5/6690 Geodynamics</a:t>
            </a:r>
            <a:endParaRPr lang="en-US" sz="3600" i="1" u="sng" dirty="0">
              <a:solidFill>
                <a:srgbClr val="0003AA"/>
              </a:solidFill>
              <a:latin typeface="Arial Black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4877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6FF5125C-86F6-B4E1-F044-D620026E3A9E}"/>
              </a:ext>
            </a:extLst>
          </p:cNvPr>
          <p:cNvSpPr txBox="1"/>
          <p:nvPr/>
        </p:nvSpPr>
        <p:spPr>
          <a:xfrm>
            <a:off x="2581256" y="2644170"/>
            <a:ext cx="702948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rgbClr val="001AB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Book-keeping:</a:t>
            </a:r>
          </a:p>
          <a:p>
            <a:r>
              <a:rPr lang="en-US" sz="3200" b="1" dirty="0">
                <a:solidFill>
                  <a:srgbClr val="001AB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Possible to change the time</a:t>
            </a:r>
          </a:p>
          <a:p>
            <a:r>
              <a:rPr lang="en-US" sz="3200" b="1" dirty="0">
                <a:solidFill>
                  <a:srgbClr val="001ABF"/>
                </a:solidFill>
                <a:latin typeface="Arial Black" panose="020B0604020202020204" pitchFamily="34" charset="0"/>
                <a:cs typeface="Arial Black" panose="020B0604020202020204" pitchFamily="34" charset="0"/>
              </a:rPr>
              <a:t>&amp; place that this class meets?</a:t>
            </a:r>
          </a:p>
        </p:txBody>
      </p:sp>
    </p:spTree>
    <p:extLst>
      <p:ext uri="{BB962C8B-B14F-4D97-AF65-F5344CB8AC3E}">
        <p14:creationId xmlns:p14="http://schemas.microsoft.com/office/powerpoint/2010/main" val="21511846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41EAFB22-3623-6ECF-A6F0-B5E73617A0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3612" y="205581"/>
            <a:ext cx="8384777" cy="56323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How to use these </a:t>
            </a:r>
            <a:r>
              <a:rPr lang="en-US" i="1" dirty="0" err="1">
                <a:solidFill>
                  <a:srgbClr val="0003AA"/>
                </a:solidFill>
                <a:latin typeface="Arial Black" charset="0"/>
              </a:rPr>
              <a:t>powerpoints</a:t>
            </a:r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:</a:t>
            </a:r>
          </a:p>
          <a:p>
            <a:endParaRPr lang="en-US" sz="1200" i="1" dirty="0">
              <a:solidFill>
                <a:srgbClr val="0003AA"/>
              </a:solidFill>
              <a:latin typeface="Arial Black" charset="0"/>
            </a:endParaRPr>
          </a:p>
          <a:p>
            <a:r>
              <a:rPr lang="en-US" i="1" dirty="0">
                <a:solidFill>
                  <a:srgbClr val="0003AA"/>
                </a:solidFill>
              </a:rPr>
              <a:t>• </a:t>
            </a:r>
            <a:r>
              <a:rPr lang="en-US" dirty="0">
                <a:solidFill>
                  <a:srgbClr val="0003AA"/>
                </a:solidFill>
              </a:rPr>
              <a:t>Review them</a:t>
            </a:r>
            <a:r>
              <a:rPr lang="en-US" i="1" dirty="0">
                <a:solidFill>
                  <a:srgbClr val="0003AA"/>
                </a:solidFill>
              </a:rPr>
              <a:t> </a:t>
            </a:r>
            <a:r>
              <a:rPr lang="en-US" dirty="0">
                <a:solidFill>
                  <a:srgbClr val="0003AA"/>
                </a:solidFill>
              </a:rPr>
              <a:t>often: Before each class, and while doing</a:t>
            </a:r>
          </a:p>
          <a:p>
            <a:r>
              <a:rPr lang="en-US" dirty="0">
                <a:solidFill>
                  <a:srgbClr val="0003AA"/>
                </a:solidFill>
              </a:rPr>
              <a:t>    homework exercises</a:t>
            </a:r>
          </a:p>
          <a:p>
            <a:endParaRPr lang="en-US" sz="600" dirty="0">
              <a:solidFill>
                <a:srgbClr val="0003AA"/>
              </a:solidFill>
            </a:endParaRPr>
          </a:p>
          <a:p>
            <a:r>
              <a:rPr lang="en-US" i="1" dirty="0">
                <a:solidFill>
                  <a:srgbClr val="0003AA"/>
                </a:solidFill>
              </a:rPr>
              <a:t>• </a:t>
            </a:r>
            <a:r>
              <a:rPr lang="en-US" dirty="0">
                <a:solidFill>
                  <a:srgbClr val="0003AA"/>
                </a:solidFill>
              </a:rPr>
              <a:t>The most important points of each lecture (in my opinion)</a:t>
            </a:r>
          </a:p>
          <a:p>
            <a:r>
              <a:rPr lang="en-US" dirty="0">
                <a:solidFill>
                  <a:srgbClr val="0003AA"/>
                </a:solidFill>
              </a:rPr>
              <a:t>    are summarized on the first slide(s) of the next lecture</a:t>
            </a:r>
          </a:p>
          <a:p>
            <a:endParaRPr lang="en-US" sz="600" dirty="0">
              <a:solidFill>
                <a:srgbClr val="0003AA"/>
              </a:solidFill>
            </a:endParaRPr>
          </a:p>
          <a:p>
            <a:r>
              <a:rPr lang="en-US" dirty="0">
                <a:solidFill>
                  <a:srgbClr val="0003AA"/>
                </a:solidFill>
              </a:rPr>
              <a:t>• Note the notation!</a:t>
            </a:r>
          </a:p>
          <a:p>
            <a:r>
              <a:rPr lang="en-US" dirty="0">
                <a:solidFill>
                  <a:srgbClr val="0003AA"/>
                </a:solidFill>
              </a:rPr>
              <a:t>    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 </a:t>
            </a:r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Arial Black, italic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03AA"/>
                </a:solidFill>
              </a:rPr>
              <a:t>means </a:t>
            </a:r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Important, pay </a:t>
            </a:r>
          </a:p>
          <a:p>
            <a:r>
              <a:rPr lang="en-US" i="1" dirty="0">
                <a:solidFill>
                  <a:srgbClr val="0003AA"/>
                </a:solidFill>
              </a:rPr>
              <a:t>         </a:t>
            </a:r>
            <a:r>
              <a:rPr lang="en-US" i="1" dirty="0">
                <a:solidFill>
                  <a:srgbClr val="0003AA"/>
                </a:solidFill>
                <a:latin typeface="Arial Black" charset="0"/>
              </a:rPr>
              <a:t>attention</a:t>
            </a:r>
            <a:r>
              <a:rPr lang="en-US" dirty="0">
                <a:solidFill>
                  <a:srgbClr val="0003AA"/>
                </a:solidFill>
              </a:rPr>
              <a:t>…</a:t>
            </a:r>
          </a:p>
          <a:p>
            <a:r>
              <a:rPr lang="en-US" dirty="0">
                <a:solidFill>
                  <a:srgbClr val="0003AA"/>
                </a:solidFill>
              </a:rPr>
              <a:t>    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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Arial Black, italic, red font</a:t>
            </a:r>
            <a:r>
              <a:rPr lang="en-US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means</a:t>
            </a:r>
          </a:p>
          <a:p>
            <a:r>
              <a:rPr lang="en-US" dirty="0">
                <a:solidFill>
                  <a:schemeClr val="accent2"/>
                </a:solidFill>
                <a:sym typeface="Symbol" charset="0"/>
              </a:rPr>
              <a:t>        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Critically important concept or terminology</a:t>
            </a:r>
          </a:p>
          <a:p>
            <a:r>
              <a:rPr lang="en-US" i="1" dirty="0">
                <a:solidFill>
                  <a:srgbClr val="FF0000"/>
                </a:solidFill>
              </a:rPr>
              <a:t>        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that I</a:t>
            </a:r>
            <a:r>
              <a:rPr lang="en-US" i="1" dirty="0">
                <a:solidFill>
                  <a:srgbClr val="FF0000"/>
                </a:solidFill>
                <a:sym typeface="Symbol" charset="0"/>
              </a:rPr>
              <a:t>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expect you to understand well</a:t>
            </a:r>
          </a:p>
          <a:p>
            <a:r>
              <a:rPr lang="en-US" i="1" dirty="0">
                <a:solidFill>
                  <a:srgbClr val="FF0000"/>
                </a:solidFill>
              </a:rPr>
              <a:t>         </a:t>
            </a:r>
            <a:r>
              <a:rPr lang="en-US" i="1" dirty="0">
                <a:solidFill>
                  <a:srgbClr val="FF0000"/>
                </a:solidFill>
                <a:latin typeface="Arial Black" charset="0"/>
              </a:rPr>
              <a:t>for exercises</a:t>
            </a:r>
          </a:p>
          <a:p>
            <a:r>
              <a:rPr lang="en-US" dirty="0">
                <a:solidFill>
                  <a:srgbClr val="0003AA"/>
                </a:solidFill>
              </a:rPr>
              <a:t>    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 </a:t>
            </a:r>
            <a:r>
              <a:rPr lang="en-US" i="1" dirty="0">
                <a:latin typeface="Times New Roman" charset="0"/>
              </a:rPr>
              <a:t>Times New Roman, italic, black font </a:t>
            </a:r>
            <a:r>
              <a:rPr lang="en-US" dirty="0">
                <a:solidFill>
                  <a:srgbClr val="0003AA"/>
                </a:solidFill>
                <a:sym typeface="Symbol" charset="0"/>
              </a:rPr>
              <a:t>means</a:t>
            </a:r>
            <a:r>
              <a:rPr lang="en-US" dirty="0">
                <a:solidFill>
                  <a:schemeClr val="accent2"/>
                </a:solidFill>
                <a:sym typeface="Symbol" charset="0"/>
              </a:rPr>
              <a:t> </a:t>
            </a:r>
            <a:r>
              <a:rPr lang="en-US" i="1" dirty="0">
                <a:latin typeface="Times New Roman" charset="0"/>
              </a:rPr>
              <a:t>this is an</a:t>
            </a:r>
            <a:endParaRPr lang="en-US" dirty="0">
              <a:solidFill>
                <a:schemeClr val="accent2"/>
              </a:solidFill>
              <a:sym typeface="Symbol" charset="0"/>
            </a:endParaRPr>
          </a:p>
          <a:p>
            <a:r>
              <a:rPr lang="en-US" dirty="0">
                <a:solidFill>
                  <a:schemeClr val="accent2"/>
                </a:solidFill>
                <a:sym typeface="Symbol" charset="0"/>
              </a:rPr>
              <a:t>         </a:t>
            </a:r>
            <a:r>
              <a:rPr lang="en-US" i="1" dirty="0">
                <a:latin typeface="Times New Roman" charset="0"/>
              </a:rPr>
              <a:t>equation or an algebraic variable</a:t>
            </a:r>
            <a:endParaRPr lang="en-US" dirty="0">
              <a:solidFill>
                <a:schemeClr val="accent2"/>
              </a:solidFill>
              <a:sym typeface="Symbol" charset="0"/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212E1503-C645-2EB6-1773-4444DB8DB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4999" y="5779293"/>
            <a:ext cx="7519687" cy="830997"/>
          </a:xfrm>
          <a:prstGeom prst="rect">
            <a:avLst/>
          </a:prstGeom>
          <a:solidFill>
            <a:srgbClr val="BBBBBB"/>
          </a:solidFill>
          <a:ln w="50800">
            <a:solidFill>
              <a:srgbClr val="FF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>
                <a:solidFill>
                  <a:srgbClr val="0003AA"/>
                </a:solidFill>
              </a:rPr>
              <a:t>    </a:t>
            </a:r>
            <a:r>
              <a:rPr lang="en-US">
                <a:solidFill>
                  <a:srgbClr val="0003AA"/>
                </a:solidFill>
                <a:sym typeface="Symbol" charset="0"/>
              </a:rPr>
              <a:t> </a:t>
            </a:r>
            <a:r>
              <a:rPr lang="en-US">
                <a:solidFill>
                  <a:srgbClr val="0003AA"/>
                </a:solidFill>
              </a:rPr>
              <a:t>A red box with grey background means this is an</a:t>
            </a:r>
          </a:p>
          <a:p>
            <a:r>
              <a:rPr lang="en-US">
                <a:solidFill>
                  <a:srgbClr val="0003AA"/>
                </a:solidFill>
              </a:rPr>
              <a:t>         </a:t>
            </a:r>
            <a:r>
              <a:rPr lang="en-US" i="1">
                <a:solidFill>
                  <a:srgbClr val="0003AA"/>
                </a:solidFill>
                <a:latin typeface="Arial Black" charset="0"/>
              </a:rPr>
              <a:t>especially important</a:t>
            </a:r>
            <a:r>
              <a:rPr lang="en-US">
                <a:solidFill>
                  <a:srgbClr val="0003AA"/>
                </a:solidFill>
              </a:rPr>
              <a:t> concept or equation</a:t>
            </a:r>
          </a:p>
        </p:txBody>
      </p:sp>
    </p:spTree>
    <p:extLst>
      <p:ext uri="{BB962C8B-B14F-4D97-AF65-F5344CB8AC3E}">
        <p14:creationId xmlns:p14="http://schemas.microsoft.com/office/powerpoint/2010/main" val="12990043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F87CE5A0-7C15-5CEA-1156-B01DFFFE6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399" y="228600"/>
            <a:ext cx="564449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3600" i="1" dirty="0">
                <a:solidFill>
                  <a:srgbClr val="FF0000"/>
                </a:solidFill>
                <a:latin typeface="Arial Black" charset="0"/>
              </a:rPr>
              <a:t>Today:</a:t>
            </a:r>
            <a:r>
              <a:rPr lang="en-US" sz="3600" dirty="0">
                <a:solidFill>
                  <a:srgbClr val="FF0000"/>
                </a:solidFill>
              </a:rPr>
              <a:t> </a:t>
            </a:r>
            <a:r>
              <a:rPr lang="en-US" sz="3600" i="1" dirty="0">
                <a:solidFill>
                  <a:srgbClr val="FF0000"/>
                </a:solidFill>
                <a:latin typeface="Arial Black" charset="0"/>
              </a:rPr>
              <a:t>The </a:t>
            </a:r>
            <a:r>
              <a:rPr lang="en-US" sz="3600" i="1" dirty="0" err="1">
                <a:solidFill>
                  <a:srgbClr val="FF0000"/>
                </a:solidFill>
                <a:latin typeface="Arial Black" charset="0"/>
              </a:rPr>
              <a:t>Geotherm</a:t>
            </a:r>
            <a:endParaRPr lang="en-US" sz="3600" u="sng" dirty="0">
              <a:solidFill>
                <a:srgbClr val="FF0000"/>
              </a:solidFill>
            </a:endParaRPr>
          </a:p>
        </p:txBody>
      </p:sp>
      <p:sp>
        <p:nvSpPr>
          <p:cNvPr id="3" name="Text Box 4">
            <a:extLst>
              <a:ext uri="{FF2B5EF4-FFF2-40B4-BE49-F238E27FC236}">
                <a16:creationId xmlns:a16="http://schemas.microsoft.com/office/drawing/2014/main" id="{3CCE9780-F18F-B027-734E-545B643B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151" y="971550"/>
            <a:ext cx="8635697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800" dirty="0">
                <a:solidFill>
                  <a:srgbClr val="0003AA"/>
                </a:solidFill>
              </a:rPr>
              <a:t>Four types of heat transfer are relevant in solid Earth:</a:t>
            </a:r>
            <a:endParaRPr lang="en-US" dirty="0">
              <a:solidFill>
                <a:srgbClr val="0003AA"/>
              </a:solidFill>
            </a:endParaRPr>
          </a:p>
          <a:p>
            <a:endParaRPr lang="en-US" sz="1200" dirty="0">
              <a:solidFill>
                <a:srgbClr val="0003AA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3AA"/>
                </a:solidFill>
              </a:rPr>
              <a:t> I. </a:t>
            </a:r>
            <a:r>
              <a:rPr lang="en-US" sz="2800" i="1" dirty="0">
                <a:solidFill>
                  <a:srgbClr val="FF0000"/>
                </a:solidFill>
                <a:latin typeface="Arial Black" charset="0"/>
              </a:rPr>
              <a:t>Conduction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 Molecular collisions</a:t>
            </a:r>
          </a:p>
          <a:p>
            <a:r>
              <a:rPr lang="en-US" sz="2800" dirty="0">
                <a:solidFill>
                  <a:srgbClr val="0003AA"/>
                </a:solidFill>
              </a:rPr>
              <a:t>	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 Slow &amp; inefficient: ~100 </a:t>
            </a:r>
            <a:r>
              <a:rPr lang="en-US" sz="2800" dirty="0" err="1">
                <a:solidFill>
                  <a:srgbClr val="0003AA"/>
                </a:solidFill>
                <a:sym typeface="Wingdings" charset="0"/>
              </a:rPr>
              <a:t>Myr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</a:t>
            </a:r>
            <a:r>
              <a:rPr lang="ja-JP" altLang="en-US" sz="2800" dirty="0">
                <a:solidFill>
                  <a:srgbClr val="0003AA"/>
                </a:solidFill>
                <a:latin typeface="Arial"/>
                <a:sym typeface="Wingdings" charset="0"/>
              </a:rPr>
              <a:t>“</a:t>
            </a:r>
            <a:r>
              <a:rPr lang="en-US" sz="2800" dirty="0" err="1">
                <a:solidFill>
                  <a:srgbClr val="0003AA"/>
                </a:solidFill>
                <a:sym typeface="Wingdings" charset="0"/>
              </a:rPr>
              <a:t>traveltime</a:t>
            </a:r>
            <a:r>
              <a:rPr lang="ja-JP" altLang="en-US" sz="2800" dirty="0">
                <a:solidFill>
                  <a:srgbClr val="0003AA"/>
                </a:solidFill>
                <a:latin typeface="Arial"/>
                <a:sym typeface="Wingdings" charset="0"/>
              </a:rPr>
              <a:t>”</a:t>
            </a:r>
            <a:endParaRPr lang="en-US" sz="2800" dirty="0">
              <a:solidFill>
                <a:srgbClr val="0003AA"/>
              </a:solidFill>
              <a:sym typeface="Wingdings" charset="0"/>
            </a:endParaRPr>
          </a:p>
          <a:p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		for a thermal pulse to travel 100 km</a:t>
            </a:r>
          </a:p>
          <a:p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	 Dominates in </a:t>
            </a:r>
            <a:r>
              <a:rPr lang="en-US" sz="2800" i="1" dirty="0">
                <a:solidFill>
                  <a:srgbClr val="0003AA"/>
                </a:solidFill>
                <a:latin typeface="Arial Black" charset="0"/>
              </a:rPr>
              <a:t>Thermal Boundary Layer</a:t>
            </a:r>
            <a:endParaRPr lang="en-US" sz="2800" dirty="0">
              <a:solidFill>
                <a:srgbClr val="0003AA"/>
              </a:solidFill>
              <a:sym typeface="Wingdings" charset="0"/>
            </a:endParaRPr>
          </a:p>
        </p:txBody>
      </p:sp>
      <p:pic>
        <p:nvPicPr>
          <p:cNvPr id="4" name="Picture 3" descr="a">
            <a:extLst>
              <a:ext uri="{FF2B5EF4-FFF2-40B4-BE49-F238E27FC236}">
                <a16:creationId xmlns:a16="http://schemas.microsoft.com/office/drawing/2014/main" id="{E2CF3CAF-2F7B-453A-0139-1BC12E50FB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399" y="3429000"/>
            <a:ext cx="6705600" cy="313690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2FC2E563-0586-C191-73D3-0F651DF3B9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9399" y="5486400"/>
            <a:ext cx="6705600" cy="1143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endParaRPr lang="en-US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4F44B3D-5CAD-B508-E2D3-FA9F77EA8ED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4879978" y="5578518"/>
            <a:ext cx="852490" cy="914407"/>
            <a:chOff x="1008" y="3477"/>
            <a:chExt cx="523" cy="561"/>
          </a:xfrm>
        </p:grpSpPr>
        <p:sp>
          <p:nvSpPr>
            <p:cNvPr id="160" name="Oval 159">
              <a:extLst>
                <a:ext uri="{FF2B5EF4-FFF2-40B4-BE49-F238E27FC236}">
                  <a16:creationId xmlns:a16="http://schemas.microsoft.com/office/drawing/2014/main" id="{9D6947F5-771C-ED17-04E2-2FC2CFDF73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1" name="Oval 160">
              <a:extLst>
                <a:ext uri="{FF2B5EF4-FFF2-40B4-BE49-F238E27FC236}">
                  <a16:creationId xmlns:a16="http://schemas.microsoft.com/office/drawing/2014/main" id="{C8C68B72-DFC2-894F-83DF-318914082D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2" name="Oval 161">
              <a:extLst>
                <a:ext uri="{FF2B5EF4-FFF2-40B4-BE49-F238E27FC236}">
                  <a16:creationId xmlns:a16="http://schemas.microsoft.com/office/drawing/2014/main" id="{4DDA3A64-B883-373C-8AD6-5373C96C88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3" name="Oval 162">
              <a:extLst>
                <a:ext uri="{FF2B5EF4-FFF2-40B4-BE49-F238E27FC236}">
                  <a16:creationId xmlns:a16="http://schemas.microsoft.com/office/drawing/2014/main" id="{ED24A0DB-758A-0A16-88C7-EFF9701D3AD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4" name="Oval 163">
              <a:extLst>
                <a:ext uri="{FF2B5EF4-FFF2-40B4-BE49-F238E27FC236}">
                  <a16:creationId xmlns:a16="http://schemas.microsoft.com/office/drawing/2014/main" id="{B0D21849-A655-B876-29F1-5F04FCD02D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5" name="Oval 164">
              <a:extLst>
                <a:ext uri="{FF2B5EF4-FFF2-40B4-BE49-F238E27FC236}">
                  <a16:creationId xmlns:a16="http://schemas.microsoft.com/office/drawing/2014/main" id="{46C0BFA0-9BA7-341C-1966-79734C44CA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6" name="Oval 165">
              <a:extLst>
                <a:ext uri="{FF2B5EF4-FFF2-40B4-BE49-F238E27FC236}">
                  <a16:creationId xmlns:a16="http://schemas.microsoft.com/office/drawing/2014/main" id="{8DB28478-A879-EFFC-7E6B-40D16DAA3CE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7" name="Oval 166">
              <a:extLst>
                <a:ext uri="{FF2B5EF4-FFF2-40B4-BE49-F238E27FC236}">
                  <a16:creationId xmlns:a16="http://schemas.microsoft.com/office/drawing/2014/main" id="{10B77B20-2573-1CFC-6C49-68BB13DBA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8" name="Line 36">
              <a:extLst>
                <a:ext uri="{FF2B5EF4-FFF2-40B4-BE49-F238E27FC236}">
                  <a16:creationId xmlns:a16="http://schemas.microsoft.com/office/drawing/2014/main" id="{730782FB-4C02-9E7D-0931-A6009A5B569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69" name="Line 37">
              <a:extLst>
                <a:ext uri="{FF2B5EF4-FFF2-40B4-BE49-F238E27FC236}">
                  <a16:creationId xmlns:a16="http://schemas.microsoft.com/office/drawing/2014/main" id="{EB19DBD4-1F3B-A22A-BF75-E40C0143A0F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0" name="Line 38">
              <a:extLst>
                <a:ext uri="{FF2B5EF4-FFF2-40B4-BE49-F238E27FC236}">
                  <a16:creationId xmlns:a16="http://schemas.microsoft.com/office/drawing/2014/main" id="{1D6ED70A-45B0-093F-886B-21C7462F7A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1" name="Line 39">
              <a:extLst>
                <a:ext uri="{FF2B5EF4-FFF2-40B4-BE49-F238E27FC236}">
                  <a16:creationId xmlns:a16="http://schemas.microsoft.com/office/drawing/2014/main" id="{CBD3D4A9-28DE-A97A-49AE-B6EE3108A45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2" name="Line 40">
              <a:extLst>
                <a:ext uri="{FF2B5EF4-FFF2-40B4-BE49-F238E27FC236}">
                  <a16:creationId xmlns:a16="http://schemas.microsoft.com/office/drawing/2014/main" id="{DB03240B-214A-50AD-B3B9-5BD29A7BEF3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3" name="Line 41">
              <a:extLst>
                <a:ext uri="{FF2B5EF4-FFF2-40B4-BE49-F238E27FC236}">
                  <a16:creationId xmlns:a16="http://schemas.microsoft.com/office/drawing/2014/main" id="{E7639C78-5659-F73B-5ACA-40E717ABF07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4" name="Line 42">
              <a:extLst>
                <a:ext uri="{FF2B5EF4-FFF2-40B4-BE49-F238E27FC236}">
                  <a16:creationId xmlns:a16="http://schemas.microsoft.com/office/drawing/2014/main" id="{FF7CD571-9E87-1846-B396-3AD827AD4D4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5" name="Line 43">
              <a:extLst>
                <a:ext uri="{FF2B5EF4-FFF2-40B4-BE49-F238E27FC236}">
                  <a16:creationId xmlns:a16="http://schemas.microsoft.com/office/drawing/2014/main" id="{BCD04C97-9B60-57C6-023A-00DDA096312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6" name="Oval 175">
              <a:extLst>
                <a:ext uri="{FF2B5EF4-FFF2-40B4-BE49-F238E27FC236}">
                  <a16:creationId xmlns:a16="http://schemas.microsoft.com/office/drawing/2014/main" id="{822B0671-2BAC-0C28-3F5A-68EA7D5981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7" name="Line 45">
              <a:extLst>
                <a:ext uri="{FF2B5EF4-FFF2-40B4-BE49-F238E27FC236}">
                  <a16:creationId xmlns:a16="http://schemas.microsoft.com/office/drawing/2014/main" id="{65237513-DE06-259E-198C-8D3632EDBFB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4911F476-C163-3479-26A8-622BB035092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5780090" y="5624538"/>
            <a:ext cx="766764" cy="822329"/>
            <a:chOff x="1008" y="3477"/>
            <a:chExt cx="523" cy="561"/>
          </a:xfrm>
        </p:grpSpPr>
        <p:sp>
          <p:nvSpPr>
            <p:cNvPr id="142" name="Oval 141">
              <a:extLst>
                <a:ext uri="{FF2B5EF4-FFF2-40B4-BE49-F238E27FC236}">
                  <a16:creationId xmlns:a16="http://schemas.microsoft.com/office/drawing/2014/main" id="{85EC6F3E-B339-95C0-F28F-FE6AC724D3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3" name="Oval 142">
              <a:extLst>
                <a:ext uri="{FF2B5EF4-FFF2-40B4-BE49-F238E27FC236}">
                  <a16:creationId xmlns:a16="http://schemas.microsoft.com/office/drawing/2014/main" id="{757E0DFF-6D62-B341-29B6-156CE6EF7D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4" name="Oval 143">
              <a:extLst>
                <a:ext uri="{FF2B5EF4-FFF2-40B4-BE49-F238E27FC236}">
                  <a16:creationId xmlns:a16="http://schemas.microsoft.com/office/drawing/2014/main" id="{D762FB45-9BC5-A507-EB2C-9B62FBAE5B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5" name="Oval 144">
              <a:extLst>
                <a:ext uri="{FF2B5EF4-FFF2-40B4-BE49-F238E27FC236}">
                  <a16:creationId xmlns:a16="http://schemas.microsoft.com/office/drawing/2014/main" id="{F1A88754-33CA-60C2-4E23-53F2C91B6F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6" name="Oval 145">
              <a:extLst>
                <a:ext uri="{FF2B5EF4-FFF2-40B4-BE49-F238E27FC236}">
                  <a16:creationId xmlns:a16="http://schemas.microsoft.com/office/drawing/2014/main" id="{F0C2E732-B42D-9370-60AB-BDA55F355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7" name="Oval 146">
              <a:extLst>
                <a:ext uri="{FF2B5EF4-FFF2-40B4-BE49-F238E27FC236}">
                  <a16:creationId xmlns:a16="http://schemas.microsoft.com/office/drawing/2014/main" id="{3A1941D7-0F14-9CAB-0219-A0B25A12FE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8" name="Oval 147">
              <a:extLst>
                <a:ext uri="{FF2B5EF4-FFF2-40B4-BE49-F238E27FC236}">
                  <a16:creationId xmlns:a16="http://schemas.microsoft.com/office/drawing/2014/main" id="{9B4B71FE-2CED-0F3B-D86B-37F9A89BEA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9" name="Oval 148">
              <a:extLst>
                <a:ext uri="{FF2B5EF4-FFF2-40B4-BE49-F238E27FC236}">
                  <a16:creationId xmlns:a16="http://schemas.microsoft.com/office/drawing/2014/main" id="{56CDE3BE-A0AA-70A3-B98B-E5E38BF133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0" name="Line 56">
              <a:extLst>
                <a:ext uri="{FF2B5EF4-FFF2-40B4-BE49-F238E27FC236}">
                  <a16:creationId xmlns:a16="http://schemas.microsoft.com/office/drawing/2014/main" id="{F06AE905-04DB-C429-135D-57389FEAE81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1" name="Line 57">
              <a:extLst>
                <a:ext uri="{FF2B5EF4-FFF2-40B4-BE49-F238E27FC236}">
                  <a16:creationId xmlns:a16="http://schemas.microsoft.com/office/drawing/2014/main" id="{5DB17E6C-A854-6969-C4BE-64D84030E6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2" name="Line 58">
              <a:extLst>
                <a:ext uri="{FF2B5EF4-FFF2-40B4-BE49-F238E27FC236}">
                  <a16:creationId xmlns:a16="http://schemas.microsoft.com/office/drawing/2014/main" id="{2A177BD4-6E65-BE98-106F-E5776376AD1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3" name="Line 59">
              <a:extLst>
                <a:ext uri="{FF2B5EF4-FFF2-40B4-BE49-F238E27FC236}">
                  <a16:creationId xmlns:a16="http://schemas.microsoft.com/office/drawing/2014/main" id="{5F7E3B64-60DE-62ED-12ED-1E7D576DCA7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4" name="Line 60">
              <a:extLst>
                <a:ext uri="{FF2B5EF4-FFF2-40B4-BE49-F238E27FC236}">
                  <a16:creationId xmlns:a16="http://schemas.microsoft.com/office/drawing/2014/main" id="{55FB7A56-8905-E7C7-A9D5-C34555A99E5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5" name="Line 61">
              <a:extLst>
                <a:ext uri="{FF2B5EF4-FFF2-40B4-BE49-F238E27FC236}">
                  <a16:creationId xmlns:a16="http://schemas.microsoft.com/office/drawing/2014/main" id="{66C4C819-5F19-1B7F-8464-FA60BD475E1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6" name="Line 62">
              <a:extLst>
                <a:ext uri="{FF2B5EF4-FFF2-40B4-BE49-F238E27FC236}">
                  <a16:creationId xmlns:a16="http://schemas.microsoft.com/office/drawing/2014/main" id="{8D203D29-EE0F-1DD2-ECB3-AFEA85F692B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7" name="Line 63">
              <a:extLst>
                <a:ext uri="{FF2B5EF4-FFF2-40B4-BE49-F238E27FC236}">
                  <a16:creationId xmlns:a16="http://schemas.microsoft.com/office/drawing/2014/main" id="{B4FA4FB9-CFDF-9268-3F2D-27AF1CA042C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8" name="Oval 157">
              <a:extLst>
                <a:ext uri="{FF2B5EF4-FFF2-40B4-BE49-F238E27FC236}">
                  <a16:creationId xmlns:a16="http://schemas.microsoft.com/office/drawing/2014/main" id="{7B7553C3-22E0-09B5-1360-288965E1D5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59" name="Line 65">
              <a:extLst>
                <a:ext uri="{FF2B5EF4-FFF2-40B4-BE49-F238E27FC236}">
                  <a16:creationId xmlns:a16="http://schemas.microsoft.com/office/drawing/2014/main" id="{63147755-733C-4709-70E7-B2050DE0A45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298623C9-0866-DB22-5C01-C659587A639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599244" y="5668950"/>
            <a:ext cx="682629" cy="731835"/>
            <a:chOff x="1008" y="3477"/>
            <a:chExt cx="523" cy="561"/>
          </a:xfrm>
        </p:grpSpPr>
        <p:sp>
          <p:nvSpPr>
            <p:cNvPr id="124" name="Oval 123">
              <a:extLst>
                <a:ext uri="{FF2B5EF4-FFF2-40B4-BE49-F238E27FC236}">
                  <a16:creationId xmlns:a16="http://schemas.microsoft.com/office/drawing/2014/main" id="{D0CE1E75-B1A3-FE24-3941-B8D27555518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5" name="Oval 124">
              <a:extLst>
                <a:ext uri="{FF2B5EF4-FFF2-40B4-BE49-F238E27FC236}">
                  <a16:creationId xmlns:a16="http://schemas.microsoft.com/office/drawing/2014/main" id="{6584CF18-9714-C755-42D8-F83C9087BA7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6" name="Oval 125">
              <a:extLst>
                <a:ext uri="{FF2B5EF4-FFF2-40B4-BE49-F238E27FC236}">
                  <a16:creationId xmlns:a16="http://schemas.microsoft.com/office/drawing/2014/main" id="{475C92F1-E988-6928-FD64-384C813E610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7" name="Oval 126">
              <a:extLst>
                <a:ext uri="{FF2B5EF4-FFF2-40B4-BE49-F238E27FC236}">
                  <a16:creationId xmlns:a16="http://schemas.microsoft.com/office/drawing/2014/main" id="{57125389-3A82-5E87-8DD1-749952471D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8" name="Oval 127">
              <a:extLst>
                <a:ext uri="{FF2B5EF4-FFF2-40B4-BE49-F238E27FC236}">
                  <a16:creationId xmlns:a16="http://schemas.microsoft.com/office/drawing/2014/main" id="{4FBD8E57-B3C3-9217-0D52-65DC086884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9" name="Oval 128">
              <a:extLst>
                <a:ext uri="{FF2B5EF4-FFF2-40B4-BE49-F238E27FC236}">
                  <a16:creationId xmlns:a16="http://schemas.microsoft.com/office/drawing/2014/main" id="{9A81E460-0B22-3A7A-2065-BE8B21AE10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id="{71B2F5F1-5D82-6A4B-DE53-6CF17A52A27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id="{1D4AB5D4-201D-5E4A-B794-6B901EC8E2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2" name="Line 75">
              <a:extLst>
                <a:ext uri="{FF2B5EF4-FFF2-40B4-BE49-F238E27FC236}">
                  <a16:creationId xmlns:a16="http://schemas.microsoft.com/office/drawing/2014/main" id="{4E703B94-5FE0-1F54-F4CE-FC92BFFE157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3" name="Line 76">
              <a:extLst>
                <a:ext uri="{FF2B5EF4-FFF2-40B4-BE49-F238E27FC236}">
                  <a16:creationId xmlns:a16="http://schemas.microsoft.com/office/drawing/2014/main" id="{3633AEE3-9413-DEB1-DDD7-E90E16B905A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4" name="Line 77">
              <a:extLst>
                <a:ext uri="{FF2B5EF4-FFF2-40B4-BE49-F238E27FC236}">
                  <a16:creationId xmlns:a16="http://schemas.microsoft.com/office/drawing/2014/main" id="{170A3D69-A49C-8419-C2D3-AABDB542C8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5" name="Line 78">
              <a:extLst>
                <a:ext uri="{FF2B5EF4-FFF2-40B4-BE49-F238E27FC236}">
                  <a16:creationId xmlns:a16="http://schemas.microsoft.com/office/drawing/2014/main" id="{9DAC985F-C4CF-A5EF-ECA2-4CBC67C0E23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6" name="Line 79">
              <a:extLst>
                <a:ext uri="{FF2B5EF4-FFF2-40B4-BE49-F238E27FC236}">
                  <a16:creationId xmlns:a16="http://schemas.microsoft.com/office/drawing/2014/main" id="{43337EA4-0A9A-9AA6-0171-003280BDCB3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7" name="Line 80">
              <a:extLst>
                <a:ext uri="{FF2B5EF4-FFF2-40B4-BE49-F238E27FC236}">
                  <a16:creationId xmlns:a16="http://schemas.microsoft.com/office/drawing/2014/main" id="{29D5B81E-10B4-B451-AFE4-45D47FB6C7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8" name="Line 81">
              <a:extLst>
                <a:ext uri="{FF2B5EF4-FFF2-40B4-BE49-F238E27FC236}">
                  <a16:creationId xmlns:a16="http://schemas.microsoft.com/office/drawing/2014/main" id="{EBC71229-D2D2-9545-75B4-5A0C53466E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39" name="Line 82">
              <a:extLst>
                <a:ext uri="{FF2B5EF4-FFF2-40B4-BE49-F238E27FC236}">
                  <a16:creationId xmlns:a16="http://schemas.microsoft.com/office/drawing/2014/main" id="{42FB1D1F-B019-540B-3636-617B68C256F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0" name="Oval 139">
              <a:extLst>
                <a:ext uri="{FF2B5EF4-FFF2-40B4-BE49-F238E27FC236}">
                  <a16:creationId xmlns:a16="http://schemas.microsoft.com/office/drawing/2014/main" id="{9ECEF59D-492B-EBAC-FF70-AB23036482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41" name="Line 84">
              <a:extLst>
                <a:ext uri="{FF2B5EF4-FFF2-40B4-BE49-F238E27FC236}">
                  <a16:creationId xmlns:a16="http://schemas.microsoft.com/office/drawing/2014/main" id="{D1B8CE72-C7E0-91A1-FB28-87DD301C1D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6DC60FB0-A525-65B4-90B0-2770710A5E2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318378" y="5714982"/>
            <a:ext cx="596902" cy="639760"/>
            <a:chOff x="1008" y="3477"/>
            <a:chExt cx="523" cy="561"/>
          </a:xfrm>
        </p:grpSpPr>
        <p:sp>
          <p:nvSpPr>
            <p:cNvPr id="106" name="Oval 105">
              <a:extLst>
                <a:ext uri="{FF2B5EF4-FFF2-40B4-BE49-F238E27FC236}">
                  <a16:creationId xmlns:a16="http://schemas.microsoft.com/office/drawing/2014/main" id="{773FC68D-EFDC-EE38-7B9F-55A8B50983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7" name="Oval 106">
              <a:extLst>
                <a:ext uri="{FF2B5EF4-FFF2-40B4-BE49-F238E27FC236}">
                  <a16:creationId xmlns:a16="http://schemas.microsoft.com/office/drawing/2014/main" id="{6E973C87-A025-D0DE-77EC-D96F3BD00EE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8" name="Oval 107">
              <a:extLst>
                <a:ext uri="{FF2B5EF4-FFF2-40B4-BE49-F238E27FC236}">
                  <a16:creationId xmlns:a16="http://schemas.microsoft.com/office/drawing/2014/main" id="{8B7D501F-5594-6850-8A92-A067CD61F5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9" name="Oval 108">
              <a:extLst>
                <a:ext uri="{FF2B5EF4-FFF2-40B4-BE49-F238E27FC236}">
                  <a16:creationId xmlns:a16="http://schemas.microsoft.com/office/drawing/2014/main" id="{69BD00FD-F895-8969-45FC-FD0FF38A2B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0" name="Oval 109">
              <a:extLst>
                <a:ext uri="{FF2B5EF4-FFF2-40B4-BE49-F238E27FC236}">
                  <a16:creationId xmlns:a16="http://schemas.microsoft.com/office/drawing/2014/main" id="{06C43395-17C7-643F-E415-5FEDAED4DF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1" name="Oval 110">
              <a:extLst>
                <a:ext uri="{FF2B5EF4-FFF2-40B4-BE49-F238E27FC236}">
                  <a16:creationId xmlns:a16="http://schemas.microsoft.com/office/drawing/2014/main" id="{56471928-CD00-12E7-925E-2352FFDC2C6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2" name="Oval 111">
              <a:extLst>
                <a:ext uri="{FF2B5EF4-FFF2-40B4-BE49-F238E27FC236}">
                  <a16:creationId xmlns:a16="http://schemas.microsoft.com/office/drawing/2014/main" id="{D8FB37B9-6113-512E-1FA5-102E1A243E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88A32E13-8913-D4AD-5C5B-608A4C7948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4" name="Line 94">
              <a:extLst>
                <a:ext uri="{FF2B5EF4-FFF2-40B4-BE49-F238E27FC236}">
                  <a16:creationId xmlns:a16="http://schemas.microsoft.com/office/drawing/2014/main" id="{4A00383A-7907-863C-B756-A36E672EA68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5" name="Line 95">
              <a:extLst>
                <a:ext uri="{FF2B5EF4-FFF2-40B4-BE49-F238E27FC236}">
                  <a16:creationId xmlns:a16="http://schemas.microsoft.com/office/drawing/2014/main" id="{617F574B-6C30-468A-28E6-F4900C1A1FC5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6" name="Line 96">
              <a:extLst>
                <a:ext uri="{FF2B5EF4-FFF2-40B4-BE49-F238E27FC236}">
                  <a16:creationId xmlns:a16="http://schemas.microsoft.com/office/drawing/2014/main" id="{C3536827-9536-5372-E25B-4C3001DCF0A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7" name="Line 97">
              <a:extLst>
                <a:ext uri="{FF2B5EF4-FFF2-40B4-BE49-F238E27FC236}">
                  <a16:creationId xmlns:a16="http://schemas.microsoft.com/office/drawing/2014/main" id="{7B50DB6F-252E-F5E3-CB87-ABDD0EEFB1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8" name="Line 98">
              <a:extLst>
                <a:ext uri="{FF2B5EF4-FFF2-40B4-BE49-F238E27FC236}">
                  <a16:creationId xmlns:a16="http://schemas.microsoft.com/office/drawing/2014/main" id="{91BF899F-A1FB-69A9-F767-7B2C06A3C36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19" name="Line 99">
              <a:extLst>
                <a:ext uri="{FF2B5EF4-FFF2-40B4-BE49-F238E27FC236}">
                  <a16:creationId xmlns:a16="http://schemas.microsoft.com/office/drawing/2014/main" id="{195F772C-0F36-D4E4-2861-8837AF53A72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0" name="Line 100">
              <a:extLst>
                <a:ext uri="{FF2B5EF4-FFF2-40B4-BE49-F238E27FC236}">
                  <a16:creationId xmlns:a16="http://schemas.microsoft.com/office/drawing/2014/main" id="{2BB75AAC-7624-10A8-E4E9-912B868E86B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1" name="Line 101">
              <a:extLst>
                <a:ext uri="{FF2B5EF4-FFF2-40B4-BE49-F238E27FC236}">
                  <a16:creationId xmlns:a16="http://schemas.microsoft.com/office/drawing/2014/main" id="{291F3C24-976E-A46D-FAA9-A97BDCAFC4D3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2" name="Oval 121">
              <a:extLst>
                <a:ext uri="{FF2B5EF4-FFF2-40B4-BE49-F238E27FC236}">
                  <a16:creationId xmlns:a16="http://schemas.microsoft.com/office/drawing/2014/main" id="{4FCC2BCA-2283-B6EE-E412-EB54A283D9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3" name="Line 103">
              <a:extLst>
                <a:ext uri="{FF2B5EF4-FFF2-40B4-BE49-F238E27FC236}">
                  <a16:creationId xmlns:a16="http://schemas.microsoft.com/office/drawing/2014/main" id="{5569EA71-5C4E-86FE-E08E-4E93121178A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7083453C-BA5F-D228-3821-74F900FAA816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985126" y="5761014"/>
            <a:ext cx="511176" cy="547683"/>
            <a:chOff x="1008" y="3477"/>
            <a:chExt cx="523" cy="561"/>
          </a:xfrm>
        </p:grpSpPr>
        <p:sp>
          <p:nvSpPr>
            <p:cNvPr id="88" name="Oval 87">
              <a:extLst>
                <a:ext uri="{FF2B5EF4-FFF2-40B4-BE49-F238E27FC236}">
                  <a16:creationId xmlns:a16="http://schemas.microsoft.com/office/drawing/2014/main" id="{D75975A1-325D-7C86-A056-C14398A4D5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9" name="Oval 88">
              <a:extLst>
                <a:ext uri="{FF2B5EF4-FFF2-40B4-BE49-F238E27FC236}">
                  <a16:creationId xmlns:a16="http://schemas.microsoft.com/office/drawing/2014/main" id="{46FC8915-FA19-F027-AE15-984F4B63DE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0" name="Oval 89">
              <a:extLst>
                <a:ext uri="{FF2B5EF4-FFF2-40B4-BE49-F238E27FC236}">
                  <a16:creationId xmlns:a16="http://schemas.microsoft.com/office/drawing/2014/main" id="{B48B9F9F-D5F5-1824-68A5-6D6B2E5DA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1" name="Oval 90">
              <a:extLst>
                <a:ext uri="{FF2B5EF4-FFF2-40B4-BE49-F238E27FC236}">
                  <a16:creationId xmlns:a16="http://schemas.microsoft.com/office/drawing/2014/main" id="{7101143F-17A3-9A0B-EF4C-E107A1D134C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2" name="Oval 91">
              <a:extLst>
                <a:ext uri="{FF2B5EF4-FFF2-40B4-BE49-F238E27FC236}">
                  <a16:creationId xmlns:a16="http://schemas.microsoft.com/office/drawing/2014/main" id="{E5E8D709-D2A0-042F-7020-999A7315A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3" name="Oval 92">
              <a:extLst>
                <a:ext uri="{FF2B5EF4-FFF2-40B4-BE49-F238E27FC236}">
                  <a16:creationId xmlns:a16="http://schemas.microsoft.com/office/drawing/2014/main" id="{9155FCA6-4CDA-B530-B5C2-D645AF20E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4" name="Oval 93">
              <a:extLst>
                <a:ext uri="{FF2B5EF4-FFF2-40B4-BE49-F238E27FC236}">
                  <a16:creationId xmlns:a16="http://schemas.microsoft.com/office/drawing/2014/main" id="{AA1B21FF-302C-8439-D348-3FD2570DB3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5" name="Oval 94">
              <a:extLst>
                <a:ext uri="{FF2B5EF4-FFF2-40B4-BE49-F238E27FC236}">
                  <a16:creationId xmlns:a16="http://schemas.microsoft.com/office/drawing/2014/main" id="{41979B28-265B-FDD1-E683-10C169A5D2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6" name="Line 113">
              <a:extLst>
                <a:ext uri="{FF2B5EF4-FFF2-40B4-BE49-F238E27FC236}">
                  <a16:creationId xmlns:a16="http://schemas.microsoft.com/office/drawing/2014/main" id="{376B3C68-1E1E-3CCC-91AA-613594F5949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7" name="Line 114">
              <a:extLst>
                <a:ext uri="{FF2B5EF4-FFF2-40B4-BE49-F238E27FC236}">
                  <a16:creationId xmlns:a16="http://schemas.microsoft.com/office/drawing/2014/main" id="{6B3E1099-A8C6-3891-A4AF-9C0496E5EE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8" name="Line 115">
              <a:extLst>
                <a:ext uri="{FF2B5EF4-FFF2-40B4-BE49-F238E27FC236}">
                  <a16:creationId xmlns:a16="http://schemas.microsoft.com/office/drawing/2014/main" id="{DDF3A5C9-2C7A-1E7C-A760-AE2CCBE04B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99" name="Line 116">
              <a:extLst>
                <a:ext uri="{FF2B5EF4-FFF2-40B4-BE49-F238E27FC236}">
                  <a16:creationId xmlns:a16="http://schemas.microsoft.com/office/drawing/2014/main" id="{1EDB8894-143D-3A9F-ED16-D49F74DCA57A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0" name="Line 117">
              <a:extLst>
                <a:ext uri="{FF2B5EF4-FFF2-40B4-BE49-F238E27FC236}">
                  <a16:creationId xmlns:a16="http://schemas.microsoft.com/office/drawing/2014/main" id="{BC723D51-9E59-DC5B-E037-533E65CCD45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1" name="Line 118">
              <a:extLst>
                <a:ext uri="{FF2B5EF4-FFF2-40B4-BE49-F238E27FC236}">
                  <a16:creationId xmlns:a16="http://schemas.microsoft.com/office/drawing/2014/main" id="{E9043FC8-3E09-092B-5F15-2D4E785ACB3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2" name="Line 119">
              <a:extLst>
                <a:ext uri="{FF2B5EF4-FFF2-40B4-BE49-F238E27FC236}">
                  <a16:creationId xmlns:a16="http://schemas.microsoft.com/office/drawing/2014/main" id="{456E7712-FC87-0829-F61D-D05BB10A338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3" name="Line 120">
              <a:extLst>
                <a:ext uri="{FF2B5EF4-FFF2-40B4-BE49-F238E27FC236}">
                  <a16:creationId xmlns:a16="http://schemas.microsoft.com/office/drawing/2014/main" id="{70D2ADEB-251B-2886-F462-C11FE37584D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4" name="Oval 103">
              <a:extLst>
                <a:ext uri="{FF2B5EF4-FFF2-40B4-BE49-F238E27FC236}">
                  <a16:creationId xmlns:a16="http://schemas.microsoft.com/office/drawing/2014/main" id="{E4490508-2482-3A13-3334-06AB75A78A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05" name="Line 122">
              <a:extLst>
                <a:ext uri="{FF2B5EF4-FFF2-40B4-BE49-F238E27FC236}">
                  <a16:creationId xmlns:a16="http://schemas.microsoft.com/office/drawing/2014/main" id="{D6D5B11B-B2A3-A0E1-154F-794728915D1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704F9B4F-81C8-97B7-5144-9DE6938A4C5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8594730" y="5805507"/>
            <a:ext cx="427041" cy="457203"/>
            <a:chOff x="1008" y="3477"/>
            <a:chExt cx="523" cy="561"/>
          </a:xfrm>
        </p:grpSpPr>
        <p:sp>
          <p:nvSpPr>
            <p:cNvPr id="70" name="Oval 69">
              <a:extLst>
                <a:ext uri="{FF2B5EF4-FFF2-40B4-BE49-F238E27FC236}">
                  <a16:creationId xmlns:a16="http://schemas.microsoft.com/office/drawing/2014/main" id="{00A97A27-0D64-5E88-D28E-3FC27787F5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1" name="Oval 70">
              <a:extLst>
                <a:ext uri="{FF2B5EF4-FFF2-40B4-BE49-F238E27FC236}">
                  <a16:creationId xmlns:a16="http://schemas.microsoft.com/office/drawing/2014/main" id="{267D713E-CA85-CF9F-9489-762F37C1A4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2" name="Oval 71">
              <a:extLst>
                <a:ext uri="{FF2B5EF4-FFF2-40B4-BE49-F238E27FC236}">
                  <a16:creationId xmlns:a16="http://schemas.microsoft.com/office/drawing/2014/main" id="{BECC72CB-732B-DA5B-80D6-B6469FE721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3" name="Oval 72">
              <a:extLst>
                <a:ext uri="{FF2B5EF4-FFF2-40B4-BE49-F238E27FC236}">
                  <a16:creationId xmlns:a16="http://schemas.microsoft.com/office/drawing/2014/main" id="{5C44573A-3C2D-C98D-F923-DFEB307394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4" name="Oval 73">
              <a:extLst>
                <a:ext uri="{FF2B5EF4-FFF2-40B4-BE49-F238E27FC236}">
                  <a16:creationId xmlns:a16="http://schemas.microsoft.com/office/drawing/2014/main" id="{7CC73319-3453-D106-9BDD-695F4D4FC7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5" name="Oval 74">
              <a:extLst>
                <a:ext uri="{FF2B5EF4-FFF2-40B4-BE49-F238E27FC236}">
                  <a16:creationId xmlns:a16="http://schemas.microsoft.com/office/drawing/2014/main" id="{2AB89094-3D3F-3815-CFA0-08DB575BCE3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6" name="Oval 75">
              <a:extLst>
                <a:ext uri="{FF2B5EF4-FFF2-40B4-BE49-F238E27FC236}">
                  <a16:creationId xmlns:a16="http://schemas.microsoft.com/office/drawing/2014/main" id="{426F179B-2280-A29F-DD8E-49836E2FABA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7" name="Oval 76">
              <a:extLst>
                <a:ext uri="{FF2B5EF4-FFF2-40B4-BE49-F238E27FC236}">
                  <a16:creationId xmlns:a16="http://schemas.microsoft.com/office/drawing/2014/main" id="{C896DEDE-43A9-BFF1-751B-0FDE3FB7EB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8" name="Line 132">
              <a:extLst>
                <a:ext uri="{FF2B5EF4-FFF2-40B4-BE49-F238E27FC236}">
                  <a16:creationId xmlns:a16="http://schemas.microsoft.com/office/drawing/2014/main" id="{EA59AF8A-0579-00F9-9669-157335072D2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79" name="Line 133">
              <a:extLst>
                <a:ext uri="{FF2B5EF4-FFF2-40B4-BE49-F238E27FC236}">
                  <a16:creationId xmlns:a16="http://schemas.microsoft.com/office/drawing/2014/main" id="{834B9220-1847-DDC7-E692-DCD9B2E39D4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0" name="Line 134">
              <a:extLst>
                <a:ext uri="{FF2B5EF4-FFF2-40B4-BE49-F238E27FC236}">
                  <a16:creationId xmlns:a16="http://schemas.microsoft.com/office/drawing/2014/main" id="{FB84D4A7-F429-A0B3-E674-4354CACC9A8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1" name="Line 135">
              <a:extLst>
                <a:ext uri="{FF2B5EF4-FFF2-40B4-BE49-F238E27FC236}">
                  <a16:creationId xmlns:a16="http://schemas.microsoft.com/office/drawing/2014/main" id="{16332028-C2D0-7C28-73C5-7533902D364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2" name="Line 136">
              <a:extLst>
                <a:ext uri="{FF2B5EF4-FFF2-40B4-BE49-F238E27FC236}">
                  <a16:creationId xmlns:a16="http://schemas.microsoft.com/office/drawing/2014/main" id="{5B3A0FC3-0E4F-7265-B1ED-52D75D5987E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3" name="Line 137">
              <a:extLst>
                <a:ext uri="{FF2B5EF4-FFF2-40B4-BE49-F238E27FC236}">
                  <a16:creationId xmlns:a16="http://schemas.microsoft.com/office/drawing/2014/main" id="{6B73ABF1-D9AF-92ED-9AE9-49ED075BECC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4" name="Line 138">
              <a:extLst>
                <a:ext uri="{FF2B5EF4-FFF2-40B4-BE49-F238E27FC236}">
                  <a16:creationId xmlns:a16="http://schemas.microsoft.com/office/drawing/2014/main" id="{8E702AAA-E3B9-204F-5671-23650F72C2F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5" name="Line 139">
              <a:extLst>
                <a:ext uri="{FF2B5EF4-FFF2-40B4-BE49-F238E27FC236}">
                  <a16:creationId xmlns:a16="http://schemas.microsoft.com/office/drawing/2014/main" id="{AC3356C0-902B-870D-DDDF-3F942ACFA1E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EEE2FA86-DEF7-8A9A-0767-F23F47F662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87" name="Line 141">
              <a:extLst>
                <a:ext uri="{FF2B5EF4-FFF2-40B4-BE49-F238E27FC236}">
                  <a16:creationId xmlns:a16="http://schemas.microsoft.com/office/drawing/2014/main" id="{B3EE62F9-12AA-A0A6-EC4D-344C4D17661E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E0C89453-DFDF-B091-E46F-D5D25747F673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9070971" y="5851524"/>
            <a:ext cx="339724" cy="365125"/>
            <a:chOff x="1008" y="3477"/>
            <a:chExt cx="523" cy="561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41866A10-FA95-741C-B164-355B083A4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881E1BE0-D3E0-E8E3-296B-35408AD856E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51ECE09E-EB51-53E1-E608-F77D28C53D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2B0D784C-78E9-9C5E-2429-BC8680C2F1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id="{BD05252A-B87D-B9F9-F064-1A76E5C436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7" name="Oval 56">
              <a:extLst>
                <a:ext uri="{FF2B5EF4-FFF2-40B4-BE49-F238E27FC236}">
                  <a16:creationId xmlns:a16="http://schemas.microsoft.com/office/drawing/2014/main" id="{5CB81846-5F0C-25F6-DD91-0FA5A7FC87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8" name="Oval 57">
              <a:extLst>
                <a:ext uri="{FF2B5EF4-FFF2-40B4-BE49-F238E27FC236}">
                  <a16:creationId xmlns:a16="http://schemas.microsoft.com/office/drawing/2014/main" id="{F70B1BDA-A26A-4704-5315-C006562536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id="{2200FA53-CFA9-9D1C-DC52-1C416E1568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0" name="Line 151">
              <a:extLst>
                <a:ext uri="{FF2B5EF4-FFF2-40B4-BE49-F238E27FC236}">
                  <a16:creationId xmlns:a16="http://schemas.microsoft.com/office/drawing/2014/main" id="{2F8E17AE-B734-9C2A-2653-069A59B5686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1" name="Line 152">
              <a:extLst>
                <a:ext uri="{FF2B5EF4-FFF2-40B4-BE49-F238E27FC236}">
                  <a16:creationId xmlns:a16="http://schemas.microsoft.com/office/drawing/2014/main" id="{ADA16D37-3BF2-EDB6-6886-AAEE5502F37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2" name="Line 153">
              <a:extLst>
                <a:ext uri="{FF2B5EF4-FFF2-40B4-BE49-F238E27FC236}">
                  <a16:creationId xmlns:a16="http://schemas.microsoft.com/office/drawing/2014/main" id="{6A37BAC8-DF6C-BF89-9A1F-5E48C5D869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3" name="Line 154">
              <a:extLst>
                <a:ext uri="{FF2B5EF4-FFF2-40B4-BE49-F238E27FC236}">
                  <a16:creationId xmlns:a16="http://schemas.microsoft.com/office/drawing/2014/main" id="{5D895D88-05F9-6C0A-C802-1B2849C8FA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4" name="Line 155">
              <a:extLst>
                <a:ext uri="{FF2B5EF4-FFF2-40B4-BE49-F238E27FC236}">
                  <a16:creationId xmlns:a16="http://schemas.microsoft.com/office/drawing/2014/main" id="{F21F0C83-843D-3D97-0451-48FCD67574D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5" name="Line 156">
              <a:extLst>
                <a:ext uri="{FF2B5EF4-FFF2-40B4-BE49-F238E27FC236}">
                  <a16:creationId xmlns:a16="http://schemas.microsoft.com/office/drawing/2014/main" id="{648CD6C7-0311-A6BB-E813-7B7DF1E9960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6" name="Line 157">
              <a:extLst>
                <a:ext uri="{FF2B5EF4-FFF2-40B4-BE49-F238E27FC236}">
                  <a16:creationId xmlns:a16="http://schemas.microsoft.com/office/drawing/2014/main" id="{F81175D1-F323-EE0F-AA40-BADF87BFD4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7" name="Line 158">
              <a:extLst>
                <a:ext uri="{FF2B5EF4-FFF2-40B4-BE49-F238E27FC236}">
                  <a16:creationId xmlns:a16="http://schemas.microsoft.com/office/drawing/2014/main" id="{8680B27D-377A-54B4-1357-0AF3E195CDB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6F0C5FC7-7BB9-1343-5736-F0942290F2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69" name="Line 160">
              <a:extLst>
                <a:ext uri="{FF2B5EF4-FFF2-40B4-BE49-F238E27FC236}">
                  <a16:creationId xmlns:a16="http://schemas.microsoft.com/office/drawing/2014/main" id="{AF5DEE5A-5287-D3EA-856B-878B4059B2C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3DC25FB5-A2B0-82A0-00C3-99586A80991B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3902075" y="5532419"/>
            <a:ext cx="936625" cy="1004884"/>
            <a:chOff x="1008" y="3477"/>
            <a:chExt cx="523" cy="561"/>
          </a:xfrm>
        </p:grpSpPr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F419DF51-2760-495A-4FB1-5AA4A4014E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45A8EF8-F3F6-EC56-F095-76F6289F8E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E7296092-CBD4-4E99-72EF-4818FA99A2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025957CD-EA99-A187-48FA-EC7D6C10CF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0A5D1399-4A0C-3AFA-2D4C-BA3DF6DD47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753EADA0-6930-D6ED-1746-47DE1EE50D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798EEB09-4D8E-394D-3F08-4F3CFC94EA4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77A4B1D9-2256-1C0D-1F14-60B1C683F4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2" name="Line 170">
              <a:extLst>
                <a:ext uri="{FF2B5EF4-FFF2-40B4-BE49-F238E27FC236}">
                  <a16:creationId xmlns:a16="http://schemas.microsoft.com/office/drawing/2014/main" id="{99E9A3E6-76EC-879E-16B6-09BA2C4A0A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3" name="Line 171">
              <a:extLst>
                <a:ext uri="{FF2B5EF4-FFF2-40B4-BE49-F238E27FC236}">
                  <a16:creationId xmlns:a16="http://schemas.microsoft.com/office/drawing/2014/main" id="{94B53811-47D4-BF8B-2962-394461FE57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4" name="Line 172">
              <a:extLst>
                <a:ext uri="{FF2B5EF4-FFF2-40B4-BE49-F238E27FC236}">
                  <a16:creationId xmlns:a16="http://schemas.microsoft.com/office/drawing/2014/main" id="{F3892CEE-F83B-5684-82D8-5E48CF6E56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5" name="Line 173">
              <a:extLst>
                <a:ext uri="{FF2B5EF4-FFF2-40B4-BE49-F238E27FC236}">
                  <a16:creationId xmlns:a16="http://schemas.microsoft.com/office/drawing/2014/main" id="{1F80AF39-F65A-8BEB-499E-74433DBD528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6" name="Line 174">
              <a:extLst>
                <a:ext uri="{FF2B5EF4-FFF2-40B4-BE49-F238E27FC236}">
                  <a16:creationId xmlns:a16="http://schemas.microsoft.com/office/drawing/2014/main" id="{018A6467-B9E9-1B02-8836-F321341F160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7" name="Line 175">
              <a:extLst>
                <a:ext uri="{FF2B5EF4-FFF2-40B4-BE49-F238E27FC236}">
                  <a16:creationId xmlns:a16="http://schemas.microsoft.com/office/drawing/2014/main" id="{B7ADF21B-10AA-F71E-93B3-A6FDBAEA1C8D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8" name="Line 176">
              <a:extLst>
                <a:ext uri="{FF2B5EF4-FFF2-40B4-BE49-F238E27FC236}">
                  <a16:creationId xmlns:a16="http://schemas.microsoft.com/office/drawing/2014/main" id="{2EFC1F0C-A2ED-0B4F-D021-C1D7007DCDD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49" name="Line 177">
              <a:extLst>
                <a:ext uri="{FF2B5EF4-FFF2-40B4-BE49-F238E27FC236}">
                  <a16:creationId xmlns:a16="http://schemas.microsoft.com/office/drawing/2014/main" id="{63342DA8-5AD9-03C9-BF8D-4B2A24378C07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0" name="Oval 49">
              <a:extLst>
                <a:ext uri="{FF2B5EF4-FFF2-40B4-BE49-F238E27FC236}">
                  <a16:creationId xmlns:a16="http://schemas.microsoft.com/office/drawing/2014/main" id="{D4CE5220-FFBA-ED4A-32D1-73D7808F285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51" name="Line 179">
              <a:extLst>
                <a:ext uri="{FF2B5EF4-FFF2-40B4-BE49-F238E27FC236}">
                  <a16:creationId xmlns:a16="http://schemas.microsoft.com/office/drawing/2014/main" id="{CE3DD485-152D-63BA-7913-890221F9C54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7076F3A-17C6-C209-28AE-C2C4E32B62A0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2933702" y="5486389"/>
            <a:ext cx="1022351" cy="1096961"/>
            <a:chOff x="1008" y="3477"/>
            <a:chExt cx="523" cy="561"/>
          </a:xfrm>
        </p:grpSpPr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92AE84EF-0010-950E-7B61-490B0ED937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600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50FD0DFA-52E5-DB4A-2A51-A856F05D1C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08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5AB2FD54-CCDE-50DC-845D-5D5DE218C1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0A8BF55E-0B86-8CD6-6213-3A5DC490C5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52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AFAFBC6B-6C3E-21D0-F85A-2D06AADD49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2" y="364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DDE6A6F7-F6CB-D296-CEE9-83BFD9A225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79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52D60DDB-DB45-6700-2D36-72B1E19B4A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6" y="3984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11DC1DD-CF80-BE6B-BC62-0577FB311F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40" y="3888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4" name="Line 189">
              <a:extLst>
                <a:ext uri="{FF2B5EF4-FFF2-40B4-BE49-F238E27FC236}">
                  <a16:creationId xmlns:a16="http://schemas.microsoft.com/office/drawing/2014/main" id="{C82633AF-0E11-8910-BFF6-A997D2BFE362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027" y="3553"/>
              <a:ext cx="170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5" name="Line 190">
              <a:extLst>
                <a:ext uri="{FF2B5EF4-FFF2-40B4-BE49-F238E27FC236}">
                  <a16:creationId xmlns:a16="http://schemas.microsoft.com/office/drawing/2014/main" id="{C877521F-9ED2-A03A-C75D-10E1108E43A0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102" y="3666"/>
              <a:ext cx="107" cy="11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6" name="Line 191">
              <a:extLst>
                <a:ext uri="{FF2B5EF4-FFF2-40B4-BE49-F238E27FC236}">
                  <a16:creationId xmlns:a16="http://schemas.microsoft.com/office/drawing/2014/main" id="{2B50050B-D1E4-DBF2-1136-FA5697E4603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6" y="3810"/>
              <a:ext cx="48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7" name="Line 192">
              <a:extLst>
                <a:ext uri="{FF2B5EF4-FFF2-40B4-BE49-F238E27FC236}">
                  <a16:creationId xmlns:a16="http://schemas.microsoft.com/office/drawing/2014/main" id="{F80C9CC7-6EE7-BCAF-471E-539F6BA033D4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056" y="3912"/>
              <a:ext cx="116" cy="1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8" name="Line 193">
              <a:extLst>
                <a:ext uri="{FF2B5EF4-FFF2-40B4-BE49-F238E27FC236}">
                  <a16:creationId xmlns:a16="http://schemas.microsoft.com/office/drawing/2014/main" id="{8DF3843B-5A99-9928-5A08-303994E6B179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266" y="3862"/>
              <a:ext cx="51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9" name="Line 194">
              <a:extLst>
                <a:ext uri="{FF2B5EF4-FFF2-40B4-BE49-F238E27FC236}">
                  <a16:creationId xmlns:a16="http://schemas.microsoft.com/office/drawing/2014/main" id="{10716133-0846-450D-5E45-B6E358476239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792"/>
              <a:ext cx="176" cy="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0" name="Line 195">
              <a:extLst>
                <a:ext uri="{FF2B5EF4-FFF2-40B4-BE49-F238E27FC236}">
                  <a16:creationId xmlns:a16="http://schemas.microsoft.com/office/drawing/2014/main" id="{70CC909A-9C8E-6F4C-8B9D-676B2FD2BAF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461" y="3906"/>
              <a:ext cx="70" cy="1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1" name="Line 196">
              <a:extLst>
                <a:ext uri="{FF2B5EF4-FFF2-40B4-BE49-F238E27FC236}">
                  <a16:creationId xmlns:a16="http://schemas.microsoft.com/office/drawing/2014/main" id="{AA50674D-A54D-90C7-7673-4C3F0199466E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1241" y="3666"/>
              <a:ext cx="170" cy="8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8D347ACC-87FD-EE05-3125-1FFD0A28B4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98" y="3602"/>
              <a:ext cx="46" cy="46"/>
            </a:xfrm>
            <a:prstGeom prst="ellipse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33" name="Line 198">
              <a:extLst>
                <a:ext uri="{FF2B5EF4-FFF2-40B4-BE49-F238E27FC236}">
                  <a16:creationId xmlns:a16="http://schemas.microsoft.com/office/drawing/2014/main" id="{170E15E4-0F52-6210-E3D5-C660B3074E5B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317" y="3477"/>
              <a:ext cx="63" cy="14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lc="http://schemas.openxmlformats.org/drawingml/2006/lockedCanvas" xmlns:a14="http://schemas.microsoft.com/office/drawing/2010/main" xmlns="">
                  <a:noFill/>
                </a14:hiddenFill>
              </a:ext>
              <a:ext uri="{AF507438-7753-43e0-B8FC-AC1667EBCBE1}">
                <a14:hiddenEffects xmlns:lc="http://schemas.openxmlformats.org/drawingml/2006/lockedCanvas"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5pPr>
              <a:lvl6pPr marL="22860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6pPr>
              <a:lvl7pPr marL="27432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7pPr>
              <a:lvl8pPr marL="32004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8pPr>
              <a:lvl9pPr marL="3657600" algn="l" defTabSz="457200" rtl="0" eaLnBrk="1" latinLnBrk="0" hangingPunct="1">
                <a:defRPr sz="2400" kern="1200">
                  <a:solidFill>
                    <a:schemeClr val="tx1"/>
                  </a:solidFill>
                  <a:latin typeface="Arial" charset="0"/>
                  <a:ea typeface="ＭＳ Ｐゴシック" charset="0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672044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>
            <a:extLst>
              <a:ext uri="{FF2B5EF4-FFF2-40B4-BE49-F238E27FC236}">
                <a16:creationId xmlns:a16="http://schemas.microsoft.com/office/drawing/2014/main" id="{C49C231E-81CF-0994-B313-B91D2432BD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3231" y="110331"/>
            <a:ext cx="8935459" cy="37240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800" dirty="0">
                <a:solidFill>
                  <a:srgbClr val="0003AA"/>
                </a:solidFill>
              </a:rPr>
              <a:t>Four types of heat transfer are relevant in solid Earth:</a:t>
            </a:r>
            <a:endParaRPr lang="en-US" dirty="0">
              <a:solidFill>
                <a:srgbClr val="0003AA"/>
              </a:solidFill>
            </a:endParaRPr>
          </a:p>
          <a:p>
            <a:endParaRPr lang="en-US" sz="1200" dirty="0">
              <a:solidFill>
                <a:srgbClr val="0003AA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3AA"/>
                </a:solidFill>
              </a:rPr>
              <a:t> II. </a:t>
            </a:r>
            <a:r>
              <a:rPr lang="en-US" sz="2800" i="1" dirty="0">
                <a:solidFill>
                  <a:srgbClr val="FF0000"/>
                </a:solidFill>
                <a:latin typeface="Arial Black" charset="0"/>
              </a:rPr>
              <a:t>Convection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 Thermal buoyancy-driven, active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transport of heat in a fluid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	 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 Implies </a:t>
            </a:r>
            <a:r>
              <a:rPr lang="en-US" sz="2800" i="1" dirty="0">
                <a:solidFill>
                  <a:srgbClr val="0003AA"/>
                </a:solidFill>
                <a:latin typeface="Arial Black" charset="0"/>
              </a:rPr>
              <a:t>Rayleigh #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 exceeds a critical value;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		has a preferred length scale ~ vertical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		thickness of </a:t>
            </a:r>
            <a:r>
              <a:rPr lang="en-US" sz="2800" dirty="0" err="1">
                <a:solidFill>
                  <a:srgbClr val="0003AA"/>
                </a:solidFill>
                <a:sym typeface="Wingdings" charset="0"/>
              </a:rPr>
              <a:t>convecting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layer (for 2D flow)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	 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 General circulation 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 </a:t>
            </a:r>
            <a:r>
              <a:rPr lang="en-US" sz="2800" i="1" dirty="0">
                <a:solidFill>
                  <a:srgbClr val="0003AA"/>
                </a:solidFill>
                <a:sym typeface="Symbol" charset="0"/>
              </a:rPr>
              <a:t>Everything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 is 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              moving… As a fluid, driven by buoyancy</a:t>
            </a:r>
            <a:endParaRPr lang="en-US" sz="2800" dirty="0">
              <a:solidFill>
                <a:srgbClr val="0003AA"/>
              </a:solidFill>
              <a:sym typeface="Wingdings" charset="0"/>
            </a:endParaRPr>
          </a:p>
        </p:txBody>
      </p:sp>
      <p:pic>
        <p:nvPicPr>
          <p:cNvPr id="23" name="Picture 22" descr="a">
            <a:extLst>
              <a:ext uri="{FF2B5EF4-FFF2-40B4-BE49-F238E27FC236}">
                <a16:creationId xmlns:a16="http://schemas.microsoft.com/office/drawing/2014/main" id="{CD8D3272-4D89-32B4-FB2D-56FF4877C2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0300" y="3767931"/>
            <a:ext cx="7391400" cy="2936875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 Box 6">
            <a:extLst>
              <a:ext uri="{FF2B5EF4-FFF2-40B4-BE49-F238E27FC236}">
                <a16:creationId xmlns:a16="http://schemas.microsoft.com/office/drawing/2014/main" id="{5F24589C-C127-379C-7081-CC028E1EEE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6925" y="6473031"/>
            <a:ext cx="24034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/>
              <a:t>Image courtesy Harro Schmeling</a:t>
            </a:r>
          </a:p>
        </p:txBody>
      </p:sp>
    </p:spTree>
    <p:extLst>
      <p:ext uri="{BB962C8B-B14F-4D97-AF65-F5344CB8AC3E}">
        <p14:creationId xmlns:p14="http://schemas.microsoft.com/office/powerpoint/2010/main" val="31993866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8B9B0A0C-ABDC-DBA7-BC22-45F09D659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143669"/>
            <a:ext cx="6590072" cy="37240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800" dirty="0">
                <a:solidFill>
                  <a:srgbClr val="0003AA"/>
                </a:solidFill>
              </a:rPr>
              <a:t>Four types of heat transfer are relevant</a:t>
            </a:r>
          </a:p>
          <a:p>
            <a:r>
              <a:rPr lang="en-US" sz="2800" dirty="0">
                <a:solidFill>
                  <a:srgbClr val="0003AA"/>
                </a:solidFill>
              </a:rPr>
              <a:t>   in the solid Earth:</a:t>
            </a:r>
            <a:endParaRPr lang="en-US" dirty="0">
              <a:solidFill>
                <a:srgbClr val="0003AA"/>
              </a:solidFill>
            </a:endParaRPr>
          </a:p>
          <a:p>
            <a:endParaRPr lang="en-US" sz="1200" dirty="0">
              <a:solidFill>
                <a:srgbClr val="0003AA"/>
              </a:solidFill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3AA"/>
                </a:solidFill>
              </a:rPr>
              <a:t> III. </a:t>
            </a:r>
            <a:r>
              <a:rPr lang="en-US" sz="2800" i="1" dirty="0">
                <a:solidFill>
                  <a:srgbClr val="FF0000"/>
                </a:solidFill>
                <a:latin typeface="Arial Black" charset="0"/>
              </a:rPr>
              <a:t>Advection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 Heat carried by</a:t>
            </a:r>
          </a:p>
          <a:p>
            <a:r>
              <a:rPr lang="en-US" sz="2800" dirty="0">
                <a:solidFill>
                  <a:srgbClr val="0003AA"/>
                </a:solidFill>
                <a:sym typeface="Symbol" charset="0"/>
              </a:rPr>
              <a:t>     flux of material </a:t>
            </a:r>
            <a:r>
              <a:rPr lang="en-US" sz="2800" i="1" dirty="0">
                <a:solidFill>
                  <a:srgbClr val="0003AA"/>
                </a:solidFill>
                <a:sym typeface="Symbol" charset="0"/>
              </a:rPr>
              <a:t>by processes other</a:t>
            </a:r>
          </a:p>
          <a:p>
            <a:r>
              <a:rPr lang="en-US" sz="2800" i="1" dirty="0">
                <a:solidFill>
                  <a:srgbClr val="0003AA"/>
                </a:solidFill>
                <a:sym typeface="Symbol" charset="0"/>
              </a:rPr>
              <a:t>     than wholesale buoyancy-driven flow</a:t>
            </a:r>
            <a:endParaRPr lang="en-US" sz="2800" dirty="0">
              <a:solidFill>
                <a:srgbClr val="0003AA"/>
              </a:solidFill>
              <a:sym typeface="Symbol" charset="0"/>
            </a:endParaRPr>
          </a:p>
          <a:p>
            <a:r>
              <a:rPr lang="en-US" sz="2800" dirty="0">
                <a:solidFill>
                  <a:srgbClr val="0003AA"/>
                </a:solidFill>
              </a:rPr>
              <a:t>	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 Examples include magmatic</a:t>
            </a:r>
          </a:p>
          <a:p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             intrusion, erosion/deposition,</a:t>
            </a:r>
          </a:p>
          <a:p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             tectonic strain, groundwater</a:t>
            </a:r>
          </a:p>
        </p:txBody>
      </p:sp>
      <p:pic>
        <p:nvPicPr>
          <p:cNvPr id="3" name="Picture 2" descr="ncomms5014-f2">
            <a:extLst>
              <a:ext uri="{FF2B5EF4-FFF2-40B4-BE49-F238E27FC236}">
                <a16:creationId xmlns:a16="http://schemas.microsoft.com/office/drawing/2014/main" id="{CE1AB7EF-75B5-5A81-35B3-DB81726BBB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6100" y="67469"/>
            <a:ext cx="2349500" cy="670560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15" descr="islandArc">
            <a:extLst>
              <a:ext uri="{FF2B5EF4-FFF2-40B4-BE49-F238E27FC236}">
                <a16:creationId xmlns:a16="http://schemas.microsoft.com/office/drawing/2014/main" id="{AE74CD21-D545-3006-B3A2-BFE2FBA672E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3801269"/>
            <a:ext cx="3886200" cy="2989263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Box 7">
            <a:extLst>
              <a:ext uri="{FF2B5EF4-FFF2-40B4-BE49-F238E27FC236}">
                <a16:creationId xmlns:a16="http://schemas.microsoft.com/office/drawing/2014/main" id="{3F51FA8E-9B92-A634-5875-B53087DDDC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83563" y="5126832"/>
            <a:ext cx="2284412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1200"/>
              <a:t>Brune et al., Nat. Comm., 2014</a:t>
            </a:r>
          </a:p>
        </p:txBody>
      </p:sp>
    </p:spTree>
    <p:extLst>
      <p:ext uri="{BB962C8B-B14F-4D97-AF65-F5344CB8AC3E}">
        <p14:creationId xmlns:p14="http://schemas.microsoft.com/office/powerpoint/2010/main" val="1655499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>
            <a:extLst>
              <a:ext uri="{FF2B5EF4-FFF2-40B4-BE49-F238E27FC236}">
                <a16:creationId xmlns:a16="http://schemas.microsoft.com/office/drawing/2014/main" id="{8833265A-A1CE-8EF7-3EDD-A804883927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05508" y="60325"/>
            <a:ext cx="8667056" cy="24314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r>
              <a:rPr lang="en-US" sz="2800" dirty="0">
                <a:solidFill>
                  <a:srgbClr val="0003AA"/>
                </a:solidFill>
              </a:rPr>
              <a:t>Four types of heat transfer are relevant in solid Earth:</a:t>
            </a:r>
            <a:endParaRPr lang="en-US" dirty="0">
              <a:solidFill>
                <a:srgbClr val="0003AA"/>
              </a:solidFill>
            </a:endParaRPr>
          </a:p>
          <a:p>
            <a:endParaRPr lang="en-US" sz="1200" dirty="0">
              <a:solidFill>
                <a:srgbClr val="0003AA"/>
              </a:solidFill>
              <a:sym typeface="Wingdings" charset="0"/>
            </a:endParaRPr>
          </a:p>
          <a:p>
            <a:pPr>
              <a:buFontTx/>
              <a:buChar char="•"/>
            </a:pPr>
            <a:r>
              <a:rPr lang="en-US" sz="2800" dirty="0">
                <a:solidFill>
                  <a:srgbClr val="0003AA"/>
                </a:solidFill>
              </a:rPr>
              <a:t> IV. </a:t>
            </a:r>
            <a:r>
              <a:rPr lang="en-US" sz="2800" i="1" dirty="0">
                <a:solidFill>
                  <a:srgbClr val="FF0000"/>
                </a:solidFill>
                <a:latin typeface="Arial Black" charset="0"/>
              </a:rPr>
              <a:t>Radiation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>
                <a:solidFill>
                  <a:srgbClr val="0003AA"/>
                </a:solidFill>
                <a:sym typeface="Symbol" charset="0"/>
              </a:rPr>
              <a:t> Transfer by electromagnetic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radiation (light)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Symbol" charset="0"/>
              </a:rPr>
              <a:t>	 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 Not </a:t>
            </a:r>
            <a:r>
              <a:rPr lang="en-US" sz="2800" i="1" dirty="0">
                <a:solidFill>
                  <a:srgbClr val="0003AA"/>
                </a:solidFill>
                <a:sym typeface="Wingdings" charset="0"/>
              </a:rPr>
              <a:t>usually</a:t>
            </a: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 considered important in the 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		solid Earth, but some (controversial)</a:t>
            </a:r>
          </a:p>
        </p:txBody>
      </p:sp>
      <p:pic>
        <p:nvPicPr>
          <p:cNvPr id="3" name="Picture 2" descr="greenhouseeffect">
            <a:extLst>
              <a:ext uri="{FF2B5EF4-FFF2-40B4-BE49-F238E27FC236}">
                <a16:creationId xmlns:a16="http://schemas.microsoft.com/office/drawing/2014/main" id="{1481EF62-F91B-A4B1-E0DD-4D97D6026A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9436" y="2470150"/>
            <a:ext cx="6172200" cy="4327525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ADC4F54-77BA-F5C7-3C94-64C305F3D4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82049" y="2393950"/>
            <a:ext cx="340509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lc="http://schemas.openxmlformats.org/drawingml/2006/lockedCanvas"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lc="http://schemas.openxmlformats.org/drawingml/2006/lockedCanvas"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5pPr>
            <a:lvl6pPr marL="22860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6pPr>
            <a:lvl7pPr marL="27432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7pPr>
            <a:lvl8pPr marL="32004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8pPr>
            <a:lvl9pPr marL="3657600" algn="l" defTabSz="457200" rtl="0" eaLnBrk="1" latinLnBrk="0" hangingPunct="1">
              <a:defRPr sz="2400" kern="1200">
                <a:solidFill>
                  <a:schemeClr val="tx1"/>
                </a:solidFill>
                <a:latin typeface="Arial" charset="0"/>
                <a:ea typeface="ＭＳ Ｐゴシック" charset="0"/>
                <a:cs typeface="+mn-cs"/>
              </a:defRPr>
            </a:lvl9pPr>
          </a:lstStyle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measurements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have suggested</a:t>
            </a:r>
            <a:br>
              <a:rPr lang="en-US" sz="2800" dirty="0">
                <a:solidFill>
                  <a:srgbClr val="0003AA"/>
                </a:solidFill>
                <a:sym typeface="Wingdings" charset="0"/>
              </a:rPr>
            </a:br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it could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contribute to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mantle transfer…</a:t>
            </a:r>
          </a:p>
          <a:p>
            <a:pPr lvl="1"/>
            <a:endParaRPr lang="en-US" sz="2800" dirty="0">
              <a:solidFill>
                <a:srgbClr val="0003AA"/>
              </a:solidFill>
              <a:sym typeface="Wingdings" charset="0"/>
            </a:endParaRP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Certainly matters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for the Earth’s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surface</a:t>
            </a:r>
          </a:p>
          <a:p>
            <a:pPr lvl="1"/>
            <a:r>
              <a:rPr lang="en-US" sz="2800" dirty="0">
                <a:solidFill>
                  <a:srgbClr val="0003AA"/>
                </a:solidFill>
                <a:sym typeface="Wingdings" charset="0"/>
              </a:rPr>
              <a:t>temperature!</a:t>
            </a:r>
          </a:p>
        </p:txBody>
      </p:sp>
    </p:spTree>
    <p:extLst>
      <p:ext uri="{BB962C8B-B14F-4D97-AF65-F5344CB8AC3E}">
        <p14:creationId xmlns:p14="http://schemas.microsoft.com/office/powerpoint/2010/main" val="4210311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638</TotalTime>
  <Words>567</Words>
  <Application>Microsoft Macintosh PowerPoint</Application>
  <PresentationFormat>Widescreen</PresentationFormat>
  <Paragraphs>85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Calibri Light</vt:lpstr>
      <vt:lpstr>Times New Roman</vt:lpstr>
      <vt:lpstr>Office Theme 2013 - 2022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Lowry</dc:creator>
  <cp:lastModifiedBy>Tony Lowry</cp:lastModifiedBy>
  <cp:revision>17</cp:revision>
  <dcterms:created xsi:type="dcterms:W3CDTF">2023-01-09T19:13:31Z</dcterms:created>
  <dcterms:modified xsi:type="dcterms:W3CDTF">2024-09-04T21:36:17Z</dcterms:modified>
</cp:coreProperties>
</file>