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72" r:id="rId3"/>
    <p:sldId id="737" r:id="rId4"/>
    <p:sldId id="761" r:id="rId5"/>
    <p:sldId id="795" r:id="rId6"/>
    <p:sldId id="708" r:id="rId7"/>
    <p:sldId id="794" r:id="rId8"/>
    <p:sldId id="616" r:id="rId9"/>
    <p:sldId id="625" r:id="rId10"/>
    <p:sldId id="626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298928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181421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75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42083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4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759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5 Apr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3942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37DA0F4A-13DF-F240-916E-B8141D24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019" y="921160"/>
            <a:ext cx="945996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Brittle-field rheology</a:t>
            </a:r>
          </a:p>
          <a:p>
            <a:pPr eaLnBrk="0" hangingPunct="0"/>
            <a:endParaRPr lang="en-US" sz="600" i="1" dirty="0">
              <a:solidFill>
                <a:srgbClr val="FF0000"/>
              </a:solidFill>
              <a:latin typeface="Arial Black" charset="0"/>
            </a:endParaRPr>
          </a:p>
          <a:p>
            <a:pPr eaLnBrk="0" hangingPunct="0"/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Byerlee’s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Law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03AA"/>
                </a:solidFill>
              </a:rPr>
              <a:t>describes (static!) frictional shear strength </a:t>
            </a:r>
            <a:r>
              <a:rPr lang="en-US" i="1" dirty="0">
                <a:latin typeface="Symbol" pitchFamily="2" charset="2"/>
              </a:rPr>
              <a:t>t</a:t>
            </a:r>
            <a:r>
              <a:rPr lang="en-US" dirty="0">
                <a:solidFill>
                  <a:srgbClr val="0003AA"/>
                </a:solidFill>
              </a:rPr>
              <a:t> as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a linear function of pressure → normal stress </a:t>
            </a:r>
            <a:r>
              <a:rPr lang="en-US" i="1" dirty="0">
                <a:latin typeface="Symbol" pitchFamily="2" charset="2"/>
              </a:rPr>
              <a:t>s</a:t>
            </a:r>
            <a:r>
              <a:rPr lang="en-US" dirty="0">
                <a:solidFill>
                  <a:srgbClr val="0003AA"/>
                </a:solidFill>
              </a:rPr>
              <a:t> via </a:t>
            </a:r>
            <a:r>
              <a:rPr lang="en-US" i="1" dirty="0">
                <a:latin typeface="Symbol" pitchFamily="2" charset="2"/>
              </a:rPr>
              <a:t>t </a:t>
            </a:r>
            <a:r>
              <a:rPr lang="en-US" dirty="0">
                <a:latin typeface="Symbol" pitchFamily="2" charset="2"/>
              </a:rPr>
              <a:t>=</a:t>
            </a:r>
            <a:r>
              <a:rPr lang="en-US" i="1" dirty="0">
                <a:latin typeface="Symbol" pitchFamily="2" charset="2"/>
              </a:rPr>
              <a:t> </a:t>
            </a:r>
            <a:r>
              <a:rPr lang="en-US" i="1" dirty="0" err="1">
                <a:latin typeface="Symbol" pitchFamily="2" charset="2"/>
              </a:rPr>
              <a:t>ms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friction coefficient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(0.6 for most rocks but weaker,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0.1–0.2, for clays). Strength also </a:t>
            </a:r>
            <a:r>
              <a:rPr lang="en-US" dirty="0">
                <a:solidFill>
                  <a:srgbClr val="0003AA"/>
                </a:solidFill>
              </a:rPr>
              <a:t>reflects work done (gravity),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pressure dependence on depth, pore-fluid pressure</a:t>
            </a:r>
          </a:p>
          <a:p>
            <a:pPr eaLnBrk="0" hangingPunct="0"/>
            <a:endParaRPr lang="en-US" sz="600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Earthquakes occur only in the frictional regime, &amp; earthquakes at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a given depth also require that stress exceeds strength and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that friction is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velocity-weakening </a:t>
            </a:r>
            <a:r>
              <a:rPr lang="en-US" dirty="0">
                <a:solidFill>
                  <a:srgbClr val="0003AA"/>
                </a:solidFill>
              </a:rPr>
              <a:t>(stick-slip) rather than 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velocity-strengthening</a:t>
            </a:r>
            <a:r>
              <a:rPr lang="en-US" dirty="0">
                <a:solidFill>
                  <a:srgbClr val="0003AA"/>
                </a:solidFill>
              </a:rPr>
              <a:t> (stable)!</a:t>
            </a:r>
          </a:p>
          <a:p>
            <a:pPr eaLnBrk="0" hangingPunct="0"/>
            <a:endParaRPr lang="en-US" sz="600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Frictional slip in laboratory studies is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dynamical</a:t>
            </a:r>
            <a:r>
              <a:rPr lang="en-US" dirty="0">
                <a:solidFill>
                  <a:srgbClr val="0003AA"/>
                </a:solidFill>
              </a:rPr>
              <a:t>, and empirically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depends on two friction coefficients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3AA"/>
                </a:solidFill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3AA"/>
                </a:solidFill>
              </a:rPr>
              <a:t>), a critical slip distance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3AA"/>
                </a:solidFill>
              </a:rPr>
              <a:t>, and a state variable (called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rate- &amp; state-dependent </a:t>
            </a:r>
          </a:p>
          <a:p>
            <a:pPr eaLnBrk="0" hangingPunct="0"/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 </a:t>
            </a:r>
            <a:r>
              <a:rPr lang="en-US" dirty="0">
                <a:solidFill>
                  <a:srgbClr val="0003AA"/>
                </a:solidFill>
              </a:rPr>
              <a:t>friction)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A17A3B7E-1653-3519-1786-26907EDC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36" y="6347093"/>
            <a:ext cx="5523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Mon 10 Apr: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 §3.1-3.16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56A6D-1CAF-298B-BAA9-0DE43C4C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76200"/>
            <a:ext cx="30861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FB7213-E71E-67DC-75FC-FF43F61921C4}"/>
              </a:ext>
            </a:extLst>
          </p:cNvPr>
          <p:cNvGrpSpPr>
            <a:grpSpLocks/>
          </p:cNvGrpSpPr>
          <p:nvPr/>
        </p:nvGrpSpPr>
        <p:grpSpPr bwMode="auto">
          <a:xfrm>
            <a:off x="7761287" y="76200"/>
            <a:ext cx="2765425" cy="5410200"/>
            <a:chOff x="3936" y="96"/>
            <a:chExt cx="1742" cy="3408"/>
          </a:xfrm>
        </p:grpSpPr>
        <p:pic>
          <p:nvPicPr>
            <p:cNvPr id="9" name="Picture 8" descr="EARS_OI_H0">
              <a:extLst>
                <a:ext uri="{FF2B5EF4-FFF2-40B4-BE49-F238E27FC236}">
                  <a16:creationId xmlns:a16="http://schemas.microsoft.com/office/drawing/2014/main" id="{B181E190-BB62-C1EB-B55B-78CD9E498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96"/>
              <a:ext cx="1730" cy="3408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76254E4-549F-684F-471E-7E281A8A6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44"/>
              <a:ext cx="1282" cy="3359"/>
            </a:xfrm>
            <a:custGeom>
              <a:avLst/>
              <a:gdLst>
                <a:gd name="T0" fmla="*/ 0 w 1282"/>
                <a:gd name="T1" fmla="*/ 0 h 3359"/>
                <a:gd name="T2" fmla="*/ 96 w 1282"/>
                <a:gd name="T3" fmla="*/ 192 h 3359"/>
                <a:gd name="T4" fmla="*/ 384 w 1282"/>
                <a:gd name="T5" fmla="*/ 336 h 3359"/>
                <a:gd name="T6" fmla="*/ 624 w 1282"/>
                <a:gd name="T7" fmla="*/ 528 h 3359"/>
                <a:gd name="T8" fmla="*/ 720 w 1282"/>
                <a:gd name="T9" fmla="*/ 672 h 3359"/>
                <a:gd name="T10" fmla="*/ 646 w 1282"/>
                <a:gd name="T11" fmla="*/ 966 h 3359"/>
                <a:gd name="T12" fmla="*/ 646 w 1282"/>
                <a:gd name="T13" fmla="*/ 1337 h 3359"/>
                <a:gd name="T14" fmla="*/ 689 w 1282"/>
                <a:gd name="T15" fmla="*/ 1744 h 3359"/>
                <a:gd name="T16" fmla="*/ 732 w 1282"/>
                <a:gd name="T17" fmla="*/ 2030 h 3359"/>
                <a:gd name="T18" fmla="*/ 718 w 1282"/>
                <a:gd name="T19" fmla="*/ 2216 h 3359"/>
                <a:gd name="T20" fmla="*/ 696 w 1282"/>
                <a:gd name="T21" fmla="*/ 2345 h 3359"/>
                <a:gd name="T22" fmla="*/ 668 w 1282"/>
                <a:gd name="T23" fmla="*/ 2430 h 3359"/>
                <a:gd name="T24" fmla="*/ 703 w 1282"/>
                <a:gd name="T25" fmla="*/ 2666 h 3359"/>
                <a:gd name="T26" fmla="*/ 789 w 1282"/>
                <a:gd name="T27" fmla="*/ 2930 h 3359"/>
                <a:gd name="T28" fmla="*/ 882 w 1282"/>
                <a:gd name="T29" fmla="*/ 3223 h 3359"/>
                <a:gd name="T30" fmla="*/ 961 w 1282"/>
                <a:gd name="T31" fmla="*/ 3359 h 3359"/>
                <a:gd name="T32" fmla="*/ 1282 w 1282"/>
                <a:gd name="T33" fmla="*/ 3359 h 3359"/>
                <a:gd name="T34" fmla="*/ 1153 w 1282"/>
                <a:gd name="T35" fmla="*/ 3087 h 3359"/>
                <a:gd name="T36" fmla="*/ 1053 w 1282"/>
                <a:gd name="T37" fmla="*/ 2766 h 3359"/>
                <a:gd name="T38" fmla="*/ 1003 w 1282"/>
                <a:gd name="T39" fmla="*/ 2480 h 3359"/>
                <a:gd name="T40" fmla="*/ 961 w 1282"/>
                <a:gd name="T41" fmla="*/ 2230 h 3359"/>
                <a:gd name="T42" fmla="*/ 982 w 1282"/>
                <a:gd name="T43" fmla="*/ 2059 h 3359"/>
                <a:gd name="T44" fmla="*/ 1032 w 1282"/>
                <a:gd name="T45" fmla="*/ 1837 h 3359"/>
                <a:gd name="T46" fmla="*/ 1103 w 1282"/>
                <a:gd name="T47" fmla="*/ 1594 h 3359"/>
                <a:gd name="T48" fmla="*/ 1111 w 1282"/>
                <a:gd name="T49" fmla="*/ 1373 h 3359"/>
                <a:gd name="T50" fmla="*/ 1103 w 1282"/>
                <a:gd name="T51" fmla="*/ 1173 h 3359"/>
                <a:gd name="T52" fmla="*/ 1025 w 1282"/>
                <a:gd name="T53" fmla="*/ 930 h 3359"/>
                <a:gd name="T54" fmla="*/ 982 w 1282"/>
                <a:gd name="T55" fmla="*/ 673 h 3359"/>
                <a:gd name="T56" fmla="*/ 939 w 1282"/>
                <a:gd name="T57" fmla="*/ 444 h 3359"/>
                <a:gd name="T58" fmla="*/ 868 w 1282"/>
                <a:gd name="T59" fmla="*/ 280 h 3359"/>
                <a:gd name="T60" fmla="*/ 882 w 1282"/>
                <a:gd name="T61" fmla="*/ 216 h 3359"/>
                <a:gd name="T62" fmla="*/ 1053 w 1282"/>
                <a:gd name="T63" fmla="*/ 9 h 3359"/>
                <a:gd name="T64" fmla="*/ 0 w 1282"/>
                <a:gd name="T65" fmla="*/ 0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2" h="3359">
                  <a:moveTo>
                    <a:pt x="0" y="0"/>
                  </a:moveTo>
                  <a:lnTo>
                    <a:pt x="96" y="192"/>
                  </a:lnTo>
                  <a:lnTo>
                    <a:pt x="384" y="336"/>
                  </a:lnTo>
                  <a:lnTo>
                    <a:pt x="624" y="528"/>
                  </a:lnTo>
                  <a:lnTo>
                    <a:pt x="720" y="672"/>
                  </a:lnTo>
                  <a:lnTo>
                    <a:pt x="646" y="966"/>
                  </a:lnTo>
                  <a:lnTo>
                    <a:pt x="646" y="1337"/>
                  </a:lnTo>
                  <a:lnTo>
                    <a:pt x="689" y="1744"/>
                  </a:lnTo>
                  <a:lnTo>
                    <a:pt x="732" y="2030"/>
                  </a:lnTo>
                  <a:lnTo>
                    <a:pt x="718" y="2216"/>
                  </a:lnTo>
                  <a:lnTo>
                    <a:pt x="696" y="2345"/>
                  </a:lnTo>
                  <a:lnTo>
                    <a:pt x="668" y="2430"/>
                  </a:lnTo>
                  <a:lnTo>
                    <a:pt x="703" y="2666"/>
                  </a:lnTo>
                  <a:lnTo>
                    <a:pt x="789" y="2930"/>
                  </a:lnTo>
                  <a:lnTo>
                    <a:pt x="882" y="3223"/>
                  </a:lnTo>
                  <a:lnTo>
                    <a:pt x="961" y="3359"/>
                  </a:lnTo>
                  <a:lnTo>
                    <a:pt x="1282" y="3359"/>
                  </a:lnTo>
                  <a:lnTo>
                    <a:pt x="1153" y="3087"/>
                  </a:lnTo>
                  <a:lnTo>
                    <a:pt x="1053" y="2766"/>
                  </a:lnTo>
                  <a:lnTo>
                    <a:pt x="1003" y="2480"/>
                  </a:lnTo>
                  <a:lnTo>
                    <a:pt x="961" y="2230"/>
                  </a:lnTo>
                  <a:lnTo>
                    <a:pt x="982" y="2059"/>
                  </a:lnTo>
                  <a:lnTo>
                    <a:pt x="1032" y="1837"/>
                  </a:lnTo>
                  <a:lnTo>
                    <a:pt x="1103" y="1594"/>
                  </a:lnTo>
                  <a:lnTo>
                    <a:pt x="1111" y="1373"/>
                  </a:lnTo>
                  <a:lnTo>
                    <a:pt x="1103" y="1173"/>
                  </a:lnTo>
                  <a:lnTo>
                    <a:pt x="1025" y="930"/>
                  </a:lnTo>
                  <a:lnTo>
                    <a:pt x="982" y="673"/>
                  </a:lnTo>
                  <a:lnTo>
                    <a:pt x="939" y="444"/>
                  </a:lnTo>
                  <a:lnTo>
                    <a:pt x="868" y="280"/>
                  </a:lnTo>
                  <a:lnTo>
                    <a:pt x="882" y="216"/>
                  </a:lnTo>
                  <a:lnTo>
                    <a:pt x="105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47000"/>
              </a:schemeClr>
            </a:solidFill>
            <a:ln w="50800" cap="flat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" name="Text Box 7">
            <a:extLst>
              <a:ext uri="{FF2B5EF4-FFF2-40B4-BE49-F238E27FC236}">
                <a16:creationId xmlns:a16="http://schemas.microsoft.com/office/drawing/2014/main" id="{915B8507-0092-7744-C3DB-8299C3E2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5349875"/>
            <a:ext cx="256486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dirty="0" err="1">
                <a:solidFill>
                  <a:srgbClr val="0003AA"/>
                </a:solidFill>
              </a:rPr>
              <a:t>Serpentinized</a:t>
            </a:r>
            <a:endParaRPr lang="en-US" sz="2200" dirty="0">
              <a:solidFill>
                <a:srgbClr val="0003AA"/>
              </a:solidFill>
            </a:endParaRP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Subduction Wedge</a:t>
            </a:r>
          </a:p>
          <a:p>
            <a:pPr eaLnBrk="0" hangingPunct="0"/>
            <a:r>
              <a:rPr lang="en-US" sz="2200" dirty="0"/>
              <a:t>(Blakely et al.,</a:t>
            </a:r>
          </a:p>
          <a:p>
            <a:pPr eaLnBrk="0" hangingPunct="0"/>
            <a:r>
              <a:rPr lang="en-US" sz="2200" dirty="0"/>
              <a:t>Geology, 2005)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7C9C057-8EF4-2406-531E-DD16EDB9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887" y="5562600"/>
            <a:ext cx="23946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000" dirty="0">
                <a:solidFill>
                  <a:srgbClr val="0003AA"/>
                </a:solidFill>
              </a:rPr>
              <a:t>Raw EARS</a:t>
            </a:r>
          </a:p>
          <a:p>
            <a:pPr eaLnBrk="0" hangingPunct="0"/>
            <a:r>
              <a:rPr lang="en-US" sz="2000" dirty="0">
                <a:solidFill>
                  <a:srgbClr val="0003AA"/>
                </a:solidFill>
              </a:rPr>
              <a:t>“Crustal Thickness”</a:t>
            </a:r>
          </a:p>
        </p:txBody>
      </p:sp>
      <p:pic>
        <p:nvPicPr>
          <p:cNvPr id="7" name="Picture 6" descr="a">
            <a:extLst>
              <a:ext uri="{FF2B5EF4-FFF2-40B4-BE49-F238E27FC236}">
                <a16:creationId xmlns:a16="http://schemas.microsoft.com/office/drawing/2014/main" id="{5DE6599C-68D6-DB67-1F29-24D70DBB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7" y="109538"/>
            <a:ext cx="2932113" cy="53006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7814DC10-5316-73F9-FE55-3DE32483E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7" y="5349875"/>
            <a:ext cx="2265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Tremor locations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365829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695AC-B0F8-5D62-016E-0BC4197B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49" y="922940"/>
            <a:ext cx="7251700" cy="50339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CA97AEF3-99B4-926C-CD13-8302E39A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7" y="4151915"/>
            <a:ext cx="1273175" cy="566738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Liu and Rice,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JGR 2006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2C1205E-4EB8-CFB2-B58D-5B775C10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7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FE0D66E-9EBC-9916-E2D0-C54786E6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7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FF82D2B-2987-EED5-45DA-CD7B26F4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49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762C8B4-C88F-B4B5-2F6C-C1013ED1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2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AE9A2836-E048-8AF4-84C0-AF27F6C57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149" y="1219803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32FCD5-D603-0416-684D-D0685513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353" y="313340"/>
            <a:ext cx="8259292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Rate &amp; state frictional simulations of </a:t>
            </a:r>
            <a:r>
              <a:rPr lang="en-GB" dirty="0" err="1">
                <a:solidFill>
                  <a:srgbClr val="0003AA"/>
                </a:solidFill>
              </a:rPr>
              <a:t>subduction</a:t>
            </a:r>
            <a:r>
              <a:rPr lang="en-GB" dirty="0">
                <a:solidFill>
                  <a:srgbClr val="0003AA"/>
                </a:solidFill>
              </a:rPr>
              <a:t> zone slip…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0E84-6844-29CF-2862-FB85DE71E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109" y="6104540"/>
            <a:ext cx="8733781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Also predict slow slip events focus near the frictional transition!</a:t>
            </a:r>
          </a:p>
        </p:txBody>
      </p:sp>
    </p:spTree>
    <p:extLst>
      <p:ext uri="{BB962C8B-B14F-4D97-AF65-F5344CB8AC3E}">
        <p14:creationId xmlns:p14="http://schemas.microsoft.com/office/powerpoint/2010/main" val="410040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D0AAEAC-C64F-4180-B65E-EC53A9B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030" y="2151728"/>
            <a:ext cx="694594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Reading: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Friday Apr 7: </a:t>
            </a:r>
            <a:r>
              <a:rPr lang="en-US" sz="3200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Shreedharan</a:t>
            </a:r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et al. 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(2023) Science, 379, 712-717.</a:t>
            </a:r>
          </a:p>
          <a:p>
            <a:endParaRPr lang="en-US" sz="32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Morgan will lead!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E468A748-B44E-D768-A483-95F12335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640" y="379412"/>
            <a:ext cx="8462720" cy="78578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3AA"/>
                </a:solidFill>
              </a:rPr>
              <a:t>Important to note: Frictional slip is dynamical and also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3AA"/>
                </a:solidFill>
              </a:rPr>
              <a:t>depends on slip rate, and “state” of entanglement at contacts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0002C-250E-F975-328E-1718C11F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02" y="1217612"/>
            <a:ext cx="7962900" cy="5260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D569DA89-C58C-114D-A880-55F36D7EEE3C}"/>
                  </a:ext>
                </a:extLst>
              </p:cNvPr>
              <p:cNvSpPr txBox="1"/>
              <p:nvPr/>
            </p:nvSpPr>
            <p:spPr>
              <a:xfrm>
                <a:off x="2435363" y="2276305"/>
                <a:ext cx="638783" cy="345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”=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D569DA89-C58C-114D-A880-55F36D7E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63" y="2276305"/>
                <a:ext cx="638783" cy="345159"/>
              </a:xfrm>
              <a:prstGeom prst="rect">
                <a:avLst/>
              </a:prstGeom>
              <a:blipFill>
                <a:blip r:embed="rId3"/>
                <a:stretch>
                  <a:fillRect l="-4000" t="-3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2C46189-34DC-B14C-B9BE-456780A90D7A}"/>
              </a:ext>
            </a:extLst>
          </p:cNvPr>
          <p:cNvSpPr/>
          <p:nvPr/>
        </p:nvSpPr>
        <p:spPr bwMode="auto">
          <a:xfrm>
            <a:off x="2445090" y="2266578"/>
            <a:ext cx="609600" cy="3761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618072-71AA-064E-9439-5606256C395F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V="1">
            <a:off x="2749890" y="2065540"/>
            <a:ext cx="77822" cy="2010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757729-1F0B-B043-B978-0ABADED7F221}"/>
              </a:ext>
            </a:extLst>
          </p:cNvPr>
          <p:cNvCxnSpPr/>
          <p:nvPr/>
        </p:nvCxnSpPr>
        <p:spPr bwMode="auto">
          <a:xfrm>
            <a:off x="2347814" y="1864501"/>
            <a:ext cx="25551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DBF8032F-F1F8-294F-8EBA-DECDA1927C16}"/>
                  </a:ext>
                </a:extLst>
              </p:cNvPr>
              <p:cNvSpPr txBox="1"/>
              <p:nvPr/>
            </p:nvSpPr>
            <p:spPr>
              <a:xfrm>
                <a:off x="2828589" y="1423514"/>
                <a:ext cx="2037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rgbClr val="0003AA"/>
                    </a:solidFill>
                  </a:rPr>
                  <a:t>Actual</a:t>
                </a:r>
                <a:r>
                  <a:rPr lang="en-US" sz="1600" dirty="0"/>
                  <a:t> </a:t>
                </a:r>
                <a:r>
                  <a:rPr lang="en-US" sz="1600" i="1" dirty="0">
                    <a:latin typeface="Symbol" pitchFamily="2" charset="2"/>
                  </a:rPr>
                  <a:t>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3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⟹</m:t>
                    </m:r>
                  </m:oMath>
                </a14:m>
                <a:r>
                  <a:rPr lang="en-US" sz="1600" i="1" dirty="0">
                    <a:latin typeface="Symbol" pitchFamily="2" charset="2"/>
                    <a:sym typeface="Wingdings" pitchFamily="2" charset="2"/>
                  </a:rPr>
                  <a:t> </a:t>
                </a:r>
                <a:r>
                  <a:rPr lang="en-US" sz="16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failure</a:t>
                </a:r>
                <a:r>
                  <a:rPr lang="en-US" sz="1600" dirty="0"/>
                  <a:t>…</a:t>
                </a:r>
              </a:p>
            </p:txBody>
          </p:sp>
        </mc:Choice>
        <mc:Fallback xmlns="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DBF8032F-F1F8-294F-8EBA-DECDA192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589" y="1423514"/>
                <a:ext cx="2037737" cy="338554"/>
              </a:xfrm>
              <a:prstGeom prst="rect">
                <a:avLst/>
              </a:prstGeom>
              <a:blipFill>
                <a:blip r:embed="rId4"/>
                <a:stretch>
                  <a:fillRect l="-1235" t="-740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FCBAE04-18C9-9440-9AFD-BB27375F006F}"/>
              </a:ext>
            </a:extLst>
          </p:cNvPr>
          <p:cNvSpPr/>
          <p:nvPr/>
        </p:nvSpPr>
        <p:spPr bwMode="auto">
          <a:xfrm>
            <a:off x="2877228" y="1481880"/>
            <a:ext cx="1842432" cy="243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7E9CFD-9496-964D-BFC0-92E4D66A0B03}"/>
              </a:ext>
            </a:extLst>
          </p:cNvPr>
          <p:cNvCxnSpPr/>
          <p:nvPr/>
        </p:nvCxnSpPr>
        <p:spPr bwMode="auto">
          <a:xfrm flipH="1">
            <a:off x="3819933" y="1728314"/>
            <a:ext cx="64851" cy="1361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CD7A13-E3E1-5B48-9D98-B43975D5D7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406180" y="4024042"/>
            <a:ext cx="2542161" cy="20038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092F6E-06A7-D347-B072-C11F9CD981F8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6724" y="5852842"/>
            <a:ext cx="2697805" cy="116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7">
            <a:extLst>
              <a:ext uri="{FF2B5EF4-FFF2-40B4-BE49-F238E27FC236}">
                <a16:creationId xmlns:a16="http://schemas.microsoft.com/office/drawing/2014/main" id="{B0A60E63-7751-2A4E-9FE9-389D8DEEF9EC}"/>
              </a:ext>
            </a:extLst>
          </p:cNvPr>
          <p:cNvSpPr txBox="1"/>
          <p:nvPr/>
        </p:nvSpPr>
        <p:spPr>
          <a:xfrm>
            <a:off x="2393210" y="4062952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>
                <a:solidFill>
                  <a:srgbClr val="0003AA"/>
                </a:solidFill>
              </a:rPr>
              <a:t>Elastic stress</a:t>
            </a:r>
          </a:p>
          <a:p>
            <a:r>
              <a:rPr lang="en-US" sz="1600" dirty="0">
                <a:solidFill>
                  <a:srgbClr val="0003AA"/>
                </a:solidFill>
              </a:rPr>
              <a:t>&amp; strain are linear!</a:t>
            </a:r>
          </a:p>
        </p:txBody>
      </p:sp>
    </p:spTree>
    <p:extLst>
      <p:ext uri="{BB962C8B-B14F-4D97-AF65-F5344CB8AC3E}">
        <p14:creationId xmlns:p14="http://schemas.microsoft.com/office/powerpoint/2010/main" val="273556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4206D-7F4A-A2A7-B48E-0849C22A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06" y="952500"/>
            <a:ext cx="3932238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1989882-23E6-E1EF-1FC3-4BE4CD51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406" y="1028700"/>
            <a:ext cx="306388" cy="382588"/>
          </a:xfrm>
          <a:custGeom>
            <a:avLst/>
            <a:gdLst>
              <a:gd name="T0" fmla="*/ 0 w 849"/>
              <a:gd name="T1" fmla="*/ 848 h 1061"/>
              <a:gd name="T2" fmla="*/ 0 w 849"/>
              <a:gd name="T3" fmla="*/ 0 h 1061"/>
              <a:gd name="T4" fmla="*/ 848 w 849"/>
              <a:gd name="T5" fmla="*/ 0 h 1061"/>
              <a:gd name="T6" fmla="*/ 0 w 849"/>
              <a:gd name="T7" fmla="*/ 1060 h 1061"/>
              <a:gd name="T8" fmla="*/ 0 w 849"/>
              <a:gd name="T9" fmla="*/ 848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1061">
                <a:moveTo>
                  <a:pt x="0" y="848"/>
                </a:moveTo>
                <a:lnTo>
                  <a:pt x="0" y="0"/>
                </a:lnTo>
                <a:lnTo>
                  <a:pt x="848" y="0"/>
                </a:lnTo>
                <a:lnTo>
                  <a:pt x="0" y="1060"/>
                </a:lnTo>
                <a:lnTo>
                  <a:pt x="0" y="848"/>
                </a:ln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BDA3CAB-283D-7DAD-41DE-E0E612F8D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806" y="1333500"/>
            <a:ext cx="306388" cy="1981200"/>
          </a:xfrm>
          <a:custGeom>
            <a:avLst/>
            <a:gdLst>
              <a:gd name="T0" fmla="*/ 636 w 849"/>
              <a:gd name="T1" fmla="*/ 0 h 5505"/>
              <a:gd name="T2" fmla="*/ 0 w 849"/>
              <a:gd name="T3" fmla="*/ 846 h 5505"/>
              <a:gd name="T4" fmla="*/ 0 w 849"/>
              <a:gd name="T5" fmla="*/ 5080 h 5505"/>
              <a:gd name="T6" fmla="*/ 848 w 849"/>
              <a:gd name="T7" fmla="*/ 5504 h 5505"/>
              <a:gd name="T8" fmla="*/ 848 w 849"/>
              <a:gd name="T9" fmla="*/ 0 h 5505"/>
              <a:gd name="T10" fmla="*/ 636 w 849"/>
              <a:gd name="T11" fmla="*/ 0 h 5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5505">
                <a:moveTo>
                  <a:pt x="636" y="0"/>
                </a:moveTo>
                <a:lnTo>
                  <a:pt x="0" y="846"/>
                </a:lnTo>
                <a:lnTo>
                  <a:pt x="0" y="5080"/>
                </a:lnTo>
                <a:lnTo>
                  <a:pt x="848" y="5504"/>
                </a:lnTo>
                <a:lnTo>
                  <a:pt x="848" y="0"/>
                </a:lnTo>
                <a:lnTo>
                  <a:pt x="636" y="0"/>
                </a:ln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6EAAA7-E270-F6AC-7AB2-2EE371F0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406" y="3238500"/>
            <a:ext cx="1449388" cy="1524000"/>
          </a:xfrm>
          <a:custGeom>
            <a:avLst/>
            <a:gdLst>
              <a:gd name="T0" fmla="*/ 0 w 4024"/>
              <a:gd name="T1" fmla="*/ 211 h 4235"/>
              <a:gd name="T2" fmla="*/ 0 w 4024"/>
              <a:gd name="T3" fmla="*/ 4234 h 4235"/>
              <a:gd name="T4" fmla="*/ 4023 w 4024"/>
              <a:gd name="T5" fmla="*/ 4234 h 4235"/>
              <a:gd name="T6" fmla="*/ 2540 w 4024"/>
              <a:gd name="T7" fmla="*/ 1481 h 4235"/>
              <a:gd name="T8" fmla="*/ 0 w 4024"/>
              <a:gd name="T9" fmla="*/ 0 h 4235"/>
              <a:gd name="T10" fmla="*/ 0 w 4024"/>
              <a:gd name="T11" fmla="*/ 211 h 4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24" h="4235">
                <a:moveTo>
                  <a:pt x="0" y="211"/>
                </a:moveTo>
                <a:lnTo>
                  <a:pt x="0" y="4234"/>
                </a:lnTo>
                <a:lnTo>
                  <a:pt x="4023" y="4234"/>
                </a:lnTo>
                <a:lnTo>
                  <a:pt x="2540" y="1481"/>
                </a:lnTo>
                <a:lnTo>
                  <a:pt x="0" y="0"/>
                </a:lnTo>
                <a:lnTo>
                  <a:pt x="0" y="211"/>
                </a:ln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E81791C-5753-5145-F1D0-52EE17B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952" y="1809750"/>
            <a:ext cx="949997" cy="815942"/>
          </a:xfrm>
          <a:prstGeom prst="roundRect">
            <a:avLst>
              <a:gd name="adj" fmla="val 204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2D4E3"/>
                </a:solidFill>
              </a:rPr>
              <a:t>“</a:t>
            </a:r>
            <a:r>
              <a:rPr lang="en-GB" sz="1600" dirty="0" err="1">
                <a:solidFill>
                  <a:srgbClr val="02D4E3"/>
                </a:solidFill>
              </a:rPr>
              <a:t>Favors</a:t>
            </a:r>
            <a:r>
              <a:rPr lang="en-GB" sz="1600" dirty="0">
                <a:solidFill>
                  <a:srgbClr val="02D4E3"/>
                </a:solidFill>
              </a:rPr>
              <a:t>”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2D4E3"/>
                </a:solidFill>
              </a:rPr>
              <a:t>Stable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2D4E3"/>
                </a:solidFill>
              </a:rPr>
              <a:t>Sliding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576F202-0A2D-71F3-CC25-34022E9014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28219" y="1179513"/>
            <a:ext cx="841375" cy="688975"/>
          </a:xfrm>
          <a:prstGeom prst="line">
            <a:avLst/>
          </a:prstGeom>
          <a:noFill/>
          <a:ln w="25560">
            <a:solidFill>
              <a:srgbClr val="02D4E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59710654-219B-4CCA-16EB-2FE1F7E60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6819" y="2552700"/>
            <a:ext cx="612775" cy="838200"/>
          </a:xfrm>
          <a:prstGeom prst="line">
            <a:avLst/>
          </a:prstGeom>
          <a:noFill/>
          <a:ln w="25560">
            <a:solidFill>
              <a:srgbClr val="02D4E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9742627B-6295-F10A-AB00-0912428A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919" y="1790700"/>
            <a:ext cx="1030287" cy="566738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DC0902"/>
                </a:solidFill>
              </a:rPr>
              <a:t>“</a:t>
            </a:r>
            <a:r>
              <a:rPr lang="en-GB" sz="1600" dirty="0" err="1">
                <a:solidFill>
                  <a:srgbClr val="DC0902"/>
                </a:solidFill>
              </a:rPr>
              <a:t>Favors</a:t>
            </a:r>
            <a:r>
              <a:rPr lang="en-GB" sz="1600" dirty="0">
                <a:solidFill>
                  <a:srgbClr val="DC0902"/>
                </a:solidFill>
              </a:rPr>
              <a:t>”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DC0902"/>
                </a:solidFill>
              </a:rPr>
              <a:t>Stick-Slip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3010A7D5-632D-FFA3-457B-F8B1C037D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1606" y="2095500"/>
            <a:ext cx="381000" cy="1588"/>
          </a:xfrm>
          <a:prstGeom prst="line">
            <a:avLst/>
          </a:prstGeom>
          <a:noFill/>
          <a:ln w="25560">
            <a:solidFill>
              <a:srgbClr val="DC090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A7167037-ACDA-871C-20A4-D3FBE3FF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089" y="266700"/>
            <a:ext cx="5401035" cy="442302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AD"/>
                </a:solidFill>
                <a:latin typeface="Arial Black"/>
                <a:cs typeface="Arial Black"/>
              </a:rPr>
              <a:t>Fault friction and slip velocity: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777E04C7-1223-D946-85C0-8789CD663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806" y="1257300"/>
            <a:ext cx="4232275" cy="3971925"/>
          </a:xfrm>
          <a:prstGeom prst="roundRect">
            <a:avLst>
              <a:gd name="adj" fmla="val 42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</a:t>
            </a:r>
            <a:r>
              <a:rPr lang="en-GB" sz="1600" dirty="0">
                <a:solidFill>
                  <a:srgbClr val="0003AA"/>
                </a:solidFill>
              </a:rPr>
              <a:t>Two frictional constants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and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plus 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</a:rPr>
              <a:t>          a length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scale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i="1" dirty="0">
                <a:latin typeface="Times New Roman" charset="0"/>
              </a:rPr>
              <a:t>D</a:t>
            </a:r>
            <a:r>
              <a:rPr lang="en-GB" sz="1600" i="1" baseline="-25000" dirty="0">
                <a:latin typeface="Times New Roman" charset="0"/>
              </a:rPr>
              <a:t>c</a:t>
            </a:r>
            <a:endParaRPr lang="en-GB" sz="1600" i="1" baseline="-250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 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 –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 &lt; 0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: </a:t>
            </a:r>
            <a:r>
              <a:rPr lang="en-GB" sz="1600" dirty="0">
                <a:solidFill>
                  <a:srgbClr val="0003AA"/>
                </a:solidFill>
              </a:rPr>
              <a:t>friction decreases with increasing</a:t>
            </a: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                          </a:t>
            </a:r>
            <a:r>
              <a:rPr lang="en-GB" sz="1600" dirty="0">
                <a:solidFill>
                  <a:srgbClr val="0003AA"/>
                </a:solidFill>
              </a:rPr>
              <a:t>slip velocity (</a:t>
            </a:r>
            <a:r>
              <a:rPr lang="en-GB" sz="1600" dirty="0">
                <a:solidFill>
                  <a:srgbClr val="0003AA"/>
                </a:solidFill>
                <a:latin typeface="Symbol" charset="0"/>
              </a:rPr>
              <a:t>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unstable)</a:t>
            </a: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 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 –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 &gt; 0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: </a:t>
            </a:r>
            <a:r>
              <a:rPr lang="en-GB" sz="1600" dirty="0">
                <a:solidFill>
                  <a:srgbClr val="0003AA"/>
                </a:solidFill>
              </a:rPr>
              <a:t>friction increases with increasing</a:t>
            </a: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                          </a:t>
            </a:r>
            <a:r>
              <a:rPr lang="en-GB" sz="1600" dirty="0">
                <a:solidFill>
                  <a:srgbClr val="0003AA"/>
                </a:solidFill>
              </a:rPr>
              <a:t>slip velocity (</a:t>
            </a:r>
            <a:r>
              <a:rPr lang="en-GB" sz="1600" dirty="0">
                <a:solidFill>
                  <a:srgbClr val="0003AA"/>
                </a:solidFill>
                <a:latin typeface="Symbol" charset="0"/>
              </a:rPr>
              <a:t>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stable)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 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,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, </a:t>
            </a:r>
            <a:r>
              <a:rPr lang="en-GB" sz="1600" i="1" dirty="0">
                <a:latin typeface="Times New Roman" charset="0"/>
              </a:rPr>
              <a:t>D</a:t>
            </a:r>
            <a:r>
              <a:rPr lang="en-GB" sz="1600" i="1" baseline="-25000" dirty="0">
                <a:latin typeface="Times New Roman" charset="0"/>
              </a:rPr>
              <a:t>c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depend on temperature, rock type,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</a:rPr>
              <a:t>                        pore fluids, gouge properties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</a:t>
            </a:r>
            <a:r>
              <a:rPr lang="en-GB" sz="1600" dirty="0">
                <a:solidFill>
                  <a:srgbClr val="0003AA"/>
                </a:solidFill>
              </a:rPr>
              <a:t>State variable</a:t>
            </a: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GB" sz="1600" i="1" dirty="0">
                <a:latin typeface="Symbol" charset="0"/>
              </a:rPr>
              <a:t>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3AA"/>
                </a:solidFill>
              </a:rPr>
              <a:t>(depends on history of slip,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</a:rPr>
              <a:t>                        evolution of contact surface)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3AA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3AA"/>
                </a:solidFill>
                <a:latin typeface="Times New Roman" charset="0"/>
              </a:rPr>
              <a:t>• </a:t>
            </a:r>
            <a:r>
              <a:rPr lang="en-GB" sz="1600" dirty="0">
                <a:solidFill>
                  <a:srgbClr val="0003AA"/>
                </a:solidFill>
              </a:rPr>
              <a:t>Normal and shear stress on the fault</a:t>
            </a: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B833FD04-69D9-2DDD-86AE-A36EAD59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806" y="800100"/>
            <a:ext cx="1497013" cy="379413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3AA"/>
                </a:solidFill>
              </a:rPr>
              <a:t>Depend on: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A4C885C5-ACE6-CD69-01F9-9BA2B8A08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006" y="6156325"/>
            <a:ext cx="8416384" cy="438006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3AA"/>
                </a:solidFill>
              </a:rPr>
              <a:t>Hence friction &amp; slip vary nonlinearly in both space and time!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B5DB56-247B-BEAC-B71B-EF07CC21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81" y="5448300"/>
            <a:ext cx="2152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A5C758-F95C-C97B-426E-30C6FB14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04" y="5407025"/>
            <a:ext cx="28956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93F334B8-811F-994C-A3AD-420D68D95F0A}"/>
              </a:ext>
            </a:extLst>
          </p:cNvPr>
          <p:cNvSpPr txBox="1"/>
          <p:nvPr/>
        </p:nvSpPr>
        <p:spPr>
          <a:xfrm rot="16200000">
            <a:off x="3782687" y="2854607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(Approximation of P-T dependent</a:t>
            </a:r>
          </a:p>
          <a:p>
            <a:r>
              <a:rPr lang="en-US" sz="1600" dirty="0"/>
              <a:t>Laboratory friction measurements)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293481-0050-C95A-14BD-E8BA612EA668}"/>
              </a:ext>
            </a:extLst>
          </p:cNvPr>
          <p:cNvSpPr txBox="1"/>
          <p:nvPr/>
        </p:nvSpPr>
        <p:spPr>
          <a:xfrm>
            <a:off x="9068167" y="5556528"/>
            <a:ext cx="9936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Symbol" pitchFamily="2" charset="2"/>
              </a:rPr>
              <a:t>t </a:t>
            </a:r>
            <a:r>
              <a:rPr lang="en-US" sz="2000" dirty="0">
                <a:latin typeface="Symbol" pitchFamily="2" charset="2"/>
              </a:rPr>
              <a:t>=</a:t>
            </a:r>
            <a:r>
              <a:rPr lang="en-US" sz="2000" i="1" dirty="0">
                <a:latin typeface="Symbol" pitchFamily="2" charset="2"/>
              </a:rPr>
              <a:t> </a:t>
            </a:r>
            <a:r>
              <a:rPr lang="en-US" sz="2000" i="1" dirty="0" err="1">
                <a:latin typeface="Symbol" pitchFamily="2" charset="2"/>
              </a:rPr>
              <a:t>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85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>
            <a:extLst>
              <a:ext uri="{FF2B5EF4-FFF2-40B4-BE49-F238E27FC236}">
                <a16:creationId xmlns:a16="http://schemas.microsoft.com/office/drawing/2014/main" id="{97277365-25D0-12A7-DCFA-9A289123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418" y="751201"/>
            <a:ext cx="685800" cy="4800600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551D14EC-1AD0-65EA-6674-492C9222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68" y="5261289"/>
            <a:ext cx="6477000" cy="304800"/>
          </a:xfrm>
          <a:prstGeom prst="roundRect">
            <a:avLst>
              <a:gd name="adj" fmla="val 519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94F9B1-6975-6351-43F8-9E573913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68" y="765489"/>
            <a:ext cx="6477000" cy="4541837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7" name="AutoShape 6">
            <a:extLst>
              <a:ext uri="{FF2B5EF4-FFF2-40B4-BE49-F238E27FC236}">
                <a16:creationId xmlns:a16="http://schemas.microsoft.com/office/drawing/2014/main" id="{8ADA4EC6-084E-9915-C8D0-37B86996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468" y="5261289"/>
            <a:ext cx="1514475" cy="274637"/>
          </a:xfrm>
          <a:prstGeom prst="roundRect">
            <a:avLst>
              <a:gd name="adj" fmla="val 57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latin typeface="Helvetica" charset="0"/>
              </a:rPr>
              <a:t>Cumulative Slip (m)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1EEEF1E1-308D-4F15-0B1B-D8CD9432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7468" y="765489"/>
            <a:ext cx="1371600" cy="4800600"/>
          </a:xfrm>
          <a:prstGeom prst="roundRect">
            <a:avLst>
              <a:gd name="adj" fmla="val 116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74C550D-FE70-69F5-D850-9750512F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3231" y="2667314"/>
            <a:ext cx="168275" cy="744537"/>
          </a:xfrm>
          <a:custGeom>
            <a:avLst/>
            <a:gdLst>
              <a:gd name="T0" fmla="*/ 181 w 469"/>
              <a:gd name="T1" fmla="*/ 8 h 2070"/>
              <a:gd name="T2" fmla="*/ 286 w 469"/>
              <a:gd name="T3" fmla="*/ 220 h 2070"/>
              <a:gd name="T4" fmla="*/ 357 w 469"/>
              <a:gd name="T5" fmla="*/ 326 h 2070"/>
              <a:gd name="T6" fmla="*/ 410 w 469"/>
              <a:gd name="T7" fmla="*/ 502 h 2070"/>
              <a:gd name="T8" fmla="*/ 375 w 469"/>
              <a:gd name="T9" fmla="*/ 979 h 2070"/>
              <a:gd name="T10" fmla="*/ 322 w 469"/>
              <a:gd name="T11" fmla="*/ 1261 h 2070"/>
              <a:gd name="T12" fmla="*/ 339 w 469"/>
              <a:gd name="T13" fmla="*/ 1844 h 2070"/>
              <a:gd name="T14" fmla="*/ 322 w 469"/>
              <a:gd name="T15" fmla="*/ 1932 h 2070"/>
              <a:gd name="T16" fmla="*/ 251 w 469"/>
              <a:gd name="T17" fmla="*/ 1896 h 2070"/>
              <a:gd name="T18" fmla="*/ 234 w 469"/>
              <a:gd name="T19" fmla="*/ 1226 h 2070"/>
              <a:gd name="T20" fmla="*/ 181 w 469"/>
              <a:gd name="T21" fmla="*/ 485 h 2070"/>
              <a:gd name="T22" fmla="*/ 181 w 469"/>
              <a:gd name="T23" fmla="*/ 8 h 2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9" h="2070">
                <a:moveTo>
                  <a:pt x="181" y="8"/>
                </a:moveTo>
                <a:cubicBezTo>
                  <a:pt x="286" y="44"/>
                  <a:pt x="247" y="132"/>
                  <a:pt x="286" y="220"/>
                </a:cubicBezTo>
                <a:cubicBezTo>
                  <a:pt x="300" y="255"/>
                  <a:pt x="339" y="282"/>
                  <a:pt x="357" y="326"/>
                </a:cubicBezTo>
                <a:cubicBezTo>
                  <a:pt x="375" y="383"/>
                  <a:pt x="388" y="441"/>
                  <a:pt x="410" y="502"/>
                </a:cubicBezTo>
                <a:cubicBezTo>
                  <a:pt x="419" y="661"/>
                  <a:pt x="468" y="833"/>
                  <a:pt x="375" y="979"/>
                </a:cubicBezTo>
                <a:cubicBezTo>
                  <a:pt x="362" y="1080"/>
                  <a:pt x="339" y="1160"/>
                  <a:pt x="322" y="1261"/>
                </a:cubicBezTo>
                <a:cubicBezTo>
                  <a:pt x="304" y="1473"/>
                  <a:pt x="322" y="1632"/>
                  <a:pt x="339" y="1844"/>
                </a:cubicBezTo>
                <a:cubicBezTo>
                  <a:pt x="331" y="1870"/>
                  <a:pt x="326" y="1901"/>
                  <a:pt x="322" y="1932"/>
                </a:cubicBezTo>
                <a:cubicBezTo>
                  <a:pt x="291" y="2069"/>
                  <a:pt x="269" y="1954"/>
                  <a:pt x="251" y="1896"/>
                </a:cubicBezTo>
                <a:cubicBezTo>
                  <a:pt x="216" y="1654"/>
                  <a:pt x="220" y="1477"/>
                  <a:pt x="234" y="1226"/>
                </a:cubicBezTo>
                <a:cubicBezTo>
                  <a:pt x="203" y="979"/>
                  <a:pt x="256" y="714"/>
                  <a:pt x="181" y="485"/>
                </a:cubicBezTo>
                <a:cubicBezTo>
                  <a:pt x="158" y="0"/>
                  <a:pt x="0" y="8"/>
                  <a:pt x="181" y="8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94EF124-8A2E-DA22-97FD-52C1DFEE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681" y="2524439"/>
            <a:ext cx="190500" cy="800100"/>
          </a:xfrm>
          <a:custGeom>
            <a:avLst/>
            <a:gdLst>
              <a:gd name="T0" fmla="*/ 4 w 531"/>
              <a:gd name="T1" fmla="*/ 0 h 2224"/>
              <a:gd name="T2" fmla="*/ 198 w 531"/>
              <a:gd name="T3" fmla="*/ 211 h 2224"/>
              <a:gd name="T4" fmla="*/ 304 w 531"/>
              <a:gd name="T5" fmla="*/ 458 h 2224"/>
              <a:gd name="T6" fmla="*/ 446 w 531"/>
              <a:gd name="T7" fmla="*/ 741 h 2224"/>
              <a:gd name="T8" fmla="*/ 516 w 531"/>
              <a:gd name="T9" fmla="*/ 1111 h 2224"/>
              <a:gd name="T10" fmla="*/ 463 w 531"/>
              <a:gd name="T11" fmla="*/ 1517 h 2224"/>
              <a:gd name="T12" fmla="*/ 410 w 531"/>
              <a:gd name="T13" fmla="*/ 1676 h 2224"/>
              <a:gd name="T14" fmla="*/ 375 w 531"/>
              <a:gd name="T15" fmla="*/ 2223 h 2224"/>
              <a:gd name="T16" fmla="*/ 304 w 531"/>
              <a:gd name="T17" fmla="*/ 2028 h 2224"/>
              <a:gd name="T18" fmla="*/ 181 w 531"/>
              <a:gd name="T19" fmla="*/ 1217 h 2224"/>
              <a:gd name="T20" fmla="*/ 22 w 531"/>
              <a:gd name="T21" fmla="*/ 194 h 2224"/>
              <a:gd name="T22" fmla="*/ 4 w 531"/>
              <a:gd name="T23" fmla="*/ 0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1" h="2224">
                <a:moveTo>
                  <a:pt x="4" y="0"/>
                </a:moveTo>
                <a:cubicBezTo>
                  <a:pt x="53" y="74"/>
                  <a:pt x="132" y="145"/>
                  <a:pt x="198" y="211"/>
                </a:cubicBezTo>
                <a:cubicBezTo>
                  <a:pt x="229" y="313"/>
                  <a:pt x="229" y="366"/>
                  <a:pt x="304" y="458"/>
                </a:cubicBezTo>
                <a:cubicBezTo>
                  <a:pt x="335" y="555"/>
                  <a:pt x="397" y="643"/>
                  <a:pt x="446" y="741"/>
                </a:cubicBezTo>
                <a:cubicBezTo>
                  <a:pt x="468" y="860"/>
                  <a:pt x="477" y="992"/>
                  <a:pt x="516" y="1111"/>
                </a:cubicBezTo>
                <a:cubicBezTo>
                  <a:pt x="494" y="1446"/>
                  <a:pt x="530" y="1314"/>
                  <a:pt x="463" y="1517"/>
                </a:cubicBezTo>
                <a:cubicBezTo>
                  <a:pt x="446" y="1570"/>
                  <a:pt x="410" y="1676"/>
                  <a:pt x="410" y="1676"/>
                </a:cubicBezTo>
                <a:cubicBezTo>
                  <a:pt x="454" y="1817"/>
                  <a:pt x="384" y="2073"/>
                  <a:pt x="375" y="2223"/>
                </a:cubicBezTo>
                <a:cubicBezTo>
                  <a:pt x="357" y="2139"/>
                  <a:pt x="348" y="2095"/>
                  <a:pt x="304" y="2028"/>
                </a:cubicBezTo>
                <a:cubicBezTo>
                  <a:pt x="238" y="1764"/>
                  <a:pt x="247" y="1482"/>
                  <a:pt x="181" y="1217"/>
                </a:cubicBezTo>
                <a:cubicBezTo>
                  <a:pt x="141" y="886"/>
                  <a:pt x="123" y="507"/>
                  <a:pt x="22" y="194"/>
                </a:cubicBezTo>
                <a:cubicBezTo>
                  <a:pt x="0" y="44"/>
                  <a:pt x="4" y="110"/>
                  <a:pt x="4" y="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DABE9AE-D424-FDA4-9EF9-CE4E70B8A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518" y="2526026"/>
            <a:ext cx="206375" cy="906463"/>
          </a:xfrm>
          <a:custGeom>
            <a:avLst/>
            <a:gdLst>
              <a:gd name="T0" fmla="*/ 35 w 575"/>
              <a:gd name="T1" fmla="*/ 30 h 2516"/>
              <a:gd name="T2" fmla="*/ 123 w 575"/>
              <a:gd name="T3" fmla="*/ 101 h 2516"/>
              <a:gd name="T4" fmla="*/ 247 w 575"/>
              <a:gd name="T5" fmla="*/ 225 h 2516"/>
              <a:gd name="T6" fmla="*/ 406 w 575"/>
              <a:gd name="T7" fmla="*/ 578 h 2516"/>
              <a:gd name="T8" fmla="*/ 547 w 575"/>
              <a:gd name="T9" fmla="*/ 1019 h 2516"/>
              <a:gd name="T10" fmla="*/ 459 w 575"/>
              <a:gd name="T11" fmla="*/ 1619 h 2516"/>
              <a:gd name="T12" fmla="*/ 441 w 575"/>
              <a:gd name="T13" fmla="*/ 2272 h 2516"/>
              <a:gd name="T14" fmla="*/ 423 w 575"/>
              <a:gd name="T15" fmla="*/ 2501 h 2516"/>
              <a:gd name="T16" fmla="*/ 370 w 575"/>
              <a:gd name="T17" fmla="*/ 2325 h 2516"/>
              <a:gd name="T18" fmla="*/ 300 w 575"/>
              <a:gd name="T19" fmla="*/ 2060 h 2516"/>
              <a:gd name="T20" fmla="*/ 211 w 575"/>
              <a:gd name="T21" fmla="*/ 1548 h 2516"/>
              <a:gd name="T22" fmla="*/ 158 w 575"/>
              <a:gd name="T23" fmla="*/ 1107 h 2516"/>
              <a:gd name="T24" fmla="*/ 35 w 575"/>
              <a:gd name="T25" fmla="*/ 30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" h="2516">
                <a:moveTo>
                  <a:pt x="35" y="30"/>
                </a:moveTo>
                <a:cubicBezTo>
                  <a:pt x="132" y="180"/>
                  <a:pt x="0" y="0"/>
                  <a:pt x="123" y="101"/>
                </a:cubicBezTo>
                <a:cubicBezTo>
                  <a:pt x="207" y="167"/>
                  <a:pt x="101" y="185"/>
                  <a:pt x="247" y="225"/>
                </a:cubicBezTo>
                <a:cubicBezTo>
                  <a:pt x="291" y="361"/>
                  <a:pt x="331" y="454"/>
                  <a:pt x="406" y="578"/>
                </a:cubicBezTo>
                <a:cubicBezTo>
                  <a:pt x="432" y="719"/>
                  <a:pt x="498" y="873"/>
                  <a:pt x="547" y="1019"/>
                </a:cubicBezTo>
                <a:cubicBezTo>
                  <a:pt x="538" y="1222"/>
                  <a:pt x="574" y="1442"/>
                  <a:pt x="459" y="1619"/>
                </a:cubicBezTo>
                <a:cubicBezTo>
                  <a:pt x="437" y="1839"/>
                  <a:pt x="415" y="2047"/>
                  <a:pt x="441" y="2272"/>
                </a:cubicBezTo>
                <a:cubicBezTo>
                  <a:pt x="432" y="2347"/>
                  <a:pt x="450" y="2431"/>
                  <a:pt x="423" y="2501"/>
                </a:cubicBezTo>
                <a:cubicBezTo>
                  <a:pt x="415" y="2515"/>
                  <a:pt x="370" y="2338"/>
                  <a:pt x="370" y="2325"/>
                </a:cubicBezTo>
                <a:cubicBezTo>
                  <a:pt x="348" y="2223"/>
                  <a:pt x="331" y="2153"/>
                  <a:pt x="300" y="2060"/>
                </a:cubicBezTo>
                <a:cubicBezTo>
                  <a:pt x="273" y="1884"/>
                  <a:pt x="251" y="1716"/>
                  <a:pt x="211" y="1548"/>
                </a:cubicBezTo>
                <a:cubicBezTo>
                  <a:pt x="198" y="1394"/>
                  <a:pt x="185" y="1253"/>
                  <a:pt x="158" y="1107"/>
                </a:cubicBezTo>
                <a:cubicBezTo>
                  <a:pt x="136" y="741"/>
                  <a:pt x="61" y="388"/>
                  <a:pt x="35" y="3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6CB3933-EB6C-9BF0-FDAC-DC7005063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468" y="2530789"/>
            <a:ext cx="192088" cy="811212"/>
          </a:xfrm>
          <a:custGeom>
            <a:avLst/>
            <a:gdLst>
              <a:gd name="T0" fmla="*/ 0 w 532"/>
              <a:gd name="T1" fmla="*/ 0 h 2255"/>
              <a:gd name="T2" fmla="*/ 141 w 532"/>
              <a:gd name="T3" fmla="*/ 105 h 2255"/>
              <a:gd name="T4" fmla="*/ 407 w 532"/>
              <a:gd name="T5" fmla="*/ 582 h 2255"/>
              <a:gd name="T6" fmla="*/ 424 w 532"/>
              <a:gd name="T7" fmla="*/ 635 h 2255"/>
              <a:gd name="T8" fmla="*/ 442 w 532"/>
              <a:gd name="T9" fmla="*/ 758 h 2255"/>
              <a:gd name="T10" fmla="*/ 531 w 532"/>
              <a:gd name="T11" fmla="*/ 1058 h 2255"/>
              <a:gd name="T12" fmla="*/ 513 w 532"/>
              <a:gd name="T13" fmla="*/ 1252 h 2255"/>
              <a:gd name="T14" fmla="*/ 407 w 532"/>
              <a:gd name="T15" fmla="*/ 1817 h 2255"/>
              <a:gd name="T16" fmla="*/ 300 w 532"/>
              <a:gd name="T17" fmla="*/ 2029 h 2255"/>
              <a:gd name="T18" fmla="*/ 194 w 532"/>
              <a:gd name="T19" fmla="*/ 1464 h 2255"/>
              <a:gd name="T20" fmla="*/ 123 w 532"/>
              <a:gd name="T21" fmla="*/ 846 h 2255"/>
              <a:gd name="T22" fmla="*/ 88 w 532"/>
              <a:gd name="T23" fmla="*/ 441 h 2255"/>
              <a:gd name="T24" fmla="*/ 0 w 532"/>
              <a:gd name="T25" fmla="*/ 0 h 2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2" h="2255">
                <a:moveTo>
                  <a:pt x="0" y="0"/>
                </a:moveTo>
                <a:cubicBezTo>
                  <a:pt x="66" y="22"/>
                  <a:pt x="79" y="66"/>
                  <a:pt x="141" y="105"/>
                </a:cubicBezTo>
                <a:cubicBezTo>
                  <a:pt x="190" y="260"/>
                  <a:pt x="287" y="463"/>
                  <a:pt x="407" y="582"/>
                </a:cubicBezTo>
                <a:cubicBezTo>
                  <a:pt x="411" y="599"/>
                  <a:pt x="420" y="613"/>
                  <a:pt x="424" y="635"/>
                </a:cubicBezTo>
                <a:cubicBezTo>
                  <a:pt x="429" y="674"/>
                  <a:pt x="429" y="714"/>
                  <a:pt x="442" y="758"/>
                </a:cubicBezTo>
                <a:cubicBezTo>
                  <a:pt x="469" y="860"/>
                  <a:pt x="508" y="943"/>
                  <a:pt x="531" y="1058"/>
                </a:cubicBezTo>
                <a:cubicBezTo>
                  <a:pt x="513" y="1133"/>
                  <a:pt x="486" y="1177"/>
                  <a:pt x="513" y="1252"/>
                </a:cubicBezTo>
                <a:cubicBezTo>
                  <a:pt x="495" y="1451"/>
                  <a:pt x="442" y="1623"/>
                  <a:pt x="407" y="1817"/>
                </a:cubicBezTo>
                <a:cubicBezTo>
                  <a:pt x="393" y="1984"/>
                  <a:pt x="411" y="2254"/>
                  <a:pt x="300" y="2029"/>
                </a:cubicBezTo>
                <a:cubicBezTo>
                  <a:pt x="265" y="1821"/>
                  <a:pt x="256" y="1658"/>
                  <a:pt x="194" y="1464"/>
                </a:cubicBezTo>
                <a:cubicBezTo>
                  <a:pt x="181" y="1230"/>
                  <a:pt x="159" y="1058"/>
                  <a:pt x="123" y="846"/>
                </a:cubicBezTo>
                <a:cubicBezTo>
                  <a:pt x="141" y="688"/>
                  <a:pt x="177" y="573"/>
                  <a:pt x="88" y="441"/>
                </a:cubicBezTo>
                <a:cubicBezTo>
                  <a:pt x="48" y="291"/>
                  <a:pt x="35" y="145"/>
                  <a:pt x="0" y="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5963657-EA5B-1946-3007-269E0DC68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418" y="2530789"/>
            <a:ext cx="177800" cy="685800"/>
          </a:xfrm>
          <a:custGeom>
            <a:avLst/>
            <a:gdLst>
              <a:gd name="T0" fmla="*/ 0 w 495"/>
              <a:gd name="T1" fmla="*/ 0 h 1907"/>
              <a:gd name="T2" fmla="*/ 229 w 495"/>
              <a:gd name="T3" fmla="*/ 300 h 1907"/>
              <a:gd name="T4" fmla="*/ 300 w 495"/>
              <a:gd name="T5" fmla="*/ 511 h 1907"/>
              <a:gd name="T6" fmla="*/ 494 w 495"/>
              <a:gd name="T7" fmla="*/ 1129 h 1907"/>
              <a:gd name="T8" fmla="*/ 388 w 495"/>
              <a:gd name="T9" fmla="*/ 1729 h 1907"/>
              <a:gd name="T10" fmla="*/ 335 w 495"/>
              <a:gd name="T11" fmla="*/ 1906 h 1907"/>
              <a:gd name="T12" fmla="*/ 282 w 495"/>
              <a:gd name="T13" fmla="*/ 1694 h 1907"/>
              <a:gd name="T14" fmla="*/ 176 w 495"/>
              <a:gd name="T15" fmla="*/ 1023 h 1907"/>
              <a:gd name="T16" fmla="*/ 106 w 495"/>
              <a:gd name="T17" fmla="*/ 635 h 1907"/>
              <a:gd name="T18" fmla="*/ 0 w 495"/>
              <a:gd name="T19" fmla="*/ 0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5" h="1907">
                <a:moveTo>
                  <a:pt x="0" y="0"/>
                </a:moveTo>
                <a:cubicBezTo>
                  <a:pt x="106" y="70"/>
                  <a:pt x="176" y="180"/>
                  <a:pt x="229" y="300"/>
                </a:cubicBezTo>
                <a:cubicBezTo>
                  <a:pt x="256" y="366"/>
                  <a:pt x="247" y="458"/>
                  <a:pt x="300" y="511"/>
                </a:cubicBezTo>
                <a:cubicBezTo>
                  <a:pt x="464" y="675"/>
                  <a:pt x="455" y="908"/>
                  <a:pt x="494" y="1129"/>
                </a:cubicBezTo>
                <a:cubicBezTo>
                  <a:pt x="468" y="1328"/>
                  <a:pt x="437" y="1530"/>
                  <a:pt x="388" y="1729"/>
                </a:cubicBezTo>
                <a:cubicBezTo>
                  <a:pt x="371" y="1786"/>
                  <a:pt x="335" y="1906"/>
                  <a:pt x="335" y="1906"/>
                </a:cubicBezTo>
                <a:cubicBezTo>
                  <a:pt x="309" y="1835"/>
                  <a:pt x="296" y="1764"/>
                  <a:pt x="282" y="1694"/>
                </a:cubicBezTo>
                <a:cubicBezTo>
                  <a:pt x="256" y="1442"/>
                  <a:pt x="216" y="1257"/>
                  <a:pt x="176" y="1023"/>
                </a:cubicBezTo>
                <a:cubicBezTo>
                  <a:pt x="150" y="886"/>
                  <a:pt x="163" y="754"/>
                  <a:pt x="106" y="635"/>
                </a:cubicBezTo>
                <a:cubicBezTo>
                  <a:pt x="83" y="419"/>
                  <a:pt x="26" y="211"/>
                  <a:pt x="0" y="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2F3B485-93FC-07C7-AEF0-19539F41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18" y="1330639"/>
            <a:ext cx="1292225" cy="2573337"/>
          </a:xfrm>
          <a:custGeom>
            <a:avLst/>
            <a:gdLst>
              <a:gd name="T0" fmla="*/ 123 w 3590"/>
              <a:gd name="T1" fmla="*/ 0 h 7146"/>
              <a:gd name="T2" fmla="*/ 1993 w 3590"/>
              <a:gd name="T3" fmla="*/ 52 h 7146"/>
              <a:gd name="T4" fmla="*/ 2452 w 3590"/>
              <a:gd name="T5" fmla="*/ 70 h 7146"/>
              <a:gd name="T6" fmla="*/ 3369 w 3590"/>
              <a:gd name="T7" fmla="*/ 88 h 7146"/>
              <a:gd name="T8" fmla="*/ 3422 w 3590"/>
              <a:gd name="T9" fmla="*/ 1111 h 7146"/>
              <a:gd name="T10" fmla="*/ 3457 w 3590"/>
              <a:gd name="T11" fmla="*/ 1481 h 7146"/>
              <a:gd name="T12" fmla="*/ 3581 w 3590"/>
              <a:gd name="T13" fmla="*/ 1587 h 7146"/>
              <a:gd name="T14" fmla="*/ 3528 w 3590"/>
              <a:gd name="T15" fmla="*/ 2946 h 7146"/>
              <a:gd name="T16" fmla="*/ 3457 w 3590"/>
              <a:gd name="T17" fmla="*/ 3369 h 7146"/>
              <a:gd name="T18" fmla="*/ 3387 w 3590"/>
              <a:gd name="T19" fmla="*/ 3616 h 7146"/>
              <a:gd name="T20" fmla="*/ 3369 w 3590"/>
              <a:gd name="T21" fmla="*/ 3669 h 7146"/>
              <a:gd name="T22" fmla="*/ 3069 w 3590"/>
              <a:gd name="T23" fmla="*/ 4622 h 7146"/>
              <a:gd name="T24" fmla="*/ 2734 w 3590"/>
              <a:gd name="T25" fmla="*/ 5310 h 7146"/>
              <a:gd name="T26" fmla="*/ 2505 w 3590"/>
              <a:gd name="T27" fmla="*/ 5521 h 7146"/>
              <a:gd name="T28" fmla="*/ 2469 w 3590"/>
              <a:gd name="T29" fmla="*/ 5574 h 7146"/>
              <a:gd name="T30" fmla="*/ 2452 w 3590"/>
              <a:gd name="T31" fmla="*/ 5627 h 7146"/>
              <a:gd name="T32" fmla="*/ 2222 w 3590"/>
              <a:gd name="T33" fmla="*/ 5892 h 7146"/>
              <a:gd name="T34" fmla="*/ 1922 w 3590"/>
              <a:gd name="T35" fmla="*/ 6121 h 7146"/>
              <a:gd name="T36" fmla="*/ 1693 w 3590"/>
              <a:gd name="T37" fmla="*/ 6298 h 7146"/>
              <a:gd name="T38" fmla="*/ 1481 w 3590"/>
              <a:gd name="T39" fmla="*/ 6386 h 7146"/>
              <a:gd name="T40" fmla="*/ 1093 w 3590"/>
              <a:gd name="T41" fmla="*/ 6756 h 7146"/>
              <a:gd name="T42" fmla="*/ 776 w 3590"/>
              <a:gd name="T43" fmla="*/ 6950 h 7146"/>
              <a:gd name="T44" fmla="*/ 652 w 3590"/>
              <a:gd name="T45" fmla="*/ 7092 h 7146"/>
              <a:gd name="T46" fmla="*/ 635 w 3590"/>
              <a:gd name="T47" fmla="*/ 7145 h 7146"/>
              <a:gd name="T48" fmla="*/ 564 w 3590"/>
              <a:gd name="T49" fmla="*/ 6986 h 7146"/>
              <a:gd name="T50" fmla="*/ 388 w 3590"/>
              <a:gd name="T51" fmla="*/ 6439 h 7146"/>
              <a:gd name="T52" fmla="*/ 370 w 3590"/>
              <a:gd name="T53" fmla="*/ 6209 h 7146"/>
              <a:gd name="T54" fmla="*/ 317 w 3590"/>
              <a:gd name="T55" fmla="*/ 6157 h 7146"/>
              <a:gd name="T56" fmla="*/ 211 w 3590"/>
              <a:gd name="T57" fmla="*/ 5645 h 7146"/>
              <a:gd name="T58" fmla="*/ 194 w 3590"/>
              <a:gd name="T59" fmla="*/ 5257 h 7146"/>
              <a:gd name="T60" fmla="*/ 211 w 3590"/>
              <a:gd name="T61" fmla="*/ 4869 h 7146"/>
              <a:gd name="T62" fmla="*/ 264 w 3590"/>
              <a:gd name="T63" fmla="*/ 4657 h 7146"/>
              <a:gd name="T64" fmla="*/ 246 w 3590"/>
              <a:gd name="T65" fmla="*/ 4181 h 7146"/>
              <a:gd name="T66" fmla="*/ 211 w 3590"/>
              <a:gd name="T67" fmla="*/ 3951 h 7146"/>
              <a:gd name="T68" fmla="*/ 35 w 3590"/>
              <a:gd name="T69" fmla="*/ 3669 h 7146"/>
              <a:gd name="T70" fmla="*/ 52 w 3590"/>
              <a:gd name="T71" fmla="*/ 3387 h 7146"/>
              <a:gd name="T72" fmla="*/ 17 w 3590"/>
              <a:gd name="T73" fmla="*/ 2628 h 7146"/>
              <a:gd name="T74" fmla="*/ 52 w 3590"/>
              <a:gd name="T75" fmla="*/ 2399 h 7146"/>
              <a:gd name="T76" fmla="*/ 88 w 3590"/>
              <a:gd name="T77" fmla="*/ 2293 h 7146"/>
              <a:gd name="T78" fmla="*/ 70 w 3590"/>
              <a:gd name="T79" fmla="*/ 1975 h 7146"/>
              <a:gd name="T80" fmla="*/ 88 w 3590"/>
              <a:gd name="T81" fmla="*/ 1534 h 7146"/>
              <a:gd name="T82" fmla="*/ 0 w 3590"/>
              <a:gd name="T83" fmla="*/ 1340 h 7146"/>
              <a:gd name="T84" fmla="*/ 17 w 3590"/>
              <a:gd name="T85" fmla="*/ 1234 h 7146"/>
              <a:gd name="T86" fmla="*/ 35 w 3590"/>
              <a:gd name="T87" fmla="*/ 970 h 7146"/>
              <a:gd name="T88" fmla="*/ 158 w 3590"/>
              <a:gd name="T89" fmla="*/ 688 h 7146"/>
              <a:gd name="T90" fmla="*/ 176 w 3590"/>
              <a:gd name="T91" fmla="*/ 246 h 7146"/>
              <a:gd name="T92" fmla="*/ 141 w 3590"/>
              <a:gd name="T93" fmla="*/ 141 h 7146"/>
              <a:gd name="T94" fmla="*/ 123 w 3590"/>
              <a:gd name="T95" fmla="*/ 0 h 7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0" h="7146">
                <a:moveTo>
                  <a:pt x="123" y="0"/>
                </a:moveTo>
                <a:cubicBezTo>
                  <a:pt x="282" y="39"/>
                  <a:pt x="1640" y="30"/>
                  <a:pt x="1993" y="52"/>
                </a:cubicBezTo>
                <a:cubicBezTo>
                  <a:pt x="2143" y="22"/>
                  <a:pt x="2452" y="70"/>
                  <a:pt x="2452" y="70"/>
                </a:cubicBezTo>
                <a:cubicBezTo>
                  <a:pt x="2941" y="57"/>
                  <a:pt x="3021" y="26"/>
                  <a:pt x="3369" y="88"/>
                </a:cubicBezTo>
                <a:cubicBezTo>
                  <a:pt x="3378" y="445"/>
                  <a:pt x="3395" y="758"/>
                  <a:pt x="3422" y="1111"/>
                </a:cubicBezTo>
                <a:cubicBezTo>
                  <a:pt x="3431" y="1234"/>
                  <a:pt x="3356" y="1406"/>
                  <a:pt x="3457" y="1481"/>
                </a:cubicBezTo>
                <a:cubicBezTo>
                  <a:pt x="3545" y="1548"/>
                  <a:pt x="3506" y="1512"/>
                  <a:pt x="3581" y="1587"/>
                </a:cubicBezTo>
                <a:cubicBezTo>
                  <a:pt x="3572" y="2086"/>
                  <a:pt x="3589" y="2483"/>
                  <a:pt x="3528" y="2946"/>
                </a:cubicBezTo>
                <a:cubicBezTo>
                  <a:pt x="3501" y="3122"/>
                  <a:pt x="3492" y="3210"/>
                  <a:pt x="3457" y="3369"/>
                </a:cubicBezTo>
                <a:cubicBezTo>
                  <a:pt x="3422" y="3510"/>
                  <a:pt x="3426" y="3488"/>
                  <a:pt x="3387" y="3616"/>
                </a:cubicBezTo>
                <a:cubicBezTo>
                  <a:pt x="3378" y="3634"/>
                  <a:pt x="3369" y="3669"/>
                  <a:pt x="3369" y="3669"/>
                </a:cubicBezTo>
                <a:cubicBezTo>
                  <a:pt x="3325" y="4009"/>
                  <a:pt x="3219" y="4313"/>
                  <a:pt x="3069" y="4622"/>
                </a:cubicBezTo>
                <a:cubicBezTo>
                  <a:pt x="3029" y="4847"/>
                  <a:pt x="2879" y="5129"/>
                  <a:pt x="2734" y="5310"/>
                </a:cubicBezTo>
                <a:cubicBezTo>
                  <a:pt x="2659" y="5398"/>
                  <a:pt x="2571" y="5438"/>
                  <a:pt x="2505" y="5521"/>
                </a:cubicBezTo>
                <a:cubicBezTo>
                  <a:pt x="2487" y="5535"/>
                  <a:pt x="2478" y="5552"/>
                  <a:pt x="2469" y="5574"/>
                </a:cubicBezTo>
                <a:cubicBezTo>
                  <a:pt x="2460" y="5588"/>
                  <a:pt x="2460" y="5610"/>
                  <a:pt x="2452" y="5627"/>
                </a:cubicBezTo>
                <a:cubicBezTo>
                  <a:pt x="2390" y="5702"/>
                  <a:pt x="2293" y="5817"/>
                  <a:pt x="2222" y="5892"/>
                </a:cubicBezTo>
                <a:cubicBezTo>
                  <a:pt x="2130" y="5980"/>
                  <a:pt x="2015" y="6037"/>
                  <a:pt x="1922" y="6121"/>
                </a:cubicBezTo>
                <a:cubicBezTo>
                  <a:pt x="1852" y="6179"/>
                  <a:pt x="1777" y="6258"/>
                  <a:pt x="1693" y="6298"/>
                </a:cubicBezTo>
                <a:cubicBezTo>
                  <a:pt x="1609" y="6333"/>
                  <a:pt x="1561" y="6329"/>
                  <a:pt x="1481" y="6386"/>
                </a:cubicBezTo>
                <a:cubicBezTo>
                  <a:pt x="1327" y="6483"/>
                  <a:pt x="1226" y="6646"/>
                  <a:pt x="1093" y="6756"/>
                </a:cubicBezTo>
                <a:cubicBezTo>
                  <a:pt x="1005" y="6823"/>
                  <a:pt x="851" y="6853"/>
                  <a:pt x="776" y="6950"/>
                </a:cubicBezTo>
                <a:cubicBezTo>
                  <a:pt x="688" y="7056"/>
                  <a:pt x="732" y="7008"/>
                  <a:pt x="652" y="7092"/>
                </a:cubicBezTo>
                <a:cubicBezTo>
                  <a:pt x="643" y="7109"/>
                  <a:pt x="652" y="7145"/>
                  <a:pt x="635" y="7145"/>
                </a:cubicBezTo>
                <a:cubicBezTo>
                  <a:pt x="608" y="7145"/>
                  <a:pt x="582" y="7039"/>
                  <a:pt x="564" y="6986"/>
                </a:cubicBezTo>
                <a:cubicBezTo>
                  <a:pt x="502" y="6800"/>
                  <a:pt x="445" y="6620"/>
                  <a:pt x="388" y="6439"/>
                </a:cubicBezTo>
                <a:cubicBezTo>
                  <a:pt x="379" y="6359"/>
                  <a:pt x="388" y="6280"/>
                  <a:pt x="370" y="6209"/>
                </a:cubicBezTo>
                <a:cubicBezTo>
                  <a:pt x="361" y="6183"/>
                  <a:pt x="326" y="6179"/>
                  <a:pt x="317" y="6157"/>
                </a:cubicBezTo>
                <a:cubicBezTo>
                  <a:pt x="255" y="6020"/>
                  <a:pt x="260" y="5795"/>
                  <a:pt x="211" y="5645"/>
                </a:cubicBezTo>
                <a:cubicBezTo>
                  <a:pt x="194" y="5477"/>
                  <a:pt x="172" y="5411"/>
                  <a:pt x="194" y="5257"/>
                </a:cubicBezTo>
                <a:cubicBezTo>
                  <a:pt x="158" y="5124"/>
                  <a:pt x="185" y="4997"/>
                  <a:pt x="211" y="4869"/>
                </a:cubicBezTo>
                <a:cubicBezTo>
                  <a:pt x="224" y="4794"/>
                  <a:pt x="264" y="4657"/>
                  <a:pt x="264" y="4657"/>
                </a:cubicBezTo>
                <a:cubicBezTo>
                  <a:pt x="282" y="4494"/>
                  <a:pt x="295" y="4335"/>
                  <a:pt x="246" y="4181"/>
                </a:cubicBezTo>
                <a:cubicBezTo>
                  <a:pt x="242" y="4145"/>
                  <a:pt x="233" y="4004"/>
                  <a:pt x="211" y="3951"/>
                </a:cubicBezTo>
                <a:cubicBezTo>
                  <a:pt x="167" y="3845"/>
                  <a:pt x="70" y="3775"/>
                  <a:pt x="35" y="3669"/>
                </a:cubicBezTo>
                <a:cubicBezTo>
                  <a:pt x="48" y="3559"/>
                  <a:pt x="30" y="3488"/>
                  <a:pt x="52" y="3387"/>
                </a:cubicBezTo>
                <a:cubicBezTo>
                  <a:pt x="66" y="3113"/>
                  <a:pt x="74" y="2888"/>
                  <a:pt x="17" y="2628"/>
                </a:cubicBezTo>
                <a:cubicBezTo>
                  <a:pt x="17" y="2602"/>
                  <a:pt x="44" y="2430"/>
                  <a:pt x="52" y="2399"/>
                </a:cubicBezTo>
                <a:cubicBezTo>
                  <a:pt x="61" y="2359"/>
                  <a:pt x="88" y="2293"/>
                  <a:pt x="88" y="2293"/>
                </a:cubicBezTo>
                <a:cubicBezTo>
                  <a:pt x="57" y="2169"/>
                  <a:pt x="52" y="2108"/>
                  <a:pt x="70" y="1975"/>
                </a:cubicBezTo>
                <a:cubicBezTo>
                  <a:pt x="48" y="1781"/>
                  <a:pt x="35" y="1711"/>
                  <a:pt x="88" y="1534"/>
                </a:cubicBezTo>
                <a:cubicBezTo>
                  <a:pt x="48" y="1415"/>
                  <a:pt x="22" y="1495"/>
                  <a:pt x="0" y="1340"/>
                </a:cubicBezTo>
                <a:cubicBezTo>
                  <a:pt x="4" y="1305"/>
                  <a:pt x="13" y="1270"/>
                  <a:pt x="17" y="1234"/>
                </a:cubicBezTo>
                <a:cubicBezTo>
                  <a:pt x="22" y="1146"/>
                  <a:pt x="22" y="1054"/>
                  <a:pt x="35" y="970"/>
                </a:cubicBezTo>
                <a:cubicBezTo>
                  <a:pt x="44" y="877"/>
                  <a:pt x="114" y="767"/>
                  <a:pt x="158" y="688"/>
                </a:cubicBezTo>
                <a:cubicBezTo>
                  <a:pt x="119" y="542"/>
                  <a:pt x="154" y="392"/>
                  <a:pt x="176" y="246"/>
                </a:cubicBezTo>
                <a:cubicBezTo>
                  <a:pt x="163" y="211"/>
                  <a:pt x="127" y="176"/>
                  <a:pt x="141" y="141"/>
                </a:cubicBezTo>
                <a:cubicBezTo>
                  <a:pt x="180" y="13"/>
                  <a:pt x="207" y="52"/>
                  <a:pt x="123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E79FA34-B134-97B6-F548-ECA87EA8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443" y="1349689"/>
            <a:ext cx="1409700" cy="2592387"/>
          </a:xfrm>
          <a:custGeom>
            <a:avLst/>
            <a:gdLst>
              <a:gd name="T0" fmla="*/ 379 w 3914"/>
              <a:gd name="T1" fmla="*/ 0 h 7202"/>
              <a:gd name="T2" fmla="*/ 1482 w 3914"/>
              <a:gd name="T3" fmla="*/ 22 h 7202"/>
              <a:gd name="T4" fmla="*/ 2977 w 3914"/>
              <a:gd name="T5" fmla="*/ 83 h 7202"/>
              <a:gd name="T6" fmla="*/ 3701 w 3914"/>
              <a:gd name="T7" fmla="*/ 61 h 7202"/>
              <a:gd name="T8" fmla="*/ 3723 w 3914"/>
              <a:gd name="T9" fmla="*/ 643 h 7202"/>
              <a:gd name="T10" fmla="*/ 3868 w 3914"/>
              <a:gd name="T11" fmla="*/ 1578 h 7202"/>
              <a:gd name="T12" fmla="*/ 3890 w 3914"/>
              <a:gd name="T13" fmla="*/ 2491 h 7202"/>
              <a:gd name="T14" fmla="*/ 3639 w 3914"/>
              <a:gd name="T15" fmla="*/ 3942 h 7202"/>
              <a:gd name="T16" fmla="*/ 3454 w 3914"/>
              <a:gd name="T17" fmla="*/ 4502 h 7202"/>
              <a:gd name="T18" fmla="*/ 3348 w 3914"/>
              <a:gd name="T19" fmla="*/ 4732 h 7202"/>
              <a:gd name="T20" fmla="*/ 3140 w 3914"/>
              <a:gd name="T21" fmla="*/ 5146 h 7202"/>
              <a:gd name="T22" fmla="*/ 2995 w 3914"/>
              <a:gd name="T23" fmla="*/ 5354 h 7202"/>
              <a:gd name="T24" fmla="*/ 2933 w 3914"/>
              <a:gd name="T25" fmla="*/ 5499 h 7202"/>
              <a:gd name="T26" fmla="*/ 2788 w 3914"/>
              <a:gd name="T27" fmla="*/ 5623 h 7202"/>
              <a:gd name="T28" fmla="*/ 2708 w 3914"/>
              <a:gd name="T29" fmla="*/ 5728 h 7202"/>
              <a:gd name="T30" fmla="*/ 2642 w 3914"/>
              <a:gd name="T31" fmla="*/ 5751 h 7202"/>
              <a:gd name="T32" fmla="*/ 2373 w 3914"/>
              <a:gd name="T33" fmla="*/ 5997 h 7202"/>
              <a:gd name="T34" fmla="*/ 2143 w 3914"/>
              <a:gd name="T35" fmla="*/ 6121 h 7202"/>
              <a:gd name="T36" fmla="*/ 2020 w 3914"/>
              <a:gd name="T37" fmla="*/ 6165 h 7202"/>
              <a:gd name="T38" fmla="*/ 1729 w 3914"/>
              <a:gd name="T39" fmla="*/ 6434 h 7202"/>
              <a:gd name="T40" fmla="*/ 1314 w 3914"/>
              <a:gd name="T41" fmla="*/ 6743 h 7202"/>
              <a:gd name="T42" fmla="*/ 1169 w 3914"/>
              <a:gd name="T43" fmla="*/ 6827 h 7202"/>
              <a:gd name="T44" fmla="*/ 961 w 3914"/>
              <a:gd name="T45" fmla="*/ 7034 h 7202"/>
              <a:gd name="T46" fmla="*/ 877 w 3914"/>
              <a:gd name="T47" fmla="*/ 7162 h 7202"/>
              <a:gd name="T48" fmla="*/ 714 w 3914"/>
              <a:gd name="T49" fmla="*/ 6580 h 7202"/>
              <a:gd name="T50" fmla="*/ 608 w 3914"/>
              <a:gd name="T51" fmla="*/ 6328 h 7202"/>
              <a:gd name="T52" fmla="*/ 485 w 3914"/>
              <a:gd name="T53" fmla="*/ 5684 h 7202"/>
              <a:gd name="T54" fmla="*/ 423 w 3914"/>
              <a:gd name="T55" fmla="*/ 5314 h 7202"/>
              <a:gd name="T56" fmla="*/ 569 w 3914"/>
              <a:gd name="T57" fmla="*/ 4608 h 7202"/>
              <a:gd name="T58" fmla="*/ 547 w 3914"/>
              <a:gd name="T59" fmla="*/ 4317 h 7202"/>
              <a:gd name="T60" fmla="*/ 485 w 3914"/>
              <a:gd name="T61" fmla="*/ 4150 h 7202"/>
              <a:gd name="T62" fmla="*/ 524 w 3914"/>
              <a:gd name="T63" fmla="*/ 4194 h 7202"/>
              <a:gd name="T64" fmla="*/ 194 w 3914"/>
              <a:gd name="T65" fmla="*/ 3488 h 7202"/>
              <a:gd name="T66" fmla="*/ 26 w 3914"/>
              <a:gd name="T67" fmla="*/ 3281 h 7202"/>
              <a:gd name="T68" fmla="*/ 70 w 3914"/>
              <a:gd name="T69" fmla="*/ 2946 h 7202"/>
              <a:gd name="T70" fmla="*/ 92 w 3914"/>
              <a:gd name="T71" fmla="*/ 2094 h 7202"/>
              <a:gd name="T72" fmla="*/ 194 w 3914"/>
              <a:gd name="T73" fmla="*/ 1433 h 7202"/>
              <a:gd name="T74" fmla="*/ 339 w 3914"/>
              <a:gd name="T75" fmla="*/ 829 h 7202"/>
              <a:gd name="T76" fmla="*/ 401 w 3914"/>
              <a:gd name="T77" fmla="*/ 105 h 7202"/>
              <a:gd name="T78" fmla="*/ 379 w 3914"/>
              <a:gd name="T79" fmla="*/ 0 h 7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14" h="7202">
                <a:moveTo>
                  <a:pt x="379" y="0"/>
                </a:moveTo>
                <a:cubicBezTo>
                  <a:pt x="776" y="8"/>
                  <a:pt x="1094" y="39"/>
                  <a:pt x="1482" y="22"/>
                </a:cubicBezTo>
                <a:cubicBezTo>
                  <a:pt x="2113" y="30"/>
                  <a:pt x="2430" y="44"/>
                  <a:pt x="2977" y="83"/>
                </a:cubicBezTo>
                <a:cubicBezTo>
                  <a:pt x="3260" y="48"/>
                  <a:pt x="3374" y="44"/>
                  <a:pt x="3701" y="61"/>
                </a:cubicBezTo>
                <a:cubicBezTo>
                  <a:pt x="3754" y="313"/>
                  <a:pt x="3740" y="255"/>
                  <a:pt x="3723" y="643"/>
                </a:cubicBezTo>
                <a:cubicBezTo>
                  <a:pt x="3802" y="948"/>
                  <a:pt x="3758" y="1278"/>
                  <a:pt x="3868" y="1578"/>
                </a:cubicBezTo>
                <a:cubicBezTo>
                  <a:pt x="3913" y="1896"/>
                  <a:pt x="3899" y="2147"/>
                  <a:pt x="3890" y="2491"/>
                </a:cubicBezTo>
                <a:cubicBezTo>
                  <a:pt x="3868" y="3012"/>
                  <a:pt x="3754" y="3444"/>
                  <a:pt x="3639" y="3942"/>
                </a:cubicBezTo>
                <a:cubicBezTo>
                  <a:pt x="3590" y="4128"/>
                  <a:pt x="3560" y="4335"/>
                  <a:pt x="3454" y="4502"/>
                </a:cubicBezTo>
                <a:cubicBezTo>
                  <a:pt x="3427" y="4591"/>
                  <a:pt x="3379" y="4644"/>
                  <a:pt x="3348" y="4732"/>
                </a:cubicBezTo>
                <a:cubicBezTo>
                  <a:pt x="3286" y="4895"/>
                  <a:pt x="3255" y="5001"/>
                  <a:pt x="3140" y="5146"/>
                </a:cubicBezTo>
                <a:cubicBezTo>
                  <a:pt x="3083" y="5212"/>
                  <a:pt x="3057" y="5292"/>
                  <a:pt x="2995" y="5354"/>
                </a:cubicBezTo>
                <a:cubicBezTo>
                  <a:pt x="2977" y="5402"/>
                  <a:pt x="2968" y="5455"/>
                  <a:pt x="2933" y="5499"/>
                </a:cubicBezTo>
                <a:cubicBezTo>
                  <a:pt x="2893" y="5539"/>
                  <a:pt x="2827" y="5579"/>
                  <a:pt x="2788" y="5623"/>
                </a:cubicBezTo>
                <a:cubicBezTo>
                  <a:pt x="2752" y="5653"/>
                  <a:pt x="2739" y="5698"/>
                  <a:pt x="2708" y="5728"/>
                </a:cubicBezTo>
                <a:cubicBezTo>
                  <a:pt x="2686" y="5742"/>
                  <a:pt x="2664" y="5742"/>
                  <a:pt x="2642" y="5751"/>
                </a:cubicBezTo>
                <a:cubicBezTo>
                  <a:pt x="2567" y="5843"/>
                  <a:pt x="2488" y="5953"/>
                  <a:pt x="2373" y="5997"/>
                </a:cubicBezTo>
                <a:cubicBezTo>
                  <a:pt x="2293" y="6050"/>
                  <a:pt x="2227" y="6086"/>
                  <a:pt x="2143" y="6121"/>
                </a:cubicBezTo>
                <a:cubicBezTo>
                  <a:pt x="2099" y="6134"/>
                  <a:pt x="2020" y="6165"/>
                  <a:pt x="2020" y="6165"/>
                </a:cubicBezTo>
                <a:cubicBezTo>
                  <a:pt x="1989" y="6271"/>
                  <a:pt x="1808" y="6372"/>
                  <a:pt x="1729" y="6434"/>
                </a:cubicBezTo>
                <a:cubicBezTo>
                  <a:pt x="1588" y="6531"/>
                  <a:pt x="1455" y="6646"/>
                  <a:pt x="1314" y="6743"/>
                </a:cubicBezTo>
                <a:cubicBezTo>
                  <a:pt x="1248" y="6783"/>
                  <a:pt x="1221" y="6778"/>
                  <a:pt x="1169" y="6827"/>
                </a:cubicBezTo>
                <a:cubicBezTo>
                  <a:pt x="1089" y="6888"/>
                  <a:pt x="1049" y="6972"/>
                  <a:pt x="961" y="7034"/>
                </a:cubicBezTo>
                <a:cubicBezTo>
                  <a:pt x="930" y="7074"/>
                  <a:pt x="899" y="7201"/>
                  <a:pt x="877" y="7162"/>
                </a:cubicBezTo>
                <a:cubicBezTo>
                  <a:pt x="767" y="6977"/>
                  <a:pt x="767" y="6778"/>
                  <a:pt x="714" y="6580"/>
                </a:cubicBezTo>
                <a:cubicBezTo>
                  <a:pt x="688" y="6491"/>
                  <a:pt x="635" y="6412"/>
                  <a:pt x="608" y="6328"/>
                </a:cubicBezTo>
                <a:cubicBezTo>
                  <a:pt x="577" y="6103"/>
                  <a:pt x="538" y="5896"/>
                  <a:pt x="485" y="5684"/>
                </a:cubicBezTo>
                <a:cubicBezTo>
                  <a:pt x="467" y="5552"/>
                  <a:pt x="463" y="5433"/>
                  <a:pt x="423" y="5314"/>
                </a:cubicBezTo>
                <a:cubicBezTo>
                  <a:pt x="441" y="5071"/>
                  <a:pt x="485" y="4833"/>
                  <a:pt x="569" y="4608"/>
                </a:cubicBezTo>
                <a:cubicBezTo>
                  <a:pt x="560" y="4511"/>
                  <a:pt x="555" y="4410"/>
                  <a:pt x="547" y="4317"/>
                </a:cubicBezTo>
                <a:cubicBezTo>
                  <a:pt x="538" y="4255"/>
                  <a:pt x="485" y="4207"/>
                  <a:pt x="485" y="4150"/>
                </a:cubicBezTo>
                <a:cubicBezTo>
                  <a:pt x="485" y="4128"/>
                  <a:pt x="511" y="4176"/>
                  <a:pt x="524" y="4194"/>
                </a:cubicBezTo>
                <a:cubicBezTo>
                  <a:pt x="458" y="3951"/>
                  <a:pt x="379" y="3656"/>
                  <a:pt x="194" y="3488"/>
                </a:cubicBezTo>
                <a:cubicBezTo>
                  <a:pt x="154" y="3378"/>
                  <a:pt x="105" y="3351"/>
                  <a:pt x="26" y="3281"/>
                </a:cubicBezTo>
                <a:cubicBezTo>
                  <a:pt x="0" y="3166"/>
                  <a:pt x="30" y="3051"/>
                  <a:pt x="70" y="2946"/>
                </a:cubicBezTo>
                <a:cubicBezTo>
                  <a:pt x="119" y="2619"/>
                  <a:pt x="101" y="2496"/>
                  <a:pt x="92" y="2094"/>
                </a:cubicBezTo>
                <a:cubicBezTo>
                  <a:pt x="154" y="1865"/>
                  <a:pt x="110" y="1658"/>
                  <a:pt x="194" y="1433"/>
                </a:cubicBezTo>
                <a:cubicBezTo>
                  <a:pt x="224" y="1226"/>
                  <a:pt x="273" y="1023"/>
                  <a:pt x="339" y="829"/>
                </a:cubicBezTo>
                <a:cubicBezTo>
                  <a:pt x="392" y="366"/>
                  <a:pt x="370" y="608"/>
                  <a:pt x="401" y="105"/>
                </a:cubicBezTo>
                <a:cubicBezTo>
                  <a:pt x="374" y="26"/>
                  <a:pt x="379" y="61"/>
                  <a:pt x="379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6BD25CF-8EF1-ADBD-980E-35EBE070C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93" y="1341751"/>
            <a:ext cx="1403350" cy="2562225"/>
          </a:xfrm>
          <a:custGeom>
            <a:avLst/>
            <a:gdLst>
              <a:gd name="T0" fmla="*/ 370 w 3900"/>
              <a:gd name="T1" fmla="*/ 61 h 7119"/>
              <a:gd name="T2" fmla="*/ 1636 w 3900"/>
              <a:gd name="T3" fmla="*/ 83 h 7119"/>
              <a:gd name="T4" fmla="*/ 3047 w 3900"/>
              <a:gd name="T5" fmla="*/ 0 h 7119"/>
              <a:gd name="T6" fmla="*/ 3629 w 3900"/>
              <a:gd name="T7" fmla="*/ 61 h 7119"/>
              <a:gd name="T8" fmla="*/ 3775 w 3900"/>
              <a:gd name="T9" fmla="*/ 873 h 7119"/>
              <a:gd name="T10" fmla="*/ 3859 w 3900"/>
              <a:gd name="T11" fmla="*/ 1472 h 7119"/>
              <a:gd name="T12" fmla="*/ 3899 w 3900"/>
              <a:gd name="T13" fmla="*/ 2160 h 7119"/>
              <a:gd name="T14" fmla="*/ 3859 w 3900"/>
              <a:gd name="T15" fmla="*/ 2429 h 7119"/>
              <a:gd name="T16" fmla="*/ 3674 w 3900"/>
              <a:gd name="T17" fmla="*/ 3550 h 7119"/>
              <a:gd name="T18" fmla="*/ 3484 w 3900"/>
              <a:gd name="T19" fmla="*/ 4194 h 7119"/>
              <a:gd name="T20" fmla="*/ 3131 w 3900"/>
              <a:gd name="T21" fmla="*/ 5023 h 7119"/>
              <a:gd name="T22" fmla="*/ 3091 w 3900"/>
              <a:gd name="T23" fmla="*/ 5190 h 7119"/>
              <a:gd name="T24" fmla="*/ 2862 w 3900"/>
              <a:gd name="T25" fmla="*/ 5420 h 7119"/>
              <a:gd name="T26" fmla="*/ 2655 w 3900"/>
              <a:gd name="T27" fmla="*/ 5667 h 7119"/>
              <a:gd name="T28" fmla="*/ 2447 w 3900"/>
              <a:gd name="T29" fmla="*/ 5874 h 7119"/>
              <a:gd name="T30" fmla="*/ 2342 w 3900"/>
              <a:gd name="T31" fmla="*/ 5852 h 7119"/>
              <a:gd name="T32" fmla="*/ 2302 w 3900"/>
              <a:gd name="T33" fmla="*/ 5980 h 7119"/>
              <a:gd name="T34" fmla="*/ 2117 w 3900"/>
              <a:gd name="T35" fmla="*/ 6081 h 7119"/>
              <a:gd name="T36" fmla="*/ 1927 w 3900"/>
              <a:gd name="T37" fmla="*/ 6249 h 7119"/>
              <a:gd name="T38" fmla="*/ 1221 w 3900"/>
              <a:gd name="T39" fmla="*/ 6787 h 7119"/>
              <a:gd name="T40" fmla="*/ 1076 w 3900"/>
              <a:gd name="T41" fmla="*/ 6932 h 7119"/>
              <a:gd name="T42" fmla="*/ 890 w 3900"/>
              <a:gd name="T43" fmla="*/ 7118 h 7119"/>
              <a:gd name="T44" fmla="*/ 785 w 3900"/>
              <a:gd name="T45" fmla="*/ 6871 h 7119"/>
              <a:gd name="T46" fmla="*/ 705 w 3900"/>
              <a:gd name="T47" fmla="*/ 6685 h 7119"/>
              <a:gd name="T48" fmla="*/ 661 w 3900"/>
              <a:gd name="T49" fmla="*/ 6456 h 7119"/>
              <a:gd name="T50" fmla="*/ 577 w 3900"/>
              <a:gd name="T51" fmla="*/ 6187 h 7119"/>
              <a:gd name="T52" fmla="*/ 476 w 3900"/>
              <a:gd name="T53" fmla="*/ 5667 h 7119"/>
              <a:gd name="T54" fmla="*/ 414 w 3900"/>
              <a:gd name="T55" fmla="*/ 5292 h 7119"/>
              <a:gd name="T56" fmla="*/ 538 w 3900"/>
              <a:gd name="T57" fmla="*/ 4670 h 7119"/>
              <a:gd name="T58" fmla="*/ 516 w 3900"/>
              <a:gd name="T59" fmla="*/ 4132 h 7119"/>
              <a:gd name="T60" fmla="*/ 392 w 3900"/>
              <a:gd name="T61" fmla="*/ 3797 h 7119"/>
              <a:gd name="T62" fmla="*/ 39 w 3900"/>
              <a:gd name="T63" fmla="*/ 3303 h 7119"/>
              <a:gd name="T64" fmla="*/ 61 w 3900"/>
              <a:gd name="T65" fmla="*/ 2990 h 7119"/>
              <a:gd name="T66" fmla="*/ 79 w 3900"/>
              <a:gd name="T67" fmla="*/ 2491 h 7119"/>
              <a:gd name="T68" fmla="*/ 291 w 3900"/>
              <a:gd name="T69" fmla="*/ 1120 h 7119"/>
              <a:gd name="T70" fmla="*/ 352 w 3900"/>
              <a:gd name="T71" fmla="*/ 912 h 7119"/>
              <a:gd name="T72" fmla="*/ 414 w 3900"/>
              <a:gd name="T73" fmla="*/ 480 h 7119"/>
              <a:gd name="T74" fmla="*/ 370 w 3900"/>
              <a:gd name="T75" fmla="*/ 61 h 7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0" h="7119">
                <a:moveTo>
                  <a:pt x="370" y="61"/>
                </a:moveTo>
                <a:cubicBezTo>
                  <a:pt x="771" y="127"/>
                  <a:pt x="1221" y="61"/>
                  <a:pt x="1636" y="83"/>
                </a:cubicBezTo>
                <a:cubicBezTo>
                  <a:pt x="2108" y="66"/>
                  <a:pt x="2575" y="39"/>
                  <a:pt x="3047" y="0"/>
                </a:cubicBezTo>
                <a:cubicBezTo>
                  <a:pt x="3078" y="0"/>
                  <a:pt x="3616" y="39"/>
                  <a:pt x="3629" y="61"/>
                </a:cubicBezTo>
                <a:cubicBezTo>
                  <a:pt x="3757" y="299"/>
                  <a:pt x="3682" y="613"/>
                  <a:pt x="3775" y="873"/>
                </a:cubicBezTo>
                <a:cubicBezTo>
                  <a:pt x="3788" y="1062"/>
                  <a:pt x="3806" y="1283"/>
                  <a:pt x="3859" y="1472"/>
                </a:cubicBezTo>
                <a:cubicBezTo>
                  <a:pt x="3868" y="1702"/>
                  <a:pt x="3899" y="1927"/>
                  <a:pt x="3899" y="2160"/>
                </a:cubicBezTo>
                <a:cubicBezTo>
                  <a:pt x="3899" y="2244"/>
                  <a:pt x="3868" y="2341"/>
                  <a:pt x="3859" y="2429"/>
                </a:cubicBezTo>
                <a:cubicBezTo>
                  <a:pt x="3806" y="2804"/>
                  <a:pt x="3775" y="3179"/>
                  <a:pt x="3674" y="3550"/>
                </a:cubicBezTo>
                <a:cubicBezTo>
                  <a:pt x="3643" y="3779"/>
                  <a:pt x="3559" y="3977"/>
                  <a:pt x="3484" y="4194"/>
                </a:cubicBezTo>
                <a:cubicBezTo>
                  <a:pt x="3431" y="4489"/>
                  <a:pt x="3303" y="4776"/>
                  <a:pt x="3131" y="5023"/>
                </a:cubicBezTo>
                <a:cubicBezTo>
                  <a:pt x="3118" y="5076"/>
                  <a:pt x="3109" y="5133"/>
                  <a:pt x="3091" y="5190"/>
                </a:cubicBezTo>
                <a:cubicBezTo>
                  <a:pt x="3056" y="5283"/>
                  <a:pt x="2915" y="5331"/>
                  <a:pt x="2862" y="5420"/>
                </a:cubicBezTo>
                <a:cubicBezTo>
                  <a:pt x="2791" y="5521"/>
                  <a:pt x="2774" y="5609"/>
                  <a:pt x="2655" y="5667"/>
                </a:cubicBezTo>
                <a:cubicBezTo>
                  <a:pt x="2589" y="5728"/>
                  <a:pt x="2522" y="5821"/>
                  <a:pt x="2447" y="5874"/>
                </a:cubicBezTo>
                <a:cubicBezTo>
                  <a:pt x="2412" y="5865"/>
                  <a:pt x="2372" y="5839"/>
                  <a:pt x="2342" y="5852"/>
                </a:cubicBezTo>
                <a:cubicBezTo>
                  <a:pt x="2297" y="5865"/>
                  <a:pt x="2324" y="5940"/>
                  <a:pt x="2302" y="5980"/>
                </a:cubicBezTo>
                <a:cubicBezTo>
                  <a:pt x="2253" y="6050"/>
                  <a:pt x="2187" y="6055"/>
                  <a:pt x="2117" y="6081"/>
                </a:cubicBezTo>
                <a:cubicBezTo>
                  <a:pt x="2077" y="6178"/>
                  <a:pt x="2024" y="6213"/>
                  <a:pt x="1927" y="6249"/>
                </a:cubicBezTo>
                <a:cubicBezTo>
                  <a:pt x="1720" y="6452"/>
                  <a:pt x="1446" y="6597"/>
                  <a:pt x="1221" y="6787"/>
                </a:cubicBezTo>
                <a:cubicBezTo>
                  <a:pt x="1168" y="6826"/>
                  <a:pt x="1124" y="6884"/>
                  <a:pt x="1076" y="6932"/>
                </a:cubicBezTo>
                <a:cubicBezTo>
                  <a:pt x="1014" y="6994"/>
                  <a:pt x="890" y="7118"/>
                  <a:pt x="890" y="7118"/>
                </a:cubicBezTo>
                <a:cubicBezTo>
                  <a:pt x="855" y="7025"/>
                  <a:pt x="838" y="6946"/>
                  <a:pt x="785" y="6871"/>
                </a:cubicBezTo>
                <a:cubicBezTo>
                  <a:pt x="763" y="6800"/>
                  <a:pt x="723" y="6751"/>
                  <a:pt x="705" y="6685"/>
                </a:cubicBezTo>
                <a:cubicBezTo>
                  <a:pt x="776" y="6602"/>
                  <a:pt x="692" y="6544"/>
                  <a:pt x="661" y="6456"/>
                </a:cubicBezTo>
                <a:cubicBezTo>
                  <a:pt x="643" y="6346"/>
                  <a:pt x="613" y="6284"/>
                  <a:pt x="577" y="6187"/>
                </a:cubicBezTo>
                <a:cubicBezTo>
                  <a:pt x="555" y="6011"/>
                  <a:pt x="533" y="5830"/>
                  <a:pt x="476" y="5667"/>
                </a:cubicBezTo>
                <a:cubicBezTo>
                  <a:pt x="458" y="5534"/>
                  <a:pt x="427" y="5420"/>
                  <a:pt x="414" y="5292"/>
                </a:cubicBezTo>
                <a:cubicBezTo>
                  <a:pt x="427" y="5071"/>
                  <a:pt x="489" y="4882"/>
                  <a:pt x="538" y="4670"/>
                </a:cubicBezTo>
                <a:cubicBezTo>
                  <a:pt x="529" y="4489"/>
                  <a:pt x="524" y="4308"/>
                  <a:pt x="516" y="4132"/>
                </a:cubicBezTo>
                <a:cubicBezTo>
                  <a:pt x="507" y="4017"/>
                  <a:pt x="436" y="3894"/>
                  <a:pt x="392" y="3797"/>
                </a:cubicBezTo>
                <a:cubicBezTo>
                  <a:pt x="295" y="3598"/>
                  <a:pt x="233" y="3426"/>
                  <a:pt x="39" y="3303"/>
                </a:cubicBezTo>
                <a:cubicBezTo>
                  <a:pt x="0" y="3192"/>
                  <a:pt x="22" y="3091"/>
                  <a:pt x="61" y="2990"/>
                </a:cubicBezTo>
                <a:cubicBezTo>
                  <a:pt x="101" y="2557"/>
                  <a:pt x="127" y="2725"/>
                  <a:pt x="79" y="2491"/>
                </a:cubicBezTo>
                <a:cubicBezTo>
                  <a:pt x="110" y="2090"/>
                  <a:pt x="88" y="1503"/>
                  <a:pt x="291" y="1120"/>
                </a:cubicBezTo>
                <a:cubicBezTo>
                  <a:pt x="304" y="1049"/>
                  <a:pt x="352" y="912"/>
                  <a:pt x="352" y="912"/>
                </a:cubicBezTo>
                <a:cubicBezTo>
                  <a:pt x="361" y="745"/>
                  <a:pt x="361" y="626"/>
                  <a:pt x="414" y="480"/>
                </a:cubicBezTo>
                <a:cubicBezTo>
                  <a:pt x="432" y="255"/>
                  <a:pt x="427" y="255"/>
                  <a:pt x="370" y="61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A2E50D2-567A-2249-DFE3-C306A8FD5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943" y="1335401"/>
            <a:ext cx="1435100" cy="2568575"/>
          </a:xfrm>
          <a:custGeom>
            <a:avLst/>
            <a:gdLst>
              <a:gd name="T0" fmla="*/ 414 w 3988"/>
              <a:gd name="T1" fmla="*/ 0 h 7137"/>
              <a:gd name="T2" fmla="*/ 2902 w 3988"/>
              <a:gd name="T3" fmla="*/ 61 h 7137"/>
              <a:gd name="T4" fmla="*/ 3731 w 3988"/>
              <a:gd name="T5" fmla="*/ 39 h 7137"/>
              <a:gd name="T6" fmla="*/ 3753 w 3988"/>
              <a:gd name="T7" fmla="*/ 392 h 7137"/>
              <a:gd name="T8" fmla="*/ 3775 w 3988"/>
              <a:gd name="T9" fmla="*/ 1076 h 7137"/>
              <a:gd name="T10" fmla="*/ 3859 w 3988"/>
              <a:gd name="T11" fmla="*/ 1283 h 7137"/>
              <a:gd name="T12" fmla="*/ 3982 w 3988"/>
              <a:gd name="T13" fmla="*/ 1989 h 7137"/>
              <a:gd name="T14" fmla="*/ 3920 w 3988"/>
              <a:gd name="T15" fmla="*/ 2116 h 7137"/>
              <a:gd name="T16" fmla="*/ 3859 w 3988"/>
              <a:gd name="T17" fmla="*/ 3109 h 7137"/>
              <a:gd name="T18" fmla="*/ 3691 w 3988"/>
              <a:gd name="T19" fmla="*/ 3735 h 7137"/>
              <a:gd name="T20" fmla="*/ 3568 w 3988"/>
              <a:gd name="T21" fmla="*/ 4251 h 7137"/>
              <a:gd name="T22" fmla="*/ 3506 w 3988"/>
              <a:gd name="T23" fmla="*/ 4542 h 7137"/>
              <a:gd name="T24" fmla="*/ 3193 w 3988"/>
              <a:gd name="T25" fmla="*/ 5085 h 7137"/>
              <a:gd name="T26" fmla="*/ 2924 w 3988"/>
              <a:gd name="T27" fmla="*/ 5477 h 7137"/>
              <a:gd name="T28" fmla="*/ 2465 w 3988"/>
              <a:gd name="T29" fmla="*/ 5954 h 7137"/>
              <a:gd name="T30" fmla="*/ 2240 w 3988"/>
              <a:gd name="T31" fmla="*/ 6121 h 7137"/>
              <a:gd name="T32" fmla="*/ 2072 w 3988"/>
              <a:gd name="T33" fmla="*/ 6183 h 7137"/>
              <a:gd name="T34" fmla="*/ 1680 w 3988"/>
              <a:gd name="T35" fmla="*/ 6536 h 7137"/>
              <a:gd name="T36" fmla="*/ 1512 w 3988"/>
              <a:gd name="T37" fmla="*/ 6619 h 7137"/>
              <a:gd name="T38" fmla="*/ 1243 w 3988"/>
              <a:gd name="T39" fmla="*/ 6827 h 7137"/>
              <a:gd name="T40" fmla="*/ 1054 w 3988"/>
              <a:gd name="T41" fmla="*/ 6990 h 7137"/>
              <a:gd name="T42" fmla="*/ 930 w 3988"/>
              <a:gd name="T43" fmla="*/ 7136 h 7137"/>
              <a:gd name="T44" fmla="*/ 723 w 3988"/>
              <a:gd name="T45" fmla="*/ 6558 h 7137"/>
              <a:gd name="T46" fmla="*/ 639 w 3988"/>
              <a:gd name="T47" fmla="*/ 6223 h 7137"/>
              <a:gd name="T48" fmla="*/ 599 w 3988"/>
              <a:gd name="T49" fmla="*/ 5870 h 7137"/>
              <a:gd name="T50" fmla="*/ 476 w 3988"/>
              <a:gd name="T51" fmla="*/ 5499 h 7137"/>
              <a:gd name="T52" fmla="*/ 454 w 3988"/>
              <a:gd name="T53" fmla="*/ 5270 h 7137"/>
              <a:gd name="T54" fmla="*/ 538 w 3988"/>
              <a:gd name="T55" fmla="*/ 4811 h 7137"/>
              <a:gd name="T56" fmla="*/ 599 w 3988"/>
              <a:gd name="T57" fmla="*/ 4458 h 7137"/>
              <a:gd name="T58" fmla="*/ 454 w 3988"/>
              <a:gd name="T59" fmla="*/ 3942 h 7137"/>
              <a:gd name="T60" fmla="*/ 348 w 3988"/>
              <a:gd name="T61" fmla="*/ 3753 h 7137"/>
              <a:gd name="T62" fmla="*/ 202 w 3988"/>
              <a:gd name="T63" fmla="*/ 3400 h 7137"/>
              <a:gd name="T64" fmla="*/ 79 w 3988"/>
              <a:gd name="T65" fmla="*/ 3276 h 7137"/>
              <a:gd name="T66" fmla="*/ 185 w 3988"/>
              <a:gd name="T67" fmla="*/ 2072 h 7137"/>
              <a:gd name="T68" fmla="*/ 246 w 3988"/>
              <a:gd name="T69" fmla="*/ 1534 h 7137"/>
              <a:gd name="T70" fmla="*/ 269 w 3988"/>
              <a:gd name="T71" fmla="*/ 1327 h 7137"/>
              <a:gd name="T72" fmla="*/ 330 w 3988"/>
              <a:gd name="T73" fmla="*/ 1014 h 7137"/>
              <a:gd name="T74" fmla="*/ 414 w 3988"/>
              <a:gd name="T75" fmla="*/ 829 h 7137"/>
              <a:gd name="T76" fmla="*/ 454 w 3988"/>
              <a:gd name="T77" fmla="*/ 163 h 7137"/>
              <a:gd name="T78" fmla="*/ 414 w 3988"/>
              <a:gd name="T79" fmla="*/ 0 h 7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88" h="7137">
                <a:moveTo>
                  <a:pt x="414" y="0"/>
                </a:moveTo>
                <a:cubicBezTo>
                  <a:pt x="1217" y="66"/>
                  <a:pt x="2108" y="39"/>
                  <a:pt x="2902" y="61"/>
                </a:cubicBezTo>
                <a:cubicBezTo>
                  <a:pt x="3246" y="26"/>
                  <a:pt x="3312" y="17"/>
                  <a:pt x="3731" y="39"/>
                </a:cubicBezTo>
                <a:cubicBezTo>
                  <a:pt x="3735" y="154"/>
                  <a:pt x="3744" y="273"/>
                  <a:pt x="3753" y="392"/>
                </a:cubicBezTo>
                <a:cubicBezTo>
                  <a:pt x="3762" y="617"/>
                  <a:pt x="3762" y="846"/>
                  <a:pt x="3775" y="1076"/>
                </a:cubicBezTo>
                <a:cubicBezTo>
                  <a:pt x="3784" y="1256"/>
                  <a:pt x="3753" y="1217"/>
                  <a:pt x="3859" y="1283"/>
                </a:cubicBezTo>
                <a:cubicBezTo>
                  <a:pt x="3885" y="1517"/>
                  <a:pt x="3956" y="1750"/>
                  <a:pt x="3982" y="1989"/>
                </a:cubicBezTo>
                <a:cubicBezTo>
                  <a:pt x="3987" y="2033"/>
                  <a:pt x="3934" y="2068"/>
                  <a:pt x="3920" y="2116"/>
                </a:cubicBezTo>
                <a:cubicBezTo>
                  <a:pt x="3889" y="2447"/>
                  <a:pt x="3876" y="2769"/>
                  <a:pt x="3859" y="3109"/>
                </a:cubicBezTo>
                <a:cubicBezTo>
                  <a:pt x="3845" y="3325"/>
                  <a:pt x="3717" y="3519"/>
                  <a:pt x="3691" y="3735"/>
                </a:cubicBezTo>
                <a:cubicBezTo>
                  <a:pt x="3665" y="3912"/>
                  <a:pt x="3598" y="4070"/>
                  <a:pt x="3568" y="4251"/>
                </a:cubicBezTo>
                <a:cubicBezTo>
                  <a:pt x="3545" y="4348"/>
                  <a:pt x="3550" y="4450"/>
                  <a:pt x="3506" y="4542"/>
                </a:cubicBezTo>
                <a:cubicBezTo>
                  <a:pt x="3409" y="4727"/>
                  <a:pt x="3290" y="4899"/>
                  <a:pt x="3193" y="5085"/>
                </a:cubicBezTo>
                <a:cubicBezTo>
                  <a:pt x="3149" y="5274"/>
                  <a:pt x="3038" y="5336"/>
                  <a:pt x="2924" y="5477"/>
                </a:cubicBezTo>
                <a:cubicBezTo>
                  <a:pt x="2782" y="5640"/>
                  <a:pt x="2615" y="5790"/>
                  <a:pt x="2465" y="5954"/>
                </a:cubicBezTo>
                <a:cubicBezTo>
                  <a:pt x="2381" y="6037"/>
                  <a:pt x="2363" y="6073"/>
                  <a:pt x="2240" y="6121"/>
                </a:cubicBezTo>
                <a:cubicBezTo>
                  <a:pt x="2183" y="6139"/>
                  <a:pt x="2072" y="6183"/>
                  <a:pt x="2072" y="6183"/>
                </a:cubicBezTo>
                <a:cubicBezTo>
                  <a:pt x="1940" y="6311"/>
                  <a:pt x="1795" y="6390"/>
                  <a:pt x="1680" y="6536"/>
                </a:cubicBezTo>
                <a:cubicBezTo>
                  <a:pt x="1636" y="6580"/>
                  <a:pt x="1512" y="6619"/>
                  <a:pt x="1512" y="6619"/>
                </a:cubicBezTo>
                <a:cubicBezTo>
                  <a:pt x="1442" y="6686"/>
                  <a:pt x="1292" y="6756"/>
                  <a:pt x="1243" y="6827"/>
                </a:cubicBezTo>
                <a:cubicBezTo>
                  <a:pt x="1186" y="6902"/>
                  <a:pt x="1146" y="6963"/>
                  <a:pt x="1054" y="6990"/>
                </a:cubicBezTo>
                <a:cubicBezTo>
                  <a:pt x="1009" y="7038"/>
                  <a:pt x="979" y="7087"/>
                  <a:pt x="930" y="7136"/>
                </a:cubicBezTo>
                <a:cubicBezTo>
                  <a:pt x="776" y="6981"/>
                  <a:pt x="776" y="6756"/>
                  <a:pt x="723" y="6558"/>
                </a:cubicBezTo>
                <a:cubicBezTo>
                  <a:pt x="701" y="6412"/>
                  <a:pt x="692" y="6346"/>
                  <a:pt x="639" y="6223"/>
                </a:cubicBezTo>
                <a:cubicBezTo>
                  <a:pt x="608" y="6020"/>
                  <a:pt x="568" y="6090"/>
                  <a:pt x="599" y="5870"/>
                </a:cubicBezTo>
                <a:cubicBezTo>
                  <a:pt x="577" y="5724"/>
                  <a:pt x="511" y="5632"/>
                  <a:pt x="476" y="5499"/>
                </a:cubicBezTo>
                <a:cubicBezTo>
                  <a:pt x="498" y="5411"/>
                  <a:pt x="471" y="5354"/>
                  <a:pt x="454" y="5270"/>
                </a:cubicBezTo>
                <a:cubicBezTo>
                  <a:pt x="467" y="5102"/>
                  <a:pt x="480" y="4966"/>
                  <a:pt x="538" y="4811"/>
                </a:cubicBezTo>
                <a:cubicBezTo>
                  <a:pt x="551" y="4692"/>
                  <a:pt x="555" y="4569"/>
                  <a:pt x="599" y="4458"/>
                </a:cubicBezTo>
                <a:cubicBezTo>
                  <a:pt x="524" y="4247"/>
                  <a:pt x="573" y="4132"/>
                  <a:pt x="454" y="3942"/>
                </a:cubicBezTo>
                <a:cubicBezTo>
                  <a:pt x="427" y="3854"/>
                  <a:pt x="410" y="3814"/>
                  <a:pt x="348" y="3753"/>
                </a:cubicBezTo>
                <a:cubicBezTo>
                  <a:pt x="326" y="3638"/>
                  <a:pt x="273" y="3488"/>
                  <a:pt x="202" y="3400"/>
                </a:cubicBezTo>
                <a:cubicBezTo>
                  <a:pt x="163" y="3351"/>
                  <a:pt x="79" y="3276"/>
                  <a:pt x="79" y="3276"/>
                </a:cubicBezTo>
                <a:cubicBezTo>
                  <a:pt x="0" y="3007"/>
                  <a:pt x="158" y="2368"/>
                  <a:pt x="185" y="2072"/>
                </a:cubicBezTo>
                <a:cubicBezTo>
                  <a:pt x="127" y="1830"/>
                  <a:pt x="97" y="1737"/>
                  <a:pt x="246" y="1534"/>
                </a:cubicBezTo>
                <a:cubicBezTo>
                  <a:pt x="198" y="1402"/>
                  <a:pt x="233" y="1534"/>
                  <a:pt x="269" y="1327"/>
                </a:cubicBezTo>
                <a:cubicBezTo>
                  <a:pt x="313" y="1054"/>
                  <a:pt x="238" y="1168"/>
                  <a:pt x="330" y="1014"/>
                </a:cubicBezTo>
                <a:cubicBezTo>
                  <a:pt x="361" y="952"/>
                  <a:pt x="414" y="829"/>
                  <a:pt x="414" y="829"/>
                </a:cubicBezTo>
                <a:cubicBezTo>
                  <a:pt x="361" y="692"/>
                  <a:pt x="410" y="273"/>
                  <a:pt x="454" y="163"/>
                </a:cubicBezTo>
                <a:cubicBezTo>
                  <a:pt x="418" y="66"/>
                  <a:pt x="432" y="119"/>
                  <a:pt x="414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648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367CF6D-39C2-1AAD-F8A8-0C2C236EA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893" y="1341751"/>
            <a:ext cx="333375" cy="2570163"/>
          </a:xfrm>
          <a:custGeom>
            <a:avLst/>
            <a:gdLst>
              <a:gd name="T0" fmla="*/ 401 w 928"/>
              <a:gd name="T1" fmla="*/ 0 h 7141"/>
              <a:gd name="T2" fmla="*/ 821 w 928"/>
              <a:gd name="T3" fmla="*/ 22 h 7141"/>
              <a:gd name="T4" fmla="*/ 900 w 928"/>
              <a:gd name="T5" fmla="*/ 127 h 7141"/>
              <a:gd name="T6" fmla="*/ 856 w 928"/>
              <a:gd name="T7" fmla="*/ 7078 h 7141"/>
              <a:gd name="T8" fmla="*/ 922 w 928"/>
              <a:gd name="T9" fmla="*/ 7117 h 7141"/>
              <a:gd name="T10" fmla="*/ 860 w 928"/>
              <a:gd name="T11" fmla="*/ 7056 h 7141"/>
              <a:gd name="T12" fmla="*/ 737 w 928"/>
              <a:gd name="T13" fmla="*/ 6870 h 7141"/>
              <a:gd name="T14" fmla="*/ 631 w 928"/>
              <a:gd name="T15" fmla="*/ 6456 h 7141"/>
              <a:gd name="T16" fmla="*/ 485 w 928"/>
              <a:gd name="T17" fmla="*/ 5852 h 7141"/>
              <a:gd name="T18" fmla="*/ 423 w 928"/>
              <a:gd name="T19" fmla="*/ 5397 h 7141"/>
              <a:gd name="T20" fmla="*/ 569 w 928"/>
              <a:gd name="T21" fmla="*/ 4485 h 7141"/>
              <a:gd name="T22" fmla="*/ 445 w 928"/>
              <a:gd name="T23" fmla="*/ 3880 h 7141"/>
              <a:gd name="T24" fmla="*/ 384 w 928"/>
              <a:gd name="T25" fmla="*/ 3717 h 7141"/>
              <a:gd name="T26" fmla="*/ 278 w 928"/>
              <a:gd name="T27" fmla="*/ 3611 h 7141"/>
              <a:gd name="T28" fmla="*/ 176 w 928"/>
              <a:gd name="T29" fmla="*/ 3444 h 7141"/>
              <a:gd name="T30" fmla="*/ 48 w 928"/>
              <a:gd name="T31" fmla="*/ 3303 h 7141"/>
              <a:gd name="T32" fmla="*/ 114 w 928"/>
              <a:gd name="T33" fmla="*/ 2659 h 7141"/>
              <a:gd name="T34" fmla="*/ 154 w 928"/>
              <a:gd name="T35" fmla="*/ 1953 h 7141"/>
              <a:gd name="T36" fmla="*/ 256 w 928"/>
              <a:gd name="T37" fmla="*/ 1327 h 7141"/>
              <a:gd name="T38" fmla="*/ 278 w 928"/>
              <a:gd name="T39" fmla="*/ 1102 h 7141"/>
              <a:gd name="T40" fmla="*/ 401 w 928"/>
              <a:gd name="T41" fmla="*/ 0 h 7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8" h="7141">
                <a:moveTo>
                  <a:pt x="401" y="0"/>
                </a:moveTo>
                <a:cubicBezTo>
                  <a:pt x="551" y="13"/>
                  <a:pt x="675" y="48"/>
                  <a:pt x="821" y="22"/>
                </a:cubicBezTo>
                <a:cubicBezTo>
                  <a:pt x="927" y="48"/>
                  <a:pt x="900" y="13"/>
                  <a:pt x="900" y="127"/>
                </a:cubicBezTo>
                <a:lnTo>
                  <a:pt x="856" y="7078"/>
                </a:lnTo>
                <a:cubicBezTo>
                  <a:pt x="878" y="7091"/>
                  <a:pt x="913" y="7140"/>
                  <a:pt x="922" y="7117"/>
                </a:cubicBezTo>
                <a:cubicBezTo>
                  <a:pt x="927" y="7087"/>
                  <a:pt x="878" y="7078"/>
                  <a:pt x="860" y="7056"/>
                </a:cubicBezTo>
                <a:cubicBezTo>
                  <a:pt x="812" y="6998"/>
                  <a:pt x="772" y="6928"/>
                  <a:pt x="737" y="6870"/>
                </a:cubicBezTo>
                <a:cubicBezTo>
                  <a:pt x="697" y="6729"/>
                  <a:pt x="653" y="6601"/>
                  <a:pt x="631" y="6456"/>
                </a:cubicBezTo>
                <a:cubicBezTo>
                  <a:pt x="600" y="6271"/>
                  <a:pt x="595" y="6006"/>
                  <a:pt x="485" y="5852"/>
                </a:cubicBezTo>
                <a:cubicBezTo>
                  <a:pt x="450" y="5702"/>
                  <a:pt x="437" y="5547"/>
                  <a:pt x="423" y="5397"/>
                </a:cubicBezTo>
                <a:cubicBezTo>
                  <a:pt x="445" y="5080"/>
                  <a:pt x="512" y="4789"/>
                  <a:pt x="569" y="4485"/>
                </a:cubicBezTo>
                <a:cubicBezTo>
                  <a:pt x="547" y="4260"/>
                  <a:pt x="498" y="4088"/>
                  <a:pt x="445" y="3880"/>
                </a:cubicBezTo>
                <a:cubicBezTo>
                  <a:pt x="419" y="3792"/>
                  <a:pt x="437" y="3779"/>
                  <a:pt x="384" y="3717"/>
                </a:cubicBezTo>
                <a:cubicBezTo>
                  <a:pt x="348" y="3678"/>
                  <a:pt x="278" y="3611"/>
                  <a:pt x="278" y="3611"/>
                </a:cubicBezTo>
                <a:cubicBezTo>
                  <a:pt x="251" y="3541"/>
                  <a:pt x="220" y="3497"/>
                  <a:pt x="176" y="3444"/>
                </a:cubicBezTo>
                <a:cubicBezTo>
                  <a:pt x="145" y="3360"/>
                  <a:pt x="136" y="3325"/>
                  <a:pt x="48" y="3303"/>
                </a:cubicBezTo>
                <a:cubicBezTo>
                  <a:pt x="0" y="3126"/>
                  <a:pt x="52" y="2822"/>
                  <a:pt x="114" y="2659"/>
                </a:cubicBezTo>
                <a:cubicBezTo>
                  <a:pt x="136" y="2416"/>
                  <a:pt x="88" y="2183"/>
                  <a:pt x="154" y="1953"/>
                </a:cubicBezTo>
                <a:cubicBezTo>
                  <a:pt x="105" y="1733"/>
                  <a:pt x="198" y="1534"/>
                  <a:pt x="256" y="1327"/>
                </a:cubicBezTo>
                <a:cubicBezTo>
                  <a:pt x="260" y="1252"/>
                  <a:pt x="278" y="1102"/>
                  <a:pt x="278" y="1102"/>
                </a:cubicBezTo>
                <a:cubicBezTo>
                  <a:pt x="388" y="780"/>
                  <a:pt x="467" y="326"/>
                  <a:pt x="401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A364D71-306D-E56E-57AB-2CC344222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968" y="3367401"/>
            <a:ext cx="658813" cy="1706563"/>
          </a:xfrm>
          <a:custGeom>
            <a:avLst/>
            <a:gdLst>
              <a:gd name="T0" fmla="*/ 811 w 1831"/>
              <a:gd name="T1" fmla="*/ 4648 h 4742"/>
              <a:gd name="T2" fmla="*/ 772 w 1831"/>
              <a:gd name="T3" fmla="*/ 4441 h 4742"/>
              <a:gd name="T4" fmla="*/ 727 w 1831"/>
              <a:gd name="T5" fmla="*/ 4313 h 4742"/>
              <a:gd name="T6" fmla="*/ 626 w 1831"/>
              <a:gd name="T7" fmla="*/ 3881 h 4742"/>
              <a:gd name="T8" fmla="*/ 273 w 1831"/>
              <a:gd name="T9" fmla="*/ 2862 h 4742"/>
              <a:gd name="T10" fmla="*/ 0 w 1831"/>
              <a:gd name="T11" fmla="*/ 1825 h 4742"/>
              <a:gd name="T12" fmla="*/ 22 w 1831"/>
              <a:gd name="T13" fmla="*/ 1556 h 4742"/>
              <a:gd name="T14" fmla="*/ 229 w 1831"/>
              <a:gd name="T15" fmla="*/ 1283 h 4742"/>
              <a:gd name="T16" fmla="*/ 705 w 1831"/>
              <a:gd name="T17" fmla="*/ 890 h 4742"/>
              <a:gd name="T18" fmla="*/ 979 w 1831"/>
              <a:gd name="T19" fmla="*/ 683 h 4742"/>
              <a:gd name="T20" fmla="*/ 1186 w 1831"/>
              <a:gd name="T21" fmla="*/ 560 h 4742"/>
              <a:gd name="T22" fmla="*/ 1455 w 1831"/>
              <a:gd name="T23" fmla="*/ 308 h 4742"/>
              <a:gd name="T24" fmla="*/ 1623 w 1831"/>
              <a:gd name="T25" fmla="*/ 207 h 4742"/>
              <a:gd name="T26" fmla="*/ 1830 w 1831"/>
              <a:gd name="T27" fmla="*/ 0 h 4742"/>
              <a:gd name="T28" fmla="*/ 1703 w 1831"/>
              <a:gd name="T29" fmla="*/ 330 h 4742"/>
              <a:gd name="T30" fmla="*/ 1579 w 1831"/>
              <a:gd name="T31" fmla="*/ 868 h 4742"/>
              <a:gd name="T32" fmla="*/ 1455 w 1831"/>
              <a:gd name="T33" fmla="*/ 1803 h 4742"/>
              <a:gd name="T34" fmla="*/ 1433 w 1831"/>
              <a:gd name="T35" fmla="*/ 4105 h 4742"/>
              <a:gd name="T36" fmla="*/ 1142 w 1831"/>
              <a:gd name="T37" fmla="*/ 4648 h 4742"/>
              <a:gd name="T38" fmla="*/ 873 w 1831"/>
              <a:gd name="T39" fmla="*/ 4626 h 4742"/>
              <a:gd name="T40" fmla="*/ 811 w 1831"/>
              <a:gd name="T41" fmla="*/ 4604 h 4742"/>
              <a:gd name="T42" fmla="*/ 811 w 1831"/>
              <a:gd name="T43" fmla="*/ 4648 h 4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31" h="4742">
                <a:moveTo>
                  <a:pt x="811" y="4648"/>
                </a:moveTo>
                <a:cubicBezTo>
                  <a:pt x="750" y="4480"/>
                  <a:pt x="838" y="4741"/>
                  <a:pt x="772" y="4441"/>
                </a:cubicBezTo>
                <a:cubicBezTo>
                  <a:pt x="758" y="4397"/>
                  <a:pt x="727" y="4313"/>
                  <a:pt x="727" y="4313"/>
                </a:cubicBezTo>
                <a:cubicBezTo>
                  <a:pt x="701" y="4163"/>
                  <a:pt x="648" y="4026"/>
                  <a:pt x="626" y="3881"/>
                </a:cubicBezTo>
                <a:cubicBezTo>
                  <a:pt x="564" y="3528"/>
                  <a:pt x="463" y="3162"/>
                  <a:pt x="273" y="2862"/>
                </a:cubicBezTo>
                <a:cubicBezTo>
                  <a:pt x="207" y="2509"/>
                  <a:pt x="75" y="2174"/>
                  <a:pt x="0" y="1825"/>
                </a:cubicBezTo>
                <a:cubicBezTo>
                  <a:pt x="4" y="1733"/>
                  <a:pt x="4" y="1645"/>
                  <a:pt x="22" y="1556"/>
                </a:cubicBezTo>
                <a:cubicBezTo>
                  <a:pt x="39" y="1450"/>
                  <a:pt x="172" y="1349"/>
                  <a:pt x="229" y="1283"/>
                </a:cubicBezTo>
                <a:cubicBezTo>
                  <a:pt x="344" y="1133"/>
                  <a:pt x="525" y="939"/>
                  <a:pt x="705" y="890"/>
                </a:cubicBezTo>
                <a:cubicBezTo>
                  <a:pt x="807" y="824"/>
                  <a:pt x="855" y="723"/>
                  <a:pt x="979" y="683"/>
                </a:cubicBezTo>
                <a:cubicBezTo>
                  <a:pt x="1045" y="626"/>
                  <a:pt x="1098" y="582"/>
                  <a:pt x="1186" y="560"/>
                </a:cubicBezTo>
                <a:cubicBezTo>
                  <a:pt x="1270" y="463"/>
                  <a:pt x="1345" y="379"/>
                  <a:pt x="1455" y="308"/>
                </a:cubicBezTo>
                <a:cubicBezTo>
                  <a:pt x="1508" y="269"/>
                  <a:pt x="1579" y="255"/>
                  <a:pt x="1623" y="207"/>
                </a:cubicBezTo>
                <a:cubicBezTo>
                  <a:pt x="1689" y="132"/>
                  <a:pt x="1742" y="48"/>
                  <a:pt x="1830" y="0"/>
                </a:cubicBezTo>
                <a:cubicBezTo>
                  <a:pt x="1795" y="114"/>
                  <a:pt x="1729" y="216"/>
                  <a:pt x="1703" y="330"/>
                </a:cubicBezTo>
                <a:cubicBezTo>
                  <a:pt x="1654" y="507"/>
                  <a:pt x="1614" y="687"/>
                  <a:pt x="1579" y="868"/>
                </a:cubicBezTo>
                <a:cubicBezTo>
                  <a:pt x="1557" y="1190"/>
                  <a:pt x="1495" y="1486"/>
                  <a:pt x="1455" y="1803"/>
                </a:cubicBezTo>
                <a:cubicBezTo>
                  <a:pt x="1447" y="2571"/>
                  <a:pt x="1451" y="3338"/>
                  <a:pt x="1433" y="4105"/>
                </a:cubicBezTo>
                <a:cubicBezTo>
                  <a:pt x="1425" y="4295"/>
                  <a:pt x="1323" y="4599"/>
                  <a:pt x="1142" y="4648"/>
                </a:cubicBezTo>
                <a:cubicBezTo>
                  <a:pt x="1050" y="4639"/>
                  <a:pt x="961" y="4635"/>
                  <a:pt x="873" y="4626"/>
                </a:cubicBezTo>
                <a:cubicBezTo>
                  <a:pt x="851" y="4621"/>
                  <a:pt x="829" y="4595"/>
                  <a:pt x="811" y="4604"/>
                </a:cubicBezTo>
                <a:cubicBezTo>
                  <a:pt x="793" y="4613"/>
                  <a:pt x="811" y="4630"/>
                  <a:pt x="811" y="4648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11A51F9-3F9B-C96B-6E64-60A4EE45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406" y="3373751"/>
            <a:ext cx="696912" cy="1673225"/>
          </a:xfrm>
          <a:custGeom>
            <a:avLst/>
            <a:gdLst>
              <a:gd name="T0" fmla="*/ 926 w 1938"/>
              <a:gd name="T1" fmla="*/ 4609 h 4650"/>
              <a:gd name="T2" fmla="*/ 842 w 1938"/>
              <a:gd name="T3" fmla="*/ 4049 h 4650"/>
              <a:gd name="T4" fmla="*/ 758 w 1938"/>
              <a:gd name="T5" fmla="*/ 3841 h 4650"/>
              <a:gd name="T6" fmla="*/ 653 w 1938"/>
              <a:gd name="T7" fmla="*/ 3550 h 4650"/>
              <a:gd name="T8" fmla="*/ 445 w 1938"/>
              <a:gd name="T9" fmla="*/ 2928 h 4650"/>
              <a:gd name="T10" fmla="*/ 220 w 1938"/>
              <a:gd name="T11" fmla="*/ 2430 h 4650"/>
              <a:gd name="T12" fmla="*/ 92 w 1938"/>
              <a:gd name="T13" fmla="*/ 2033 h 4650"/>
              <a:gd name="T14" fmla="*/ 30 w 1938"/>
              <a:gd name="T15" fmla="*/ 1826 h 4650"/>
              <a:gd name="T16" fmla="*/ 92 w 1938"/>
              <a:gd name="T17" fmla="*/ 1495 h 4650"/>
              <a:gd name="T18" fmla="*/ 529 w 1938"/>
              <a:gd name="T19" fmla="*/ 1080 h 4650"/>
              <a:gd name="T20" fmla="*/ 675 w 1938"/>
              <a:gd name="T21" fmla="*/ 974 h 4650"/>
              <a:gd name="T22" fmla="*/ 758 w 1938"/>
              <a:gd name="T23" fmla="*/ 913 h 4650"/>
              <a:gd name="T24" fmla="*/ 926 w 1938"/>
              <a:gd name="T25" fmla="*/ 811 h 4650"/>
              <a:gd name="T26" fmla="*/ 1403 w 1938"/>
              <a:gd name="T27" fmla="*/ 458 h 4650"/>
              <a:gd name="T28" fmla="*/ 1734 w 1938"/>
              <a:gd name="T29" fmla="*/ 167 h 4650"/>
              <a:gd name="T30" fmla="*/ 1879 w 1938"/>
              <a:gd name="T31" fmla="*/ 61 h 4650"/>
              <a:gd name="T32" fmla="*/ 1919 w 1938"/>
              <a:gd name="T33" fmla="*/ 0 h 4650"/>
              <a:gd name="T34" fmla="*/ 1901 w 1938"/>
              <a:gd name="T35" fmla="*/ 61 h 4650"/>
              <a:gd name="T36" fmla="*/ 1857 w 1938"/>
              <a:gd name="T37" fmla="*/ 189 h 4650"/>
              <a:gd name="T38" fmla="*/ 1795 w 1938"/>
              <a:gd name="T39" fmla="*/ 582 h 4650"/>
              <a:gd name="T40" fmla="*/ 1694 w 1938"/>
              <a:gd name="T41" fmla="*/ 1164 h 4650"/>
              <a:gd name="T42" fmla="*/ 1610 w 1938"/>
              <a:gd name="T43" fmla="*/ 1909 h 4650"/>
              <a:gd name="T44" fmla="*/ 1672 w 1938"/>
              <a:gd name="T45" fmla="*/ 3303 h 4650"/>
              <a:gd name="T46" fmla="*/ 1650 w 1938"/>
              <a:gd name="T47" fmla="*/ 4049 h 4650"/>
              <a:gd name="T48" fmla="*/ 1588 w 1938"/>
              <a:gd name="T49" fmla="*/ 4216 h 4650"/>
              <a:gd name="T50" fmla="*/ 1358 w 1938"/>
              <a:gd name="T51" fmla="*/ 4649 h 4650"/>
              <a:gd name="T52" fmla="*/ 1006 w 1938"/>
              <a:gd name="T53" fmla="*/ 4587 h 4650"/>
              <a:gd name="T54" fmla="*/ 926 w 1938"/>
              <a:gd name="T55" fmla="*/ 4609 h 4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38" h="4650">
                <a:moveTo>
                  <a:pt x="926" y="4609"/>
                </a:moveTo>
                <a:cubicBezTo>
                  <a:pt x="900" y="4437"/>
                  <a:pt x="895" y="4199"/>
                  <a:pt x="842" y="4049"/>
                </a:cubicBezTo>
                <a:cubicBezTo>
                  <a:pt x="745" y="3775"/>
                  <a:pt x="803" y="4044"/>
                  <a:pt x="758" y="3841"/>
                </a:cubicBezTo>
                <a:cubicBezTo>
                  <a:pt x="732" y="3727"/>
                  <a:pt x="736" y="3625"/>
                  <a:pt x="653" y="3550"/>
                </a:cubicBezTo>
                <a:cubicBezTo>
                  <a:pt x="626" y="3387"/>
                  <a:pt x="560" y="3043"/>
                  <a:pt x="445" y="2928"/>
                </a:cubicBezTo>
                <a:cubicBezTo>
                  <a:pt x="401" y="2778"/>
                  <a:pt x="326" y="2536"/>
                  <a:pt x="220" y="2430"/>
                </a:cubicBezTo>
                <a:cubicBezTo>
                  <a:pt x="172" y="2302"/>
                  <a:pt x="119" y="2161"/>
                  <a:pt x="92" y="2033"/>
                </a:cubicBezTo>
                <a:cubicBezTo>
                  <a:pt x="75" y="1962"/>
                  <a:pt x="30" y="1826"/>
                  <a:pt x="30" y="1826"/>
                </a:cubicBezTo>
                <a:cubicBezTo>
                  <a:pt x="8" y="1698"/>
                  <a:pt x="0" y="1592"/>
                  <a:pt x="92" y="1495"/>
                </a:cubicBezTo>
                <a:cubicBezTo>
                  <a:pt x="141" y="1265"/>
                  <a:pt x="352" y="1199"/>
                  <a:pt x="529" y="1080"/>
                </a:cubicBezTo>
                <a:cubicBezTo>
                  <a:pt x="578" y="1045"/>
                  <a:pt x="626" y="1010"/>
                  <a:pt x="675" y="974"/>
                </a:cubicBezTo>
                <a:cubicBezTo>
                  <a:pt x="701" y="952"/>
                  <a:pt x="758" y="913"/>
                  <a:pt x="758" y="913"/>
                </a:cubicBezTo>
                <a:cubicBezTo>
                  <a:pt x="807" y="833"/>
                  <a:pt x="838" y="838"/>
                  <a:pt x="926" y="811"/>
                </a:cubicBezTo>
                <a:cubicBezTo>
                  <a:pt x="1063" y="657"/>
                  <a:pt x="1204" y="524"/>
                  <a:pt x="1403" y="458"/>
                </a:cubicBezTo>
                <a:cubicBezTo>
                  <a:pt x="1531" y="361"/>
                  <a:pt x="1579" y="224"/>
                  <a:pt x="1734" y="167"/>
                </a:cubicBezTo>
                <a:cubicBezTo>
                  <a:pt x="1786" y="119"/>
                  <a:pt x="1809" y="83"/>
                  <a:pt x="1879" y="61"/>
                </a:cubicBezTo>
                <a:cubicBezTo>
                  <a:pt x="1892" y="39"/>
                  <a:pt x="1892" y="0"/>
                  <a:pt x="1919" y="0"/>
                </a:cubicBezTo>
                <a:cubicBezTo>
                  <a:pt x="1937" y="0"/>
                  <a:pt x="1906" y="39"/>
                  <a:pt x="1901" y="61"/>
                </a:cubicBezTo>
                <a:cubicBezTo>
                  <a:pt x="1884" y="101"/>
                  <a:pt x="1866" y="145"/>
                  <a:pt x="1857" y="189"/>
                </a:cubicBezTo>
                <a:cubicBezTo>
                  <a:pt x="1817" y="317"/>
                  <a:pt x="1813" y="449"/>
                  <a:pt x="1795" y="582"/>
                </a:cubicBezTo>
                <a:cubicBezTo>
                  <a:pt x="1764" y="776"/>
                  <a:pt x="1711" y="961"/>
                  <a:pt x="1694" y="1164"/>
                </a:cubicBezTo>
                <a:cubicBezTo>
                  <a:pt x="1667" y="1411"/>
                  <a:pt x="1672" y="1662"/>
                  <a:pt x="1610" y="1909"/>
                </a:cubicBezTo>
                <a:cubicBezTo>
                  <a:pt x="1619" y="2240"/>
                  <a:pt x="1566" y="2994"/>
                  <a:pt x="1672" y="3303"/>
                </a:cubicBezTo>
                <a:cubicBezTo>
                  <a:pt x="1663" y="3550"/>
                  <a:pt x="1667" y="3797"/>
                  <a:pt x="1650" y="4049"/>
                </a:cubicBezTo>
                <a:cubicBezTo>
                  <a:pt x="1645" y="4106"/>
                  <a:pt x="1601" y="4159"/>
                  <a:pt x="1588" y="4216"/>
                </a:cubicBezTo>
                <a:cubicBezTo>
                  <a:pt x="1539" y="4362"/>
                  <a:pt x="1531" y="4600"/>
                  <a:pt x="1358" y="4649"/>
                </a:cubicBezTo>
                <a:cubicBezTo>
                  <a:pt x="1231" y="4618"/>
                  <a:pt x="1142" y="4600"/>
                  <a:pt x="1006" y="4587"/>
                </a:cubicBezTo>
                <a:cubicBezTo>
                  <a:pt x="979" y="4591"/>
                  <a:pt x="926" y="4609"/>
                  <a:pt x="926" y="4609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5100475-2DC9-C256-797F-96410462F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293" y="3359464"/>
            <a:ext cx="666750" cy="1687512"/>
          </a:xfrm>
          <a:custGeom>
            <a:avLst/>
            <a:gdLst>
              <a:gd name="T0" fmla="*/ 975 w 1850"/>
              <a:gd name="T1" fmla="*/ 4648 h 4689"/>
              <a:gd name="T2" fmla="*/ 913 w 1850"/>
              <a:gd name="T3" fmla="*/ 4295 h 4689"/>
              <a:gd name="T4" fmla="*/ 891 w 1850"/>
              <a:gd name="T5" fmla="*/ 4026 h 4689"/>
              <a:gd name="T6" fmla="*/ 851 w 1850"/>
              <a:gd name="T7" fmla="*/ 3982 h 4689"/>
              <a:gd name="T8" fmla="*/ 750 w 1850"/>
              <a:gd name="T9" fmla="*/ 3713 h 4689"/>
              <a:gd name="T10" fmla="*/ 683 w 1850"/>
              <a:gd name="T11" fmla="*/ 3466 h 4689"/>
              <a:gd name="T12" fmla="*/ 604 w 1850"/>
              <a:gd name="T13" fmla="*/ 3342 h 4689"/>
              <a:gd name="T14" fmla="*/ 476 w 1850"/>
              <a:gd name="T15" fmla="*/ 2884 h 4689"/>
              <a:gd name="T16" fmla="*/ 375 w 1850"/>
              <a:gd name="T17" fmla="*/ 2738 h 4689"/>
              <a:gd name="T18" fmla="*/ 291 w 1850"/>
              <a:gd name="T19" fmla="*/ 2531 h 4689"/>
              <a:gd name="T20" fmla="*/ 207 w 1850"/>
              <a:gd name="T21" fmla="*/ 2302 h 4689"/>
              <a:gd name="T22" fmla="*/ 123 w 1850"/>
              <a:gd name="T23" fmla="*/ 2072 h 4689"/>
              <a:gd name="T24" fmla="*/ 0 w 1850"/>
              <a:gd name="T25" fmla="*/ 1719 h 4689"/>
              <a:gd name="T26" fmla="*/ 207 w 1850"/>
              <a:gd name="T27" fmla="*/ 1367 h 4689"/>
              <a:gd name="T28" fmla="*/ 476 w 1850"/>
              <a:gd name="T29" fmla="*/ 1098 h 4689"/>
              <a:gd name="T30" fmla="*/ 851 w 1850"/>
              <a:gd name="T31" fmla="*/ 873 h 4689"/>
              <a:gd name="T32" fmla="*/ 1204 w 1850"/>
              <a:gd name="T33" fmla="*/ 582 h 4689"/>
              <a:gd name="T34" fmla="*/ 1495 w 1850"/>
              <a:gd name="T35" fmla="*/ 352 h 4689"/>
              <a:gd name="T36" fmla="*/ 1725 w 1850"/>
              <a:gd name="T37" fmla="*/ 83 h 4689"/>
              <a:gd name="T38" fmla="*/ 1849 w 1850"/>
              <a:gd name="T39" fmla="*/ 0 h 4689"/>
              <a:gd name="T40" fmla="*/ 1597 w 1850"/>
              <a:gd name="T41" fmla="*/ 1014 h 4689"/>
              <a:gd name="T42" fmla="*/ 1473 w 1850"/>
              <a:gd name="T43" fmla="*/ 2094 h 4689"/>
              <a:gd name="T44" fmla="*/ 1456 w 1850"/>
              <a:gd name="T45" fmla="*/ 2363 h 4689"/>
              <a:gd name="T46" fmla="*/ 1434 w 1850"/>
              <a:gd name="T47" fmla="*/ 4335 h 4689"/>
              <a:gd name="T48" fmla="*/ 1165 w 1850"/>
              <a:gd name="T49" fmla="*/ 4688 h 4689"/>
              <a:gd name="T50" fmla="*/ 1059 w 1850"/>
              <a:gd name="T51" fmla="*/ 4670 h 4689"/>
              <a:gd name="T52" fmla="*/ 975 w 1850"/>
              <a:gd name="T53" fmla="*/ 4648 h 4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50" h="4689">
                <a:moveTo>
                  <a:pt x="975" y="4648"/>
                </a:moveTo>
                <a:cubicBezTo>
                  <a:pt x="962" y="4507"/>
                  <a:pt x="957" y="4418"/>
                  <a:pt x="913" y="4295"/>
                </a:cubicBezTo>
                <a:cubicBezTo>
                  <a:pt x="904" y="4202"/>
                  <a:pt x="904" y="4114"/>
                  <a:pt x="891" y="4026"/>
                </a:cubicBezTo>
                <a:cubicBezTo>
                  <a:pt x="886" y="4004"/>
                  <a:pt x="860" y="3995"/>
                  <a:pt x="851" y="3982"/>
                </a:cubicBezTo>
                <a:cubicBezTo>
                  <a:pt x="803" y="3902"/>
                  <a:pt x="767" y="3797"/>
                  <a:pt x="750" y="3713"/>
                </a:cubicBezTo>
                <a:cubicBezTo>
                  <a:pt x="733" y="3629"/>
                  <a:pt x="728" y="3532"/>
                  <a:pt x="683" y="3466"/>
                </a:cubicBezTo>
                <a:cubicBezTo>
                  <a:pt x="657" y="3422"/>
                  <a:pt x="617" y="3387"/>
                  <a:pt x="604" y="3342"/>
                </a:cubicBezTo>
                <a:cubicBezTo>
                  <a:pt x="573" y="3250"/>
                  <a:pt x="529" y="2954"/>
                  <a:pt x="476" y="2884"/>
                </a:cubicBezTo>
                <a:cubicBezTo>
                  <a:pt x="454" y="2857"/>
                  <a:pt x="392" y="2773"/>
                  <a:pt x="375" y="2738"/>
                </a:cubicBezTo>
                <a:cubicBezTo>
                  <a:pt x="335" y="2663"/>
                  <a:pt x="330" y="2597"/>
                  <a:pt x="291" y="2531"/>
                </a:cubicBezTo>
                <a:cubicBezTo>
                  <a:pt x="242" y="2355"/>
                  <a:pt x="273" y="2429"/>
                  <a:pt x="207" y="2302"/>
                </a:cubicBezTo>
                <a:cubicBezTo>
                  <a:pt x="185" y="2205"/>
                  <a:pt x="176" y="2152"/>
                  <a:pt x="123" y="2072"/>
                </a:cubicBezTo>
                <a:cubicBezTo>
                  <a:pt x="88" y="1953"/>
                  <a:pt x="35" y="1834"/>
                  <a:pt x="0" y="1719"/>
                </a:cubicBezTo>
                <a:cubicBezTo>
                  <a:pt x="22" y="1499"/>
                  <a:pt x="13" y="1446"/>
                  <a:pt x="207" y="1367"/>
                </a:cubicBezTo>
                <a:cubicBezTo>
                  <a:pt x="300" y="1283"/>
                  <a:pt x="375" y="1173"/>
                  <a:pt x="476" y="1098"/>
                </a:cubicBezTo>
                <a:cubicBezTo>
                  <a:pt x="591" y="1005"/>
                  <a:pt x="723" y="952"/>
                  <a:pt x="851" y="873"/>
                </a:cubicBezTo>
                <a:cubicBezTo>
                  <a:pt x="939" y="723"/>
                  <a:pt x="1076" y="683"/>
                  <a:pt x="1204" y="582"/>
                </a:cubicBezTo>
                <a:cubicBezTo>
                  <a:pt x="1310" y="493"/>
                  <a:pt x="1376" y="405"/>
                  <a:pt x="1495" y="352"/>
                </a:cubicBezTo>
                <a:cubicBezTo>
                  <a:pt x="1557" y="264"/>
                  <a:pt x="1637" y="145"/>
                  <a:pt x="1725" y="83"/>
                </a:cubicBezTo>
                <a:cubicBezTo>
                  <a:pt x="1765" y="52"/>
                  <a:pt x="1849" y="0"/>
                  <a:pt x="1849" y="0"/>
                </a:cubicBezTo>
                <a:cubicBezTo>
                  <a:pt x="1756" y="335"/>
                  <a:pt x="1654" y="665"/>
                  <a:pt x="1597" y="1014"/>
                </a:cubicBezTo>
                <a:cubicBezTo>
                  <a:pt x="1540" y="1363"/>
                  <a:pt x="1526" y="1733"/>
                  <a:pt x="1473" y="2094"/>
                </a:cubicBezTo>
                <a:cubicBezTo>
                  <a:pt x="1465" y="2183"/>
                  <a:pt x="1456" y="2271"/>
                  <a:pt x="1456" y="2363"/>
                </a:cubicBezTo>
                <a:cubicBezTo>
                  <a:pt x="1456" y="3003"/>
                  <a:pt x="1500" y="3686"/>
                  <a:pt x="1434" y="4335"/>
                </a:cubicBezTo>
                <a:cubicBezTo>
                  <a:pt x="1420" y="4445"/>
                  <a:pt x="1270" y="4661"/>
                  <a:pt x="1165" y="4688"/>
                </a:cubicBezTo>
                <a:cubicBezTo>
                  <a:pt x="1129" y="4679"/>
                  <a:pt x="1089" y="4674"/>
                  <a:pt x="1059" y="4670"/>
                </a:cubicBezTo>
                <a:cubicBezTo>
                  <a:pt x="1028" y="4661"/>
                  <a:pt x="975" y="4648"/>
                  <a:pt x="975" y="4648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AutoShape 21">
            <a:extLst>
              <a:ext uri="{FF2B5EF4-FFF2-40B4-BE49-F238E27FC236}">
                <a16:creationId xmlns:a16="http://schemas.microsoft.com/office/drawing/2014/main" id="{7959639B-A319-9738-9CF3-535B2F6C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293" y="1146489"/>
            <a:ext cx="762000" cy="838200"/>
          </a:xfrm>
          <a:prstGeom prst="roundRect">
            <a:avLst>
              <a:gd name="adj" fmla="val 208"/>
            </a:avLst>
          </a:pr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AutoShape 22">
            <a:extLst>
              <a:ext uri="{FF2B5EF4-FFF2-40B4-BE49-F238E27FC236}">
                <a16:creationId xmlns:a16="http://schemas.microsoft.com/office/drawing/2014/main" id="{E8BFBB5F-920A-28B2-7D88-755E7A605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256" y="1984689"/>
            <a:ext cx="850900" cy="322262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charset="0"/>
              </a:rPr>
              <a:t>Pre-Slip</a:t>
            </a:r>
          </a:p>
        </p:txBody>
      </p:sp>
      <p:sp>
        <p:nvSpPr>
          <p:cNvPr id="34" name="AutoShape 23">
            <a:extLst>
              <a:ext uri="{FF2B5EF4-FFF2-40B4-BE49-F238E27FC236}">
                <a16:creationId xmlns:a16="http://schemas.microsoft.com/office/drawing/2014/main" id="{6CEB41AF-6788-64D5-DE55-D9E8BCDD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293" y="2441889"/>
            <a:ext cx="762000" cy="838200"/>
          </a:xfrm>
          <a:prstGeom prst="roundRect">
            <a:avLst>
              <a:gd name="adj" fmla="val 208"/>
            </a:avLst>
          </a:pr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id="{C4C23DD8-7B0D-E901-223C-E172FE78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293" y="3813489"/>
            <a:ext cx="762000" cy="838200"/>
          </a:xfrm>
          <a:prstGeom prst="roundRect">
            <a:avLst>
              <a:gd name="adj" fmla="val 208"/>
            </a:avLst>
          </a:pr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AutoShape 25">
            <a:extLst>
              <a:ext uri="{FF2B5EF4-FFF2-40B4-BE49-F238E27FC236}">
                <a16:creationId xmlns:a16="http://schemas.microsoft.com/office/drawing/2014/main" id="{E3E753AD-BE34-69B2-070A-D3CC538A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668" y="3280089"/>
            <a:ext cx="1109663" cy="322262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charset="0"/>
              </a:rPr>
              <a:t>Earthquake</a:t>
            </a:r>
          </a:p>
        </p:txBody>
      </p:sp>
      <p:sp>
        <p:nvSpPr>
          <p:cNvPr id="37" name="AutoShape 26">
            <a:extLst>
              <a:ext uri="{FF2B5EF4-FFF2-40B4-BE49-F238E27FC236}">
                <a16:creationId xmlns:a16="http://schemas.microsoft.com/office/drawing/2014/main" id="{F43BD46E-6288-395C-E560-EC37EB236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2881" y="4651689"/>
            <a:ext cx="1008062" cy="322262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charset="0"/>
              </a:rPr>
              <a:t>After-Slip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D53B5F79-4AB9-82A2-D519-3F1F4B91D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018" y="3342001"/>
            <a:ext cx="696913" cy="1716088"/>
          </a:xfrm>
          <a:custGeom>
            <a:avLst/>
            <a:gdLst>
              <a:gd name="T0" fmla="*/ 953 w 1934"/>
              <a:gd name="T1" fmla="*/ 4741 h 4765"/>
              <a:gd name="T2" fmla="*/ 851 w 1934"/>
              <a:gd name="T3" fmla="*/ 4353 h 4765"/>
              <a:gd name="T4" fmla="*/ 692 w 1934"/>
              <a:gd name="T5" fmla="*/ 3837 h 4765"/>
              <a:gd name="T6" fmla="*/ 564 w 1934"/>
              <a:gd name="T7" fmla="*/ 3475 h 4765"/>
              <a:gd name="T8" fmla="*/ 154 w 1934"/>
              <a:gd name="T9" fmla="*/ 2342 h 4765"/>
              <a:gd name="T10" fmla="*/ 52 w 1934"/>
              <a:gd name="T11" fmla="*/ 1932 h 4765"/>
              <a:gd name="T12" fmla="*/ 0 w 1934"/>
              <a:gd name="T13" fmla="*/ 1777 h 4765"/>
              <a:gd name="T14" fmla="*/ 308 w 1934"/>
              <a:gd name="T15" fmla="*/ 1288 h 4765"/>
              <a:gd name="T16" fmla="*/ 953 w 1934"/>
              <a:gd name="T17" fmla="*/ 824 h 4765"/>
              <a:gd name="T18" fmla="*/ 1725 w 1934"/>
              <a:gd name="T19" fmla="*/ 255 h 4765"/>
              <a:gd name="T20" fmla="*/ 1933 w 1934"/>
              <a:gd name="T21" fmla="*/ 0 h 4765"/>
              <a:gd name="T22" fmla="*/ 1778 w 1934"/>
              <a:gd name="T23" fmla="*/ 696 h 4765"/>
              <a:gd name="T24" fmla="*/ 1624 w 1934"/>
              <a:gd name="T25" fmla="*/ 1804 h 4765"/>
              <a:gd name="T26" fmla="*/ 1650 w 1934"/>
              <a:gd name="T27" fmla="*/ 3145 h 4765"/>
              <a:gd name="T28" fmla="*/ 1518 w 1934"/>
              <a:gd name="T29" fmla="*/ 4508 h 4765"/>
              <a:gd name="T30" fmla="*/ 1081 w 1934"/>
              <a:gd name="T31" fmla="*/ 4764 h 4765"/>
              <a:gd name="T32" fmla="*/ 953 w 1934"/>
              <a:gd name="T33" fmla="*/ 4741 h 4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34" h="4765">
                <a:moveTo>
                  <a:pt x="953" y="4741"/>
                </a:moveTo>
                <a:cubicBezTo>
                  <a:pt x="856" y="4596"/>
                  <a:pt x="873" y="4547"/>
                  <a:pt x="851" y="4353"/>
                </a:cubicBezTo>
                <a:cubicBezTo>
                  <a:pt x="825" y="4172"/>
                  <a:pt x="741" y="4009"/>
                  <a:pt x="692" y="3837"/>
                </a:cubicBezTo>
                <a:cubicBezTo>
                  <a:pt x="653" y="3705"/>
                  <a:pt x="639" y="3586"/>
                  <a:pt x="564" y="3475"/>
                </a:cubicBezTo>
                <a:cubicBezTo>
                  <a:pt x="481" y="3078"/>
                  <a:pt x="379" y="2681"/>
                  <a:pt x="154" y="2342"/>
                </a:cubicBezTo>
                <a:cubicBezTo>
                  <a:pt x="123" y="2201"/>
                  <a:pt x="88" y="2064"/>
                  <a:pt x="52" y="1932"/>
                </a:cubicBezTo>
                <a:cubicBezTo>
                  <a:pt x="35" y="1879"/>
                  <a:pt x="0" y="1777"/>
                  <a:pt x="0" y="1777"/>
                </a:cubicBezTo>
                <a:cubicBezTo>
                  <a:pt x="39" y="1614"/>
                  <a:pt x="141" y="1340"/>
                  <a:pt x="308" y="1288"/>
                </a:cubicBezTo>
                <a:cubicBezTo>
                  <a:pt x="503" y="1146"/>
                  <a:pt x="728" y="895"/>
                  <a:pt x="953" y="824"/>
                </a:cubicBezTo>
                <a:cubicBezTo>
                  <a:pt x="1213" y="639"/>
                  <a:pt x="1412" y="361"/>
                  <a:pt x="1725" y="255"/>
                </a:cubicBezTo>
                <a:cubicBezTo>
                  <a:pt x="1871" y="48"/>
                  <a:pt x="1800" y="127"/>
                  <a:pt x="1933" y="0"/>
                </a:cubicBezTo>
                <a:cubicBezTo>
                  <a:pt x="1897" y="233"/>
                  <a:pt x="1849" y="471"/>
                  <a:pt x="1778" y="696"/>
                </a:cubicBezTo>
                <a:cubicBezTo>
                  <a:pt x="1738" y="1071"/>
                  <a:pt x="1685" y="1429"/>
                  <a:pt x="1624" y="1804"/>
                </a:cubicBezTo>
                <a:cubicBezTo>
                  <a:pt x="1668" y="2232"/>
                  <a:pt x="1637" y="2730"/>
                  <a:pt x="1650" y="3145"/>
                </a:cubicBezTo>
                <a:cubicBezTo>
                  <a:pt x="1641" y="3423"/>
                  <a:pt x="1738" y="4172"/>
                  <a:pt x="1518" y="4508"/>
                </a:cubicBezTo>
                <a:cubicBezTo>
                  <a:pt x="1447" y="4750"/>
                  <a:pt x="1328" y="4741"/>
                  <a:pt x="1081" y="4764"/>
                </a:cubicBezTo>
                <a:cubicBezTo>
                  <a:pt x="1072" y="4759"/>
                  <a:pt x="794" y="4662"/>
                  <a:pt x="953" y="4741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AutoShape 28">
            <a:extLst>
              <a:ext uri="{FF2B5EF4-FFF2-40B4-BE49-F238E27FC236}">
                <a16:creationId xmlns:a16="http://schemas.microsoft.com/office/drawing/2014/main" id="{4D8655AC-58B9-C0DD-68EE-C0ECC9B5C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668" y="1070289"/>
            <a:ext cx="2827338" cy="293687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latin typeface="Times New Roman" charset="0"/>
              </a:rPr>
              <a:t>J. GEOPHYS. RES., 105(E10), 2000</a:t>
            </a:r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9F0CA450-35B5-4D56-73B1-5123FDF6E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2218" y="1665601"/>
            <a:ext cx="6248400" cy="1588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30">
            <a:extLst>
              <a:ext uri="{FF2B5EF4-FFF2-40B4-BE49-F238E27FC236}">
                <a16:creationId xmlns:a16="http://schemas.microsoft.com/office/drawing/2014/main" id="{391532DD-0D46-C4DD-E2D2-615914B81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2218" y="3494401"/>
            <a:ext cx="6216650" cy="14288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AutoShape 31">
            <a:extLst>
              <a:ext uri="{FF2B5EF4-FFF2-40B4-BE49-F238E27FC236}">
                <a16:creationId xmlns:a16="http://schemas.microsoft.com/office/drawing/2014/main" id="{F6C5DF25-595C-7256-02BB-EC941A4B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15132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= 0</a:t>
            </a:r>
          </a:p>
        </p:txBody>
      </p:sp>
      <p:sp>
        <p:nvSpPr>
          <p:cNvPr id="43" name="AutoShape 32">
            <a:extLst>
              <a:ext uri="{FF2B5EF4-FFF2-40B4-BE49-F238E27FC236}">
                <a16:creationId xmlns:a16="http://schemas.microsoft.com/office/drawing/2014/main" id="{CA6A7978-58A7-E80D-BBA2-C90B5AC40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33420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= 0</a:t>
            </a:r>
          </a:p>
        </p:txBody>
      </p:sp>
      <p:sp>
        <p:nvSpPr>
          <p:cNvPr id="44" name="AutoShape 33">
            <a:extLst>
              <a:ext uri="{FF2B5EF4-FFF2-40B4-BE49-F238E27FC236}">
                <a16:creationId xmlns:a16="http://schemas.microsoft.com/office/drawing/2014/main" id="{7FC8A550-EA88-12FA-D833-44D07627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23514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&lt; 0</a:t>
            </a:r>
          </a:p>
        </p:txBody>
      </p:sp>
      <p:sp>
        <p:nvSpPr>
          <p:cNvPr id="45" name="AutoShape 34">
            <a:extLst>
              <a:ext uri="{FF2B5EF4-FFF2-40B4-BE49-F238E27FC236}">
                <a16:creationId xmlns:a16="http://schemas.microsoft.com/office/drawing/2014/main" id="{C1E7607B-E474-91D1-F306-F450AD26B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12084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&gt; 0</a:t>
            </a:r>
          </a:p>
        </p:txBody>
      </p:sp>
      <p:sp>
        <p:nvSpPr>
          <p:cNvPr id="46" name="AutoShape 35">
            <a:extLst>
              <a:ext uri="{FF2B5EF4-FFF2-40B4-BE49-F238E27FC236}">
                <a16:creationId xmlns:a16="http://schemas.microsoft.com/office/drawing/2014/main" id="{9BD48A27-55F1-805F-D1B2-C9004A8E1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3951601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&gt; 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D74D83-5D31-F7CA-818C-A48161BA0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606" y="217801"/>
            <a:ext cx="88407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>
                <a:solidFill>
                  <a:srgbClr val="0003AA"/>
                </a:solidFill>
              </a:rPr>
              <a:t>A San Andreas simulation with rate-state constitutive relations…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E709C1-A47B-4D92-8B99-64BB5268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606" y="5856601"/>
            <a:ext cx="8133957" cy="78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Predicts fault slip </a:t>
            </a:r>
            <a:r>
              <a:rPr lang="en-GB" dirty="0" err="1">
                <a:solidFill>
                  <a:srgbClr val="0003AA"/>
                </a:solidFill>
              </a:rPr>
              <a:t>behaviors</a:t>
            </a:r>
            <a:r>
              <a:rPr lang="en-GB" dirty="0">
                <a:solidFill>
                  <a:srgbClr val="0003AA"/>
                </a:solidFill>
              </a:rPr>
              <a:t> that we observe with geodesy.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(But what form does this part take?)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1CF3F8-632A-D6EA-3F49-98DA11F94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618" y="2732401"/>
            <a:ext cx="533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AutoShape 39">
            <a:extLst>
              <a:ext uri="{FF2B5EF4-FFF2-40B4-BE49-F238E27FC236}">
                <a16:creationId xmlns:a16="http://schemas.microsoft.com/office/drawing/2014/main" id="{CECA2BDA-DD10-B622-EBCF-B8F1C15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075" y="6237601"/>
            <a:ext cx="1175657" cy="381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Line 40">
            <a:extLst>
              <a:ext uri="{FF2B5EF4-FFF2-40B4-BE49-F238E27FC236}">
                <a16:creationId xmlns:a16="http://schemas.microsoft.com/office/drawing/2014/main" id="{B0820A82-654F-B4C4-407F-F74F364AF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2281" y="3729351"/>
            <a:ext cx="0" cy="24907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3DF6D6-5215-4868-52A5-778459B1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981868"/>
            <a:ext cx="6629400" cy="2692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EFA1C-F7A5-0507-E397-9C91E947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3877468"/>
            <a:ext cx="6629400" cy="26844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18B27E0A-6F94-B4D2-58B1-415F2B33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2" y="1186656"/>
            <a:ext cx="19303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03AA"/>
                </a:solidFill>
              </a:rPr>
              <a:t>Elastic strain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(potential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energy)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accumulates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during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interseismic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05A95FE-2BB5-2310-307C-5421E8C57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2" y="4077493"/>
            <a:ext cx="217239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03AA"/>
                </a:solidFill>
              </a:rPr>
              <a:t>&amp; is released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(converted to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heat and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mechanical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energy) during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earthquakes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DB108F-916C-04FA-7F13-219A9075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7" y="296068"/>
            <a:ext cx="81121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3200" i="1" dirty="0">
                <a:solidFill>
                  <a:srgbClr val="0003AA"/>
                </a:solidFill>
              </a:rPr>
              <a:t>The Earthquake Cycle (With a Broad Brush)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A3A68504-0AC8-C8DE-6F1C-8DD5220A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170" y="365125"/>
            <a:ext cx="7315697" cy="1131413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3AA"/>
                </a:solidFill>
              </a:rPr>
              <a:t>Slow fault slip events are observed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3AA"/>
                </a:solidFill>
              </a:rPr>
              <a:t>(geodetically) around the globe: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B988DA-3CA5-9FCE-0D8A-0446DAC3E0CE}"/>
              </a:ext>
            </a:extLst>
          </p:cNvPr>
          <p:cNvGrpSpPr>
            <a:grpSpLocks/>
          </p:cNvGrpSpPr>
          <p:nvPr/>
        </p:nvGrpSpPr>
        <p:grpSpPr bwMode="auto">
          <a:xfrm>
            <a:off x="1650206" y="1655762"/>
            <a:ext cx="8891588" cy="4837113"/>
            <a:chOff x="96" y="960"/>
            <a:chExt cx="5601" cy="30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9D1185-5599-FDF3-8109-4F9DFB7F3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04"/>
              <a:ext cx="5328" cy="2771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23" name="AutoShape 6">
              <a:extLst>
                <a:ext uri="{FF2B5EF4-FFF2-40B4-BE49-F238E27FC236}">
                  <a16:creationId xmlns:a16="http://schemas.microsoft.com/office/drawing/2014/main" id="{28E36BE8-B98B-D35C-9426-0D6735125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133"/>
              <a:ext cx="1673" cy="16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>
                  <a:latin typeface="Times New Roman" charset="0"/>
                </a:rPr>
                <a:t>Hirose et al. 1998; Miyazaki et al. 2003 </a:t>
              </a:r>
            </a:p>
          </p:txBody>
        </p:sp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id="{9667645A-6C84-CB51-C1D8-48A5A2E1E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3619"/>
              <a:ext cx="873" cy="16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>
                  <a:latin typeface="Times New Roman" charset="0"/>
                </a:rPr>
                <a:t>Douglas et al. 2005</a:t>
              </a:r>
            </a:p>
          </p:txBody>
        </p:sp>
        <p:sp>
          <p:nvSpPr>
            <p:cNvPr id="25" name="AutoShape 8">
              <a:extLst>
                <a:ext uri="{FF2B5EF4-FFF2-40B4-BE49-F238E27FC236}">
                  <a16:creationId xmlns:a16="http://schemas.microsoft.com/office/drawing/2014/main" id="{351E3C54-CB61-D120-07EE-392702F75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960"/>
              <a:ext cx="1857" cy="16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>
                  <a:latin typeface="Times New Roman" charset="0"/>
                </a:rPr>
                <a:t>Dragert et al. 2001; Rogers  &amp; Dragert 2003</a:t>
              </a:r>
            </a:p>
          </p:txBody>
        </p:sp>
        <p:sp>
          <p:nvSpPr>
            <p:cNvPr id="26" name="AutoShape 9">
              <a:extLst>
                <a:ext uri="{FF2B5EF4-FFF2-40B4-BE49-F238E27FC236}">
                  <a16:creationId xmlns:a16="http://schemas.microsoft.com/office/drawing/2014/main" id="{0EE1F12C-88D2-9FD2-8E17-EF81EF767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840"/>
              <a:ext cx="1041" cy="16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>
                  <a:latin typeface="Times New Roman" charset="0"/>
                </a:rPr>
                <a:t>Lowry et al. 2001; 2006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2321F4-ACAF-4AC4-82D7-0680B29A1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24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4811DD-64FC-4FFA-611F-A483C0FAD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2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92211FE-F6A1-9DA7-6848-0D6146F69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DAFDD8-1455-5C05-BC00-B9E797E59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62CDB8C-88ED-F1E1-926C-15AEAA8C3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3146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3DBED1-893C-D24F-1577-A4562D805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314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594734-681D-43B0-2F14-094DD2ABC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98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B62EDB-AE30-FCC2-E711-D7852E72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9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2B350FD-C29A-DBDD-9317-29EA36B16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006" y="3713162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FDE1EE-291E-9AFC-E8C4-825B820E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006" y="37131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4BA07C-C2E2-CEC7-2AFB-44D5506AE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681" y="31035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4E7089-1E66-027B-12D3-8947BB9AB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281" y="308451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E44B59-A1ED-8B11-1BF0-A4E4C5972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806" y="297973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1AC0EA-CC14-5B3B-75E3-F32D486AA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756" y="286543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B82CF91-900F-28F6-DBDE-296C9C9B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110" y="371898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D63FC4-CDB2-4ECD-9E8D-7CE7CC64C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510" y="41470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20F7A2-FC80-9FC2-88AD-FFEC41EFF99F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5812076" y="25701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4D5387-6FFE-5502-F17D-0747C04AA0F4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6462730" y="3250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A9C32734-004B-01B8-A223-DC23078A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284252"/>
            <a:ext cx="6576798" cy="558231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i="1" dirty="0">
                <a:solidFill>
                  <a:srgbClr val="0003AA"/>
                </a:solidFill>
              </a:rPr>
              <a:t>Commonly associated with tremor: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9B8B511-10E5-BF4E-0E81-4D94C1FA0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3321139"/>
            <a:ext cx="3457575" cy="32226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Rogers and Dragert, Science, 300, 2003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458CC5-8A81-464F-772B-BCB223D798F8}"/>
              </a:ext>
            </a:extLst>
          </p:cNvPr>
          <p:cNvGrpSpPr>
            <a:grpSpLocks/>
          </p:cNvGrpSpPr>
          <p:nvPr/>
        </p:nvGrpSpPr>
        <p:grpSpPr bwMode="auto">
          <a:xfrm>
            <a:off x="6078537" y="1254214"/>
            <a:ext cx="4038599" cy="1916113"/>
            <a:chOff x="2869" y="856"/>
            <a:chExt cx="2544" cy="1207"/>
          </a:xfrm>
        </p:grpSpPr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4DAE319B-68B6-72B9-7207-B1ACF87D6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856"/>
              <a:ext cx="2537" cy="1160"/>
            </a:xfrm>
            <a:prstGeom prst="roundRect">
              <a:avLst>
                <a:gd name="adj" fmla="val 79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>
                <a:solidFill>
                  <a:srgbClr val="0003AA"/>
                </a:solidFill>
              </a:endParaRPr>
            </a:p>
          </p:txBody>
        </p:sp>
        <p:sp>
          <p:nvSpPr>
            <p:cNvPr id="18" name="AutoShape 9">
              <a:extLst>
                <a:ext uri="{FF2B5EF4-FFF2-40B4-BE49-F238E27FC236}">
                  <a16:creationId xmlns:a16="http://schemas.microsoft.com/office/drawing/2014/main" id="{D3A2C1F1-F159-A579-40EB-B103F3877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856"/>
              <a:ext cx="2544" cy="1207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3AA"/>
                  </a:solidFill>
                </a:rPr>
                <a:t>• Seismic recordings exhibit 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3AA"/>
                  </a:solidFill>
                </a:rPr>
                <a:t>    coincident 1–5 Hz tremor 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3AA"/>
                  </a:solidFill>
                </a:rPr>
                <a:t>    in </a:t>
              </a:r>
              <a:r>
                <a:rPr lang="en-GB" i="1">
                  <a:solidFill>
                    <a:srgbClr val="0003AA"/>
                  </a:solidFill>
                  <a:latin typeface="Arial Black" charset="0"/>
                </a:rPr>
                <a:t>some (but not all)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solidFill>
                    <a:srgbClr val="0003AA"/>
                  </a:solidFill>
                  <a:latin typeface="Arial Black" charset="0"/>
                </a:rPr>
                <a:t>   locations</a:t>
              </a:r>
              <a:r>
                <a:rPr lang="en-GB">
                  <a:solidFill>
                    <a:srgbClr val="0003AA"/>
                  </a:solidFill>
                </a:rPr>
                <a:t> (Cascadia,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3AA"/>
                  </a:solidFill>
                </a:rPr>
                <a:t>    Japan, Mexico)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CA530-01B1-7AF9-03F3-E3786272A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03" y="3683089"/>
            <a:ext cx="8061097" cy="28906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A19E3A-0A43-7E96-FEE7-D26162C26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939889"/>
            <a:ext cx="389139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nkai">
            <a:extLst>
              <a:ext uri="{FF2B5EF4-FFF2-40B4-BE49-F238E27FC236}">
                <a16:creationId xmlns:a16="http://schemas.microsoft.com/office/drawing/2014/main" id="{75D2BF1F-6239-7AD2-722B-8993E8D7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05" y="723533"/>
            <a:ext cx="6629400" cy="51371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A3E906C-A24E-4B44-4E08-38D0D2B98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168" y="5876558"/>
            <a:ext cx="78733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Tremor has radiation pattern &amp; location consistent with 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 a superposition of lots of </a:t>
            </a:r>
            <a:r>
              <a:rPr lang="en-US" i="1" dirty="0">
                <a:solidFill>
                  <a:srgbClr val="0003AA"/>
                </a:solidFill>
                <a:latin typeface="Times New Roman" charset="0"/>
              </a:rPr>
              <a:t>M</a:t>
            </a:r>
            <a:r>
              <a:rPr lang="en-US" i="1" baseline="-25000" dirty="0">
                <a:solidFill>
                  <a:srgbClr val="0003AA"/>
                </a:solidFill>
                <a:latin typeface="Times New Roman" charset="0"/>
              </a:rPr>
              <a:t>w</a:t>
            </a:r>
            <a:r>
              <a:rPr lang="en-US" i="1" dirty="0">
                <a:solidFill>
                  <a:srgbClr val="0003AA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1.5–3.5 “slow </a:t>
            </a:r>
            <a:r>
              <a:rPr lang="en-US" dirty="0" err="1">
                <a:solidFill>
                  <a:srgbClr val="0003AA"/>
                </a:solidFill>
              </a:rPr>
              <a:t>eq</a:t>
            </a:r>
            <a:r>
              <a:rPr lang="en-US" dirty="0">
                <a:solidFill>
                  <a:srgbClr val="0003AA"/>
                </a:solidFill>
              </a:rPr>
              <a:t>” events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E302E08-0648-27AA-D205-085FC29AA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30" y="5573346"/>
            <a:ext cx="2179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i="1">
                <a:latin typeface="Times New Roman" charset="0"/>
              </a:rPr>
              <a:t>Ide et al, Nature (447) 2007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32CE5CF-EB34-673B-4488-1344188EE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05" y="150446"/>
            <a:ext cx="3999493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3600" i="1">
                <a:solidFill>
                  <a:srgbClr val="0003AA"/>
                </a:solidFill>
                <a:latin typeface="Arial Black" charset="0"/>
              </a:rPr>
              <a:t>Interpretation?</a:t>
            </a:r>
            <a:endParaRPr lang="en-US">
              <a:solidFill>
                <a:srgbClr val="0003AA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4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39108</TotalTime>
  <Words>646</Words>
  <Application>Microsoft Macintosh PowerPoint</Application>
  <PresentationFormat>Widescreen</PresentationFormat>
  <Paragraphs>116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 Math</vt:lpstr>
      <vt:lpstr>Helvetica</vt:lpstr>
      <vt:lpstr>Symbol</vt:lpstr>
      <vt:lpstr>Times</vt:lpstr>
      <vt:lpstr>Times New Roman</vt:lpstr>
      <vt:lpstr>Wingdings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55</cp:revision>
  <dcterms:created xsi:type="dcterms:W3CDTF">2023-01-09T19:13:31Z</dcterms:created>
  <dcterms:modified xsi:type="dcterms:W3CDTF">2023-04-05T20:35:48Z</dcterms:modified>
</cp:coreProperties>
</file>