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72" r:id="rId3"/>
    <p:sldId id="275" r:id="rId4"/>
    <p:sldId id="292" r:id="rId5"/>
    <p:sldId id="296" r:id="rId6"/>
    <p:sldId id="297" r:id="rId7"/>
    <p:sldId id="298" r:id="rId8"/>
    <p:sldId id="29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0015E8"/>
    <a:srgbClr val="D50000"/>
    <a:srgbClr val="B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>
      <p:cViewPr varScale="1">
        <p:scale>
          <a:sx n="122" d="100"/>
          <a:sy n="122" d="100"/>
        </p:scale>
        <p:origin x="14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DE3-FF8A-B69E-8952-8E098ECD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06EE-B8B7-3FCC-84F1-0C748850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137C-3D03-0B49-FC1E-B6D131D4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FAA-7444-7439-2534-C9143F7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4BC8-6074-A773-04F6-DA9914F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BCD5-5005-19AA-6AFE-4E6131F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CFE3-539A-68A7-0EF2-D54078D84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F712-DE4E-26B4-F1B0-6F5DB95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0F34-1AE8-009E-0978-45DFDF0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C3F7-C127-FF95-8A69-B3F02D0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1B1B1-5188-B0C9-20D3-92BDC2DA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2ACA7-4AAE-7592-4E23-FA2E817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623-7D4C-3DCD-CEE0-9823AE80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D4BF-F6A9-36CA-9350-4604C754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769A-8500-A651-742B-4F5D46B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0064-451F-B25C-9FC9-6F5741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4BCD-6A8B-32E8-19A7-2A4903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680-2EC7-29B9-DA35-535678D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720C-D892-53ED-017B-B662E9A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D55-088C-D70C-A14B-1A23479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0C9-DB7A-087E-EA5C-B8F60240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6111-74D8-2BFF-FF3B-7F78BA28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8D08-55C7-5039-6EA1-2F41B41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76CD-7C5B-D85E-73A2-68C3855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8E2D-C71B-7216-8A6E-7B5096A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B68-616C-1EEE-C449-38775E6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171A-87BB-E588-53BD-9D571A1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01DF-748B-6D66-E6E3-6A55DC88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06113-0074-2404-57EF-C26C1034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588F-D2F2-0910-D5B9-534BF5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3A9DF-EE44-8148-604F-02408945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818-FC93-2808-D698-FBDE2B7E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F01C-BF4D-E8FE-86A1-83E39B2E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316D-0CA1-CCF7-47AD-DB52529E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6A68-46A5-395C-EAB8-5680B8A5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29C9-0F8C-5C95-2927-3EA2BB87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529-C428-5A71-51C5-9A23272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93B-6AD7-0648-8AB5-8FCB588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22D93-779D-F188-B470-AB0FFD6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939D-A126-43B5-33A5-64DF5FF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5E52-A658-30CC-3346-549CB782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08996-C0BC-F1BC-3101-8802842F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E19-2EB5-8B51-AA7E-5AE6D71D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750CD-671B-7C96-A65D-3B4C834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980A-94DC-CC77-B52A-79C09E6D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8B8-8D0A-00DC-1D71-F20C406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AB1-ABBA-5A49-C4DB-EF97697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FA3D-3961-94B6-C73E-C3B50B03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C32A-C36F-268D-9046-0EA0C8B9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BEEA-390C-9B7A-9C12-9D4BE35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2CF7-E1BE-EABA-72BE-ADDABCE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EAE3-4512-2A34-A67F-1BECEF6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24E-E069-5AD6-AE68-E55EE16F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E251-279C-4F32-25D6-65224689A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81F6-BF43-EFC9-9FA4-7DAD7E2E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5F8D-D455-4BD2-009F-DB0ECAC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1E89-437F-0171-5A64-9E4F89B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DFA5-C261-9D4E-F269-7DDA25C2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CD269-F1FB-FC50-51D8-67B5AA3C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08BF2-E6F4-E0ED-5322-202291A7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42F3-E301-CE02-B17C-BBFAC259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754D-438D-6946-A723-A943EC2CA0C6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4B1B-A017-F54D-13F1-28BC01EE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BA43-7BF7-9ED4-4EEC-07C6A1B4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6">
            <a:extLst>
              <a:ext uri="{FF2B5EF4-FFF2-40B4-BE49-F238E27FC236}">
                <a16:creationId xmlns:a16="http://schemas.microsoft.com/office/drawing/2014/main" id="{7B25FC69-FEA4-0967-6B30-B68112BE5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192" y="60603"/>
            <a:ext cx="1827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 6 Feb 2023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9AFAA8E-FD55-F034-4E04-50F433CA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055" y="136803"/>
            <a:ext cx="6611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 5/6690 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83F45969-C33B-DB1D-5586-4E8D2425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712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© A.R. Lowry 2023</a:t>
            </a:r>
            <a:endParaRPr lang="en-US" sz="1800" dirty="0">
              <a:solidFill>
                <a:srgbClr val="0003AA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" name="Text Box 29">
            <a:extLst>
              <a:ext uri="{FF2B5EF4-FFF2-40B4-BE49-F238E27FC236}">
                <a16:creationId xmlns:a16="http://schemas.microsoft.com/office/drawing/2014/main" id="{D3CF4F28-EF24-1B5F-694D-0090D024F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49" y="6310591"/>
            <a:ext cx="55347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Read for Wed 8 Feb: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T&amp;S</a:t>
            </a:r>
            <a:r>
              <a:rPr lang="en-US" dirty="0">
                <a:solidFill>
                  <a:srgbClr val="0003AA"/>
                </a:solidFill>
              </a:rPr>
              <a:t> §4.18-4.28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976CED96-B6A5-E845-B5B7-26BA0C92B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889844"/>
            <a:ext cx="8594725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Transient Geotherms</a:t>
            </a:r>
          </a:p>
          <a:p>
            <a:endParaRPr lang="en-US" sz="600" i="1" dirty="0">
              <a:solidFill>
                <a:srgbClr val="FF3300"/>
              </a:solidFill>
            </a:endParaRPr>
          </a:p>
          <a:p>
            <a:pPr eaLnBrk="0" hangingPunct="0"/>
            <a:r>
              <a:rPr lang="en-US" dirty="0">
                <a:solidFill>
                  <a:srgbClr val="0003AA"/>
                </a:solidFill>
                <a:latin typeface="Arial"/>
                <a:cs typeface="Arial"/>
                <a:sym typeface="Symbol" charset="0"/>
              </a:rPr>
              <a:t>• Elevation reflects the geotherm via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  <a:sym typeface="Symbol" charset="0"/>
              </a:rPr>
              <a:t>thermal isostasy</a:t>
            </a:r>
            <a:r>
              <a:rPr lang="mr-IN" dirty="0">
                <a:solidFill>
                  <a:schemeClr val="accent2"/>
                </a:solidFill>
                <a:latin typeface="Arial"/>
                <a:cs typeface="Arial"/>
                <a:sym typeface="Symbol" charset="0"/>
              </a:rPr>
              <a:t>…</a:t>
            </a:r>
            <a:endParaRPr lang="en-US" dirty="0">
              <a:solidFill>
                <a:schemeClr val="accent2"/>
              </a:solidFill>
              <a:latin typeface="Arial"/>
              <a:cs typeface="Arial"/>
              <a:sym typeface="Symbol" charset="0"/>
            </a:endParaRPr>
          </a:p>
          <a:p>
            <a:pPr eaLnBrk="0" hangingPunct="0"/>
            <a:r>
              <a:rPr lang="en-US" dirty="0">
                <a:solidFill>
                  <a:srgbClr val="333399"/>
                </a:solidFill>
                <a:latin typeface="Arial"/>
                <a:cs typeface="Arial"/>
                <a:sym typeface="Symbol" charset="0"/>
              </a:rPr>
              <a:t>   (e.g., ocean bathymetry). For instantaneous rifting with a</a:t>
            </a:r>
          </a:p>
          <a:p>
            <a:pPr eaLnBrk="0" hangingPunct="0"/>
            <a:r>
              <a:rPr lang="en-US" dirty="0">
                <a:solidFill>
                  <a:srgbClr val="333399"/>
                </a:solidFill>
                <a:latin typeface="Arial"/>
                <a:cs typeface="Arial"/>
                <a:sym typeface="Symbol" charset="0"/>
              </a:rPr>
              <a:t>   stretching factor </a:t>
            </a:r>
            <a:r>
              <a:rPr lang="en-US" i="1" dirty="0">
                <a:latin typeface="Symbol" charset="2"/>
                <a:cs typeface="Symbol" charset="2"/>
                <a:sym typeface="Symbol" charset="0"/>
              </a:rPr>
              <a:t>b</a:t>
            </a:r>
            <a:r>
              <a:rPr lang="en-US" dirty="0">
                <a:solidFill>
                  <a:srgbClr val="333399"/>
                </a:solidFill>
                <a:latin typeface="Arial"/>
                <a:cs typeface="Arial"/>
                <a:sym typeface="Symbol" charset="0"/>
              </a:rPr>
              <a:t>,</a:t>
            </a:r>
          </a:p>
          <a:p>
            <a:pPr eaLnBrk="0" hangingPunct="0"/>
            <a:endParaRPr lang="en-US" dirty="0">
              <a:solidFill>
                <a:srgbClr val="333399"/>
              </a:solidFill>
              <a:latin typeface="Arial"/>
              <a:cs typeface="Arial"/>
              <a:sym typeface="Symbol" charset="0"/>
            </a:endParaRPr>
          </a:p>
          <a:p>
            <a:pPr eaLnBrk="0" hangingPunct="0"/>
            <a:endParaRPr lang="en-US" dirty="0">
              <a:solidFill>
                <a:srgbClr val="333399"/>
              </a:solidFill>
              <a:latin typeface="Arial"/>
              <a:cs typeface="Arial"/>
              <a:sym typeface="Symbol" charset="0"/>
            </a:endParaRPr>
          </a:p>
          <a:p>
            <a:pPr eaLnBrk="0" hangingPunct="0"/>
            <a:endParaRPr lang="en-US" sz="1200" dirty="0">
              <a:solidFill>
                <a:srgbClr val="333399"/>
              </a:solidFill>
              <a:latin typeface="Arial"/>
              <a:cs typeface="Arial"/>
              <a:sym typeface="Symbol" charset="0"/>
            </a:endParaRPr>
          </a:p>
          <a:p>
            <a:pPr eaLnBrk="0" hangingPunct="0"/>
            <a:r>
              <a:rPr lang="en-US" dirty="0">
                <a:solidFill>
                  <a:srgbClr val="333399"/>
                </a:solidFill>
                <a:latin typeface="Arial"/>
                <a:cs typeface="Arial"/>
                <a:sym typeface="Symbol" charset="0"/>
              </a:rPr>
              <a:t>• Sedimentary records can be used to recover elevation</a:t>
            </a:r>
          </a:p>
          <a:p>
            <a:pPr eaLnBrk="0" hangingPunct="0"/>
            <a:r>
              <a:rPr lang="en-US" dirty="0">
                <a:solidFill>
                  <a:srgbClr val="333399"/>
                </a:solidFill>
                <a:latin typeface="Arial"/>
                <a:cs typeface="Arial"/>
                <a:sym typeface="Symbol" charset="0"/>
              </a:rPr>
              <a:t>   history via </a:t>
            </a:r>
            <a:r>
              <a:rPr lang="en-US" dirty="0" err="1">
                <a:solidFill>
                  <a:srgbClr val="333399"/>
                </a:solidFill>
                <a:latin typeface="Arial"/>
                <a:cs typeface="Arial"/>
                <a:sym typeface="Symbol" charset="0"/>
              </a:rPr>
              <a:t>backstripping</a:t>
            </a:r>
            <a:r>
              <a:rPr lang="en-US" dirty="0">
                <a:solidFill>
                  <a:srgbClr val="333399"/>
                </a:solidFill>
                <a:latin typeface="Arial"/>
                <a:cs typeface="Arial"/>
                <a:sym typeface="Symbol" charset="0"/>
              </a:rPr>
              <a:t> (remove a sedimentary package;</a:t>
            </a:r>
          </a:p>
          <a:p>
            <a:pPr eaLnBrk="0" hangingPunct="0"/>
            <a:r>
              <a:rPr lang="en-US" dirty="0">
                <a:solidFill>
                  <a:srgbClr val="333399"/>
                </a:solidFill>
                <a:latin typeface="Arial"/>
                <a:cs typeface="Arial"/>
                <a:sym typeface="Symbol" charset="0"/>
              </a:rPr>
              <a:t>   correct for isostatic subsidence; correct compaction; adjust</a:t>
            </a:r>
          </a:p>
          <a:p>
            <a:pPr eaLnBrk="0" hangingPunct="0"/>
            <a:r>
              <a:rPr lang="en-US" dirty="0">
                <a:solidFill>
                  <a:srgbClr val="333399"/>
                </a:solidFill>
                <a:latin typeface="Arial"/>
                <a:cs typeface="Arial"/>
                <a:sym typeface="Symbol" charset="0"/>
              </a:rPr>
              <a:t>   for sea level and track changes through time!)</a:t>
            </a:r>
          </a:p>
        </p:txBody>
      </p:sp>
      <p:graphicFrame>
        <p:nvGraphicFramePr>
          <p:cNvPr id="8" name="Object 28">
            <a:extLst>
              <a:ext uri="{FF2B5EF4-FFF2-40B4-BE49-F238E27FC236}">
                <a16:creationId xmlns:a16="http://schemas.microsoft.com/office/drawing/2014/main" id="{0539FACD-EF57-C06C-AD28-E02680A8A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553853"/>
              </p:ext>
            </p:extLst>
          </p:nvPr>
        </p:nvGraphicFramePr>
        <p:xfrm>
          <a:off x="3573740" y="2576513"/>
          <a:ext cx="265914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400" imgH="431800" progId="Equation.3">
                  <p:embed/>
                </p:oleObj>
              </mc:Choice>
              <mc:Fallback>
                <p:oleObj name="Equation" r:id="rId2" imgW="1676400" imgH="431800" progId="Equation.3">
                  <p:embed/>
                  <p:pic>
                    <p:nvPicPr>
                      <p:cNvPr id="11" name="Object 28">
                        <a:extLst>
                          <a:ext uri="{FF2B5EF4-FFF2-40B4-BE49-F238E27FC236}">
                            <a16:creationId xmlns:a16="http://schemas.microsoft.com/office/drawing/2014/main" id="{C37077C4-D0C1-FF41-9C4B-E8C4B854D3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740" y="2576513"/>
                        <a:ext cx="2659144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A45E480-F790-BFF8-BA9E-0F9D8EC86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64" y="2593009"/>
            <a:ext cx="911797" cy="68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87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ABCBC92-DF0F-89C1-42ED-8E0178FCA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818" y="2644170"/>
            <a:ext cx="716792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Next Journal Article Reading:</a:t>
            </a:r>
          </a:p>
          <a:p>
            <a:r>
              <a:rPr lang="en-US" sz="3200">
                <a:solidFill>
                  <a:srgbClr val="0003AA"/>
                </a:solidFill>
              </a:rPr>
              <a:t>For Wednesday Feb 16: </a:t>
            </a:r>
            <a:r>
              <a:rPr lang="en-US" sz="3200" dirty="0">
                <a:solidFill>
                  <a:srgbClr val="0003AA"/>
                </a:solidFill>
              </a:rPr>
              <a:t>Kellogg et al.,</a:t>
            </a:r>
          </a:p>
          <a:p>
            <a:r>
              <a:rPr lang="en-US" sz="3200" i="1" dirty="0">
                <a:solidFill>
                  <a:srgbClr val="0003AA"/>
                </a:solidFill>
              </a:rPr>
              <a:t>Science </a:t>
            </a:r>
            <a:r>
              <a:rPr lang="en-US" sz="3200" b="1" dirty="0">
                <a:solidFill>
                  <a:srgbClr val="0003AA"/>
                </a:solidFill>
              </a:rPr>
              <a:t>283</a:t>
            </a:r>
            <a:r>
              <a:rPr lang="en-US" sz="3200" dirty="0">
                <a:solidFill>
                  <a:srgbClr val="0003AA"/>
                </a:solidFill>
              </a:rPr>
              <a:t>, 1881-1884 (1999).</a:t>
            </a:r>
          </a:p>
        </p:txBody>
      </p:sp>
    </p:spTree>
    <p:extLst>
      <p:ext uri="{BB962C8B-B14F-4D97-AF65-F5344CB8AC3E}">
        <p14:creationId xmlns:p14="http://schemas.microsoft.com/office/powerpoint/2010/main" val="340359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3">
            <a:extLst>
              <a:ext uri="{FF2B5EF4-FFF2-40B4-BE49-F238E27FC236}">
                <a16:creationId xmlns:a16="http://schemas.microsoft.com/office/drawing/2014/main" id="{AC0C2A87-0F43-A9D4-B27E-15FB31867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961" y="149225"/>
            <a:ext cx="856433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0090"/>
                </a:solidFill>
                <a:latin typeface="Arial Black"/>
                <a:cs typeface="Arial Black"/>
              </a:rPr>
              <a:t>Science</a:t>
            </a:r>
            <a:r>
              <a:rPr lang="en-US" sz="3200" dirty="0">
                <a:solidFill>
                  <a:srgbClr val="000090"/>
                </a:solidFill>
              </a:rPr>
              <a:t> is a process of discovery by which</a:t>
            </a:r>
          </a:p>
          <a:p>
            <a:r>
              <a:rPr lang="en-US" sz="3200" dirty="0">
                <a:solidFill>
                  <a:srgbClr val="000090"/>
                </a:solidFill>
              </a:rPr>
              <a:t>	we increase knowledge…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1C227A6-7D0A-12DA-B6A2-56B8E5088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838" y="1363662"/>
            <a:ext cx="2797175" cy="695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000090"/>
                </a:solidFill>
              </a:rPr>
              <a:t>Inductive Reasoning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3E2EA3B-1156-F8E3-01CB-0FB4001B2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38" y="2527300"/>
            <a:ext cx="2797175" cy="695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90"/>
                </a:solidFill>
              </a:rPr>
              <a:t>Observations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9074FD0-F75D-04C7-1464-78B693D67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3711575"/>
            <a:ext cx="2797175" cy="695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0090"/>
                </a:solidFill>
              </a:rPr>
              <a:t>Hypothesis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664587D-4795-65E1-689A-E2504255A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4706937"/>
            <a:ext cx="2797175" cy="695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00090"/>
                </a:solidFill>
              </a:rPr>
              <a:t>Additional observations/</a:t>
            </a:r>
          </a:p>
          <a:p>
            <a:pPr algn="ctr"/>
            <a:r>
              <a:rPr lang="en-US" sz="1800">
                <a:solidFill>
                  <a:srgbClr val="000090"/>
                </a:solidFill>
              </a:rPr>
              <a:t>experiments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B4CDE6E-7051-3A6D-B159-ED9EAA551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938" y="3727450"/>
            <a:ext cx="2797175" cy="695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0090"/>
                </a:solidFill>
              </a:rPr>
              <a:t>Observations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8AAAD66-1C26-36E9-90A2-159E17BC0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113" y="2590800"/>
            <a:ext cx="2797175" cy="695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0090"/>
                </a:solidFill>
              </a:rPr>
              <a:t>Hypothesis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C97BD1B-FC7F-B9A4-5AF6-79A76DC62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5945187"/>
            <a:ext cx="2797175" cy="695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0090"/>
                </a:solidFill>
              </a:rPr>
              <a:t>Theory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66DAEA-0B87-4B8B-D6D6-3D3DAF319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725" y="1397000"/>
            <a:ext cx="2797175" cy="695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rgbClr val="000090"/>
                </a:solidFill>
              </a:rPr>
              <a:t>Deductive Reasoning</a:t>
            </a: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D6EA79E3-694E-CD9E-1A07-A7A3C507C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2058987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dirty="0">
                <a:solidFill>
                  <a:srgbClr val="000090"/>
                </a:solidFill>
              </a:rPr>
              <a:t>begins with</a:t>
            </a: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id="{C067A8BB-441F-E260-0248-EDA802390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0" y="2168525"/>
            <a:ext cx="166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>
                <a:solidFill>
                  <a:srgbClr val="000090"/>
                </a:solidFill>
              </a:rPr>
              <a:t>begins with a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0D2CE1C4-A424-4CAB-76EC-2D0833612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30562"/>
            <a:ext cx="230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dirty="0">
                <a:solidFill>
                  <a:srgbClr val="000090"/>
                </a:solidFill>
              </a:rPr>
              <a:t>used to generate a</a:t>
            </a:r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1E1449A6-3CD3-FB77-60DC-6C63A3795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300412"/>
            <a:ext cx="2033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>
                <a:solidFill>
                  <a:srgbClr val="000090"/>
                </a:solidFill>
              </a:rPr>
              <a:t>predicts testable</a:t>
            </a:r>
          </a:p>
        </p:txBody>
      </p:sp>
      <p:sp>
        <p:nvSpPr>
          <p:cNvPr id="35" name="Line 16">
            <a:extLst>
              <a:ext uri="{FF2B5EF4-FFF2-40B4-BE49-F238E27FC236}">
                <a16:creationId xmlns:a16="http://schemas.microsoft.com/office/drawing/2014/main" id="{5C9E73FD-241A-5BD1-652A-2D9DF4B2B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7485" y="4396686"/>
            <a:ext cx="555965" cy="5182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Line 17">
            <a:extLst>
              <a:ext uri="{FF2B5EF4-FFF2-40B4-BE49-F238E27FC236}">
                <a16:creationId xmlns:a16="http://schemas.microsoft.com/office/drawing/2014/main" id="{341DEC01-41F5-8F2A-47E3-BD2A5C2AA4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02638" y="4329112"/>
            <a:ext cx="249100" cy="5914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Text Box 18">
            <a:extLst>
              <a:ext uri="{FF2B5EF4-FFF2-40B4-BE49-F238E27FC236}">
                <a16:creationId xmlns:a16="http://schemas.microsoft.com/office/drawing/2014/main" id="{EBD82652-6DDF-9EAF-D28B-5EB483099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5" y="5468937"/>
            <a:ext cx="3629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>
                <a:solidFill>
                  <a:srgbClr val="000090"/>
                </a:solidFill>
              </a:rPr>
              <a:t>If well supported, may become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3109F7-8CAC-2A6E-073A-535CFF32E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4576762"/>
            <a:ext cx="2286000" cy="21320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200" i="1" dirty="0">
                <a:solidFill>
                  <a:srgbClr val="FF0000"/>
                </a:solidFill>
                <a:latin typeface="Arial Black"/>
                <a:cs typeface="Arial Black"/>
              </a:rPr>
              <a:t>The</a:t>
            </a:r>
          </a:p>
          <a:p>
            <a:pPr algn="ctr"/>
            <a:r>
              <a:rPr lang="en-US" sz="3200" i="1" dirty="0">
                <a:solidFill>
                  <a:srgbClr val="FF0000"/>
                </a:solidFill>
                <a:latin typeface="Arial Black"/>
                <a:cs typeface="Arial Black"/>
              </a:rPr>
              <a:t>Scientific</a:t>
            </a:r>
          </a:p>
          <a:p>
            <a:pPr algn="ctr"/>
            <a:r>
              <a:rPr lang="en-US" sz="3200" i="1" dirty="0">
                <a:solidFill>
                  <a:srgbClr val="FF0000"/>
                </a:solidFill>
                <a:latin typeface="Arial Black"/>
                <a:cs typeface="Arial Black"/>
              </a:rPr>
              <a:t>Method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0F5DFC2-C0D0-620E-C570-BC0D630DCDAE}"/>
              </a:ext>
            </a:extLst>
          </p:cNvPr>
          <p:cNvCxnSpPr>
            <a:endCxn id="28" idx="2"/>
          </p:cNvCxnSpPr>
          <p:nvPr/>
        </p:nvCxnSpPr>
        <p:spPr bwMode="auto">
          <a:xfrm flipV="1">
            <a:off x="5212581" y="2938463"/>
            <a:ext cx="1910532" cy="10937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EBAF84-2C25-0373-1DD8-675F69F4042D}"/>
              </a:ext>
            </a:extLst>
          </p:cNvPr>
          <p:cNvCxnSpPr>
            <a:stCxn id="27" idx="2"/>
          </p:cNvCxnSpPr>
          <p:nvPr/>
        </p:nvCxnSpPr>
        <p:spPr bwMode="auto">
          <a:xfrm flipH="1" flipV="1">
            <a:off x="5199827" y="2874459"/>
            <a:ext cx="1920111" cy="12006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62529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0">
                <a:extLst>
                  <a:ext uri="{FF2B5EF4-FFF2-40B4-BE49-F238E27FC236}">
                    <a16:creationId xmlns:a16="http://schemas.microsoft.com/office/drawing/2014/main" id="{96E077A7-6C59-E663-3FD6-113022F7FB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7943" y="181957"/>
                <a:ext cx="7576113" cy="64940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3200" i="1" dirty="0">
                    <a:solidFill>
                      <a:srgbClr val="0003AA"/>
                    </a:solidFill>
                    <a:latin typeface="Arial Black" charset="0"/>
                  </a:rPr>
                  <a:t>Roy et al. </a:t>
                </a:r>
                <a:r>
                  <a:rPr lang="ja-JP" altLang="en-US" sz="3200" i="1" dirty="0">
                    <a:solidFill>
                      <a:srgbClr val="0003AA"/>
                    </a:solidFill>
                    <a:latin typeface="Arial Black" charset="0"/>
                  </a:rPr>
                  <a:t>“</a:t>
                </a:r>
                <a:r>
                  <a:rPr lang="en-US" sz="3200" i="1" dirty="0">
                    <a:solidFill>
                      <a:srgbClr val="0003AA"/>
                    </a:solidFill>
                    <a:latin typeface="Arial Black" charset="0"/>
                  </a:rPr>
                  <a:t>wrap-up</a:t>
                </a:r>
                <a:r>
                  <a:rPr lang="ja-JP" altLang="en-US" sz="3200" i="1">
                    <a:solidFill>
                      <a:srgbClr val="0003AA"/>
                    </a:solidFill>
                    <a:latin typeface="Arial Black" charset="0"/>
                  </a:rPr>
                  <a:t>”</a:t>
                </a:r>
                <a:r>
                  <a:rPr lang="en-US" sz="3200" i="1" dirty="0">
                    <a:solidFill>
                      <a:srgbClr val="0003AA"/>
                    </a:solidFill>
                    <a:latin typeface="Arial Black" charset="0"/>
                  </a:rPr>
                  <a:t>:</a:t>
                </a:r>
              </a:p>
              <a:p>
                <a:endParaRPr lang="en-US" sz="800" i="1" dirty="0">
                  <a:solidFill>
                    <a:srgbClr val="0003AA"/>
                  </a:solidFill>
                  <a:latin typeface="Arial Black" charset="0"/>
                </a:endParaRPr>
              </a:p>
              <a:p>
                <a:r>
                  <a:rPr lang="en-US" i="1" dirty="0">
                    <a:solidFill>
                      <a:srgbClr val="0003AA"/>
                    </a:solidFill>
                    <a:latin typeface="Arial Black" charset="0"/>
                  </a:rPr>
                  <a:t>Observations?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1.6 to 1.9 km CP elevation change since Cretaceous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Sedimentary sequences </a:t>
                </a:r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 quantifiable exhumation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• Volcanism migrates toward central CP over time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Xenoliths: hydrated at margins, dry/depleted interior</a:t>
                </a:r>
              </a:p>
              <a:p>
                <a:endParaRPr lang="en-US" sz="800" dirty="0">
                  <a:solidFill>
                    <a:srgbClr val="0003A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i="1" dirty="0">
                    <a:solidFill>
                      <a:srgbClr val="0003AA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Hypotheses/Models?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~0.4 km flexural isostatic response to removal of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sediments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Remainder explained by warming of an equilibrated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lithosphere chilled to 400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3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 at the base by Laramide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flat-slab subduction</a:t>
                </a:r>
              </a:p>
              <a:p>
                <a:endParaRPr lang="en-US" sz="800" dirty="0">
                  <a:solidFill>
                    <a:srgbClr val="0003A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i="1" dirty="0">
                    <a:solidFill>
                      <a:srgbClr val="0003AA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Hypothesis testing?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If lithospheric warming hypothesis is correct, what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would it predict beyond the observations focused on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in the paper?</a:t>
                </a:r>
              </a:p>
            </p:txBody>
          </p:sp>
        </mc:Choice>
        <mc:Fallback xmlns="">
          <p:sp>
            <p:nvSpPr>
              <p:cNvPr id="3" name="Text Box 10">
                <a:extLst>
                  <a:ext uri="{FF2B5EF4-FFF2-40B4-BE49-F238E27FC236}">
                    <a16:creationId xmlns:a16="http://schemas.microsoft.com/office/drawing/2014/main" id="{96E077A7-6C59-E663-3FD6-113022F7F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7943" y="181957"/>
                <a:ext cx="7576113" cy="6494085"/>
              </a:xfrm>
              <a:prstGeom prst="rect">
                <a:avLst/>
              </a:prstGeom>
              <a:blipFill>
                <a:blip r:embed="rId2"/>
                <a:stretch>
                  <a:fillRect l="-2007" t="-1563" r="-167" b="-11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50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topo">
            <a:extLst>
              <a:ext uri="{FF2B5EF4-FFF2-40B4-BE49-F238E27FC236}">
                <a16:creationId xmlns:a16="http://schemas.microsoft.com/office/drawing/2014/main" id="{17B6E358-8546-3E8C-D464-FCFF24E6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468" y="788938"/>
            <a:ext cx="5627687" cy="364013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9D8B588B-23AF-3884-4209-A199E31E3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711" y="103138"/>
            <a:ext cx="4745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Roy et al. </a:t>
            </a:r>
            <a:r>
              <a:rPr lang="ja-JP" altLang="en-US" sz="3200" i="1" dirty="0">
                <a:solidFill>
                  <a:srgbClr val="0003AA"/>
                </a:solidFill>
                <a:latin typeface="Arial Black" charset="0"/>
              </a:rPr>
              <a:t>“</a:t>
            </a:r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wrap-up</a:t>
            </a:r>
            <a:r>
              <a:rPr lang="ja-JP" altLang="en-US" sz="3200" i="1" dirty="0">
                <a:solidFill>
                  <a:srgbClr val="0003AA"/>
                </a:solidFill>
                <a:latin typeface="Arial Black" charset="0"/>
              </a:rPr>
              <a:t>”</a:t>
            </a:r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: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2F33E42A-8A9F-82FC-1C8E-6FD1A2B0E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335" y="4446538"/>
            <a:ext cx="567595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Food for thought:</a:t>
            </a:r>
          </a:p>
          <a:p>
            <a:r>
              <a:rPr lang="en-US" dirty="0">
                <a:solidFill>
                  <a:srgbClr val="0003AA"/>
                </a:solidFill>
              </a:rPr>
              <a:t>• If elevation increased by lithospheric</a:t>
            </a:r>
          </a:p>
          <a:p>
            <a:r>
              <a:rPr lang="en-US" dirty="0">
                <a:solidFill>
                  <a:srgbClr val="0003AA"/>
                </a:solidFill>
              </a:rPr>
              <a:t>   warming after </a:t>
            </a:r>
            <a:r>
              <a:rPr lang="en-US" dirty="0" err="1">
                <a:solidFill>
                  <a:srgbClr val="0003AA"/>
                </a:solidFill>
              </a:rPr>
              <a:t>Laramide</a:t>
            </a:r>
            <a:r>
              <a:rPr lang="en-US" dirty="0">
                <a:solidFill>
                  <a:srgbClr val="0003AA"/>
                </a:solidFill>
              </a:rPr>
              <a:t>, where should</a:t>
            </a:r>
          </a:p>
          <a:p>
            <a:r>
              <a:rPr lang="en-US" dirty="0">
                <a:solidFill>
                  <a:srgbClr val="0003AA"/>
                </a:solidFill>
              </a:rPr>
              <a:t>   it have risen?</a:t>
            </a:r>
          </a:p>
          <a:p>
            <a:r>
              <a:rPr lang="en-US" dirty="0">
                <a:solidFill>
                  <a:srgbClr val="0003AA"/>
                </a:solidFill>
              </a:rPr>
              <a:t>• And what should it have looked like</a:t>
            </a:r>
          </a:p>
          <a:p>
            <a:r>
              <a:rPr lang="en-US" dirty="0">
                <a:solidFill>
                  <a:srgbClr val="0003AA"/>
                </a:solidFill>
              </a:rPr>
              <a:t>   before flat-slab </a:t>
            </a:r>
            <a:r>
              <a:rPr lang="en-US" dirty="0" err="1">
                <a:solidFill>
                  <a:srgbClr val="0003AA"/>
                </a:solidFill>
              </a:rPr>
              <a:t>subduction</a:t>
            </a:r>
            <a:r>
              <a:rPr lang="en-US" dirty="0">
                <a:solidFill>
                  <a:srgbClr val="0003AA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373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topo">
            <a:extLst>
              <a:ext uri="{FF2B5EF4-FFF2-40B4-BE49-F238E27FC236}">
                <a16:creationId xmlns:a16="http://schemas.microsoft.com/office/drawing/2014/main" id="{5E754C52-3DF2-8247-BF7C-794127E81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817513"/>
            <a:ext cx="5627687" cy="364013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6">
            <a:extLst>
              <a:ext uri="{FF2B5EF4-FFF2-40B4-BE49-F238E27FC236}">
                <a16:creationId xmlns:a16="http://schemas.microsoft.com/office/drawing/2014/main" id="{DEF1D1C5-BE15-D4A2-D834-B61A2CA75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4" y="74563"/>
            <a:ext cx="3290888" cy="330517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7">
            <a:extLst>
              <a:ext uri="{FF2B5EF4-FFF2-40B4-BE49-F238E27FC236}">
                <a16:creationId xmlns:a16="http://schemas.microsoft.com/office/drawing/2014/main" id="{E9110A90-7C67-7B4F-2914-67C26B2A6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7" y="3424188"/>
            <a:ext cx="3290887" cy="33083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AEEEDC58-4BC2-F4B6-7323-CE5FDF494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4" y="131713"/>
            <a:ext cx="4745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Roy et al. </a:t>
            </a:r>
            <a:r>
              <a:rPr lang="ja-JP" altLang="en-US" sz="3200" i="1" dirty="0">
                <a:solidFill>
                  <a:srgbClr val="0003AA"/>
                </a:solidFill>
                <a:latin typeface="Arial Black" charset="0"/>
              </a:rPr>
              <a:t>“</a:t>
            </a:r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wrap-up</a:t>
            </a:r>
            <a:r>
              <a:rPr lang="ja-JP" altLang="en-US" sz="3200" i="1" dirty="0">
                <a:solidFill>
                  <a:srgbClr val="0003AA"/>
                </a:solidFill>
                <a:latin typeface="Arial Black" charset="0"/>
              </a:rPr>
              <a:t>”</a:t>
            </a:r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: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0CDD47BD-D1FA-C5A6-A729-DF9351A27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4" y="4475113"/>
            <a:ext cx="567595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Food for thought:</a:t>
            </a:r>
          </a:p>
          <a:p>
            <a:r>
              <a:rPr lang="en-US" dirty="0">
                <a:solidFill>
                  <a:srgbClr val="0003AA"/>
                </a:solidFill>
              </a:rPr>
              <a:t>• If elevation increased by lithospheric</a:t>
            </a:r>
          </a:p>
          <a:p>
            <a:r>
              <a:rPr lang="en-US" dirty="0">
                <a:solidFill>
                  <a:srgbClr val="0003AA"/>
                </a:solidFill>
              </a:rPr>
              <a:t>   warming after </a:t>
            </a:r>
            <a:r>
              <a:rPr lang="en-US" dirty="0" err="1">
                <a:solidFill>
                  <a:srgbClr val="0003AA"/>
                </a:solidFill>
              </a:rPr>
              <a:t>Laramide</a:t>
            </a:r>
            <a:r>
              <a:rPr lang="en-US" dirty="0">
                <a:solidFill>
                  <a:srgbClr val="0003AA"/>
                </a:solidFill>
              </a:rPr>
              <a:t>, where should</a:t>
            </a:r>
          </a:p>
          <a:p>
            <a:r>
              <a:rPr lang="en-US" dirty="0">
                <a:solidFill>
                  <a:srgbClr val="0003AA"/>
                </a:solidFill>
              </a:rPr>
              <a:t>   it have risen?</a:t>
            </a:r>
          </a:p>
          <a:p>
            <a:r>
              <a:rPr lang="en-US" dirty="0">
                <a:solidFill>
                  <a:srgbClr val="0003AA"/>
                </a:solidFill>
              </a:rPr>
              <a:t>• And what should it have looked like</a:t>
            </a:r>
          </a:p>
          <a:p>
            <a:r>
              <a:rPr lang="en-US" dirty="0">
                <a:solidFill>
                  <a:srgbClr val="0003AA"/>
                </a:solidFill>
              </a:rPr>
              <a:t>   before flat-slab </a:t>
            </a:r>
            <a:r>
              <a:rPr lang="en-US" dirty="0" err="1">
                <a:solidFill>
                  <a:srgbClr val="0003AA"/>
                </a:solidFill>
              </a:rPr>
              <a:t>subduction</a:t>
            </a:r>
            <a:r>
              <a:rPr lang="en-US" dirty="0">
                <a:solidFill>
                  <a:srgbClr val="0003AA"/>
                </a:solidFill>
              </a:rPr>
              <a:t>?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A2852281-6DDF-930F-E95F-758AAD1AE6D4}"/>
              </a:ext>
            </a:extLst>
          </p:cNvPr>
          <p:cNvSpPr txBox="1"/>
          <p:nvPr/>
        </p:nvSpPr>
        <p:spPr>
          <a:xfrm>
            <a:off x="6238874" y="6456313"/>
            <a:ext cx="2140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/>
              <a:t>Becker et al. </a:t>
            </a:r>
            <a:r>
              <a:rPr lang="en-US" sz="1400" i="1" dirty="0"/>
              <a:t>EPSL</a:t>
            </a:r>
            <a:r>
              <a:rPr lang="en-US" sz="1400" dirty="0"/>
              <a:t> 2014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19B37178-018D-FD90-1431-6A3840C9A4E8}"/>
              </a:ext>
            </a:extLst>
          </p:cNvPr>
          <p:cNvSpPr txBox="1"/>
          <p:nvPr/>
        </p:nvSpPr>
        <p:spPr>
          <a:xfrm>
            <a:off x="7483092" y="2043916"/>
            <a:ext cx="1194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dirty="0">
                <a:solidFill>
                  <a:srgbClr val="0003AA"/>
                </a:solidFill>
              </a:rPr>
              <a:t>Residual</a:t>
            </a:r>
          </a:p>
          <a:p>
            <a:r>
              <a:rPr lang="en-US" sz="1200" dirty="0">
                <a:solidFill>
                  <a:srgbClr val="0003AA"/>
                </a:solidFill>
              </a:rPr>
              <a:t>elevation</a:t>
            </a:r>
          </a:p>
          <a:p>
            <a:r>
              <a:rPr lang="en-US" sz="1200" dirty="0">
                <a:solidFill>
                  <a:srgbClr val="0003AA"/>
                </a:solidFill>
              </a:rPr>
              <a:t>after removing</a:t>
            </a:r>
          </a:p>
          <a:p>
            <a:r>
              <a:rPr lang="en-US" sz="1200" dirty="0">
                <a:solidFill>
                  <a:srgbClr val="0003AA"/>
                </a:solidFill>
              </a:rPr>
              <a:t>the lithosphere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1E90A4BD-939C-5547-3669-F5DD5E072324}"/>
              </a:ext>
            </a:extLst>
          </p:cNvPr>
          <p:cNvSpPr txBox="1"/>
          <p:nvPr/>
        </p:nvSpPr>
        <p:spPr>
          <a:xfrm>
            <a:off x="7534274" y="5389513"/>
            <a:ext cx="119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 dirty="0">
                <a:solidFill>
                  <a:srgbClr val="0003AA"/>
                </a:solidFill>
              </a:rPr>
              <a:t>Elevation</a:t>
            </a:r>
          </a:p>
          <a:p>
            <a:r>
              <a:rPr lang="en-US" sz="1200" dirty="0">
                <a:solidFill>
                  <a:srgbClr val="0003AA"/>
                </a:solidFill>
              </a:rPr>
              <a:t>derived</a:t>
            </a:r>
          </a:p>
          <a:p>
            <a:r>
              <a:rPr lang="en-US" sz="1200" dirty="0">
                <a:solidFill>
                  <a:srgbClr val="0003AA"/>
                </a:solidFill>
              </a:rPr>
              <a:t>from below the</a:t>
            </a:r>
          </a:p>
          <a:p>
            <a:r>
              <a:rPr lang="en-US" sz="1200" dirty="0">
                <a:solidFill>
                  <a:srgbClr val="0003AA"/>
                </a:solidFill>
              </a:rPr>
              <a:t>lithosphere</a:t>
            </a:r>
          </a:p>
        </p:txBody>
      </p:sp>
    </p:spTree>
    <p:extLst>
      <p:ext uri="{BB962C8B-B14F-4D97-AF65-F5344CB8AC3E}">
        <p14:creationId xmlns:p14="http://schemas.microsoft.com/office/powerpoint/2010/main" val="37317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55CBAF60-71D2-FA44-83F7-1D4906C0A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600" y="88380"/>
            <a:ext cx="4745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Roy et al. </a:t>
            </a:r>
            <a:r>
              <a:rPr lang="ja-JP" altLang="en-US" sz="3200" i="1" dirty="0">
                <a:solidFill>
                  <a:srgbClr val="0003AA"/>
                </a:solidFill>
                <a:latin typeface="Arial Black" charset="0"/>
              </a:rPr>
              <a:t>“</a:t>
            </a:r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wrap-up</a:t>
            </a:r>
            <a:r>
              <a:rPr lang="ja-JP" altLang="en-US" sz="3200" i="1" dirty="0">
                <a:solidFill>
                  <a:srgbClr val="0003AA"/>
                </a:solidFill>
                <a:latin typeface="Arial Black" charset="0"/>
              </a:rPr>
              <a:t>”</a:t>
            </a:r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: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D920AB1-1B4F-844F-A37E-D19A01524F2E}"/>
              </a:ext>
            </a:extLst>
          </p:cNvPr>
          <p:cNvSpPr txBox="1"/>
          <p:nvPr/>
        </p:nvSpPr>
        <p:spPr>
          <a:xfrm>
            <a:off x="2155112" y="651601"/>
            <a:ext cx="4310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Hypothesis testing:</a:t>
            </a:r>
          </a:p>
          <a:p>
            <a:r>
              <a:rPr lang="en-US" dirty="0">
                <a:solidFill>
                  <a:srgbClr val="0003AA"/>
                </a:solidFill>
              </a:rPr>
              <a:t>What does the modeling imply</a:t>
            </a:r>
          </a:p>
          <a:p>
            <a:r>
              <a:rPr lang="en-US" dirty="0">
                <a:solidFill>
                  <a:srgbClr val="0003AA"/>
                </a:solidFill>
              </a:rPr>
              <a:t>about 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timing</a:t>
            </a:r>
            <a:r>
              <a:rPr lang="en-US" dirty="0">
                <a:solidFill>
                  <a:srgbClr val="0003AA"/>
                </a:solidFill>
              </a:rPr>
              <a:t> of uplift?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2382F0-000B-F649-B5AA-E0C90559A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060" y="168839"/>
            <a:ext cx="3320204" cy="2650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234305-52C8-4743-8610-A380369A7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736" y="1867011"/>
            <a:ext cx="4801106" cy="4902610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5E1F1C2-24B3-5D46-B447-EC214F20525F}"/>
              </a:ext>
            </a:extLst>
          </p:cNvPr>
          <p:cNvSpPr txBox="1"/>
          <p:nvPr/>
        </p:nvSpPr>
        <p:spPr>
          <a:xfrm>
            <a:off x="6555781" y="3439290"/>
            <a:ext cx="37994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Uplift history using </a:t>
            </a:r>
          </a:p>
          <a:p>
            <a:r>
              <a:rPr lang="en-US" dirty="0" err="1">
                <a:solidFill>
                  <a:srgbClr val="0003AA"/>
                </a:solidFill>
              </a:rPr>
              <a:t>paleopressure</a:t>
            </a:r>
            <a:r>
              <a:rPr lang="en-US" dirty="0">
                <a:solidFill>
                  <a:srgbClr val="0003AA"/>
                </a:solidFill>
              </a:rPr>
              <a:t> in vesicular</a:t>
            </a:r>
          </a:p>
          <a:p>
            <a:r>
              <a:rPr lang="en-US" dirty="0">
                <a:solidFill>
                  <a:srgbClr val="0003AA"/>
                </a:solidFill>
              </a:rPr>
              <a:t>basalts</a:t>
            </a:r>
          </a:p>
          <a:p>
            <a:r>
              <a:rPr lang="en-US" dirty="0">
                <a:solidFill>
                  <a:srgbClr val="0003AA"/>
                </a:solidFill>
              </a:rPr>
              <a:t>(</a:t>
            </a:r>
            <a:r>
              <a:rPr lang="en-US" dirty="0" err="1">
                <a:solidFill>
                  <a:srgbClr val="0003AA"/>
                </a:solidFill>
              </a:rPr>
              <a:t>Sahagian</a:t>
            </a:r>
            <a:r>
              <a:rPr lang="en-US" dirty="0">
                <a:solidFill>
                  <a:srgbClr val="0003AA"/>
                </a:solidFill>
              </a:rPr>
              <a:t> et al., Geology</a:t>
            </a:r>
          </a:p>
          <a:p>
            <a:r>
              <a:rPr lang="en-US" dirty="0">
                <a:solidFill>
                  <a:srgbClr val="0003AA"/>
                </a:solidFill>
              </a:rPr>
              <a:t>2003)</a:t>
            </a:r>
          </a:p>
        </p:txBody>
      </p:sp>
    </p:spTree>
    <p:extLst>
      <p:ext uri="{BB962C8B-B14F-4D97-AF65-F5344CB8AC3E}">
        <p14:creationId xmlns:p14="http://schemas.microsoft.com/office/powerpoint/2010/main" val="404988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D0C42B27-CBB7-E9BE-DF7C-509F2351B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854" y="461963"/>
            <a:ext cx="3178124" cy="600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Recall surface heat</a:t>
            </a:r>
          </a:p>
          <a:p>
            <a:r>
              <a:rPr lang="en-US" dirty="0">
                <a:solidFill>
                  <a:srgbClr val="0003AA"/>
                </a:solidFill>
              </a:rPr>
              <a:t>flow… 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&gt; 50 </a:t>
            </a:r>
            <a:r>
              <a:rPr lang="en-US" dirty="0" err="1">
                <a:solidFill>
                  <a:srgbClr val="0003AA"/>
                </a:solidFill>
              </a:rPr>
              <a:t>mW</a:t>
            </a:r>
            <a:r>
              <a:rPr lang="en-US" dirty="0">
                <a:solidFill>
                  <a:srgbClr val="0003AA"/>
                </a:solidFill>
              </a:rPr>
              <a:t>/m</a:t>
            </a:r>
            <a:r>
              <a:rPr lang="en-US" baseline="30000" dirty="0">
                <a:solidFill>
                  <a:srgbClr val="0003AA"/>
                </a:solidFill>
              </a:rPr>
              <a:t>2</a:t>
            </a:r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requires advection;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For advection by </a:t>
            </a:r>
          </a:p>
          <a:p>
            <a:r>
              <a:rPr lang="en-US" dirty="0">
                <a:solidFill>
                  <a:srgbClr val="0003AA"/>
                </a:solidFill>
              </a:rPr>
              <a:t>rifting alone, &gt;90</a:t>
            </a:r>
          </a:p>
          <a:p>
            <a:r>
              <a:rPr lang="en-US" dirty="0" err="1">
                <a:solidFill>
                  <a:srgbClr val="0003AA"/>
                </a:solidFill>
              </a:rPr>
              <a:t>mW</a:t>
            </a:r>
            <a:r>
              <a:rPr lang="en-US" dirty="0">
                <a:solidFill>
                  <a:srgbClr val="0003AA"/>
                </a:solidFill>
              </a:rPr>
              <a:t>/m</a:t>
            </a:r>
            <a:r>
              <a:rPr lang="en-US" baseline="30000" dirty="0">
                <a:solidFill>
                  <a:srgbClr val="0003AA"/>
                </a:solidFill>
              </a:rPr>
              <a:t>2</a:t>
            </a:r>
            <a:r>
              <a:rPr lang="en-US" dirty="0">
                <a:solidFill>
                  <a:srgbClr val="0003AA"/>
                </a:solidFill>
              </a:rPr>
              <a:t> requires a</a:t>
            </a:r>
          </a:p>
          <a:p>
            <a:r>
              <a:rPr lang="en-US" dirty="0">
                <a:solidFill>
                  <a:srgbClr val="0003AA"/>
                </a:solidFill>
              </a:rPr>
              <a:t>strain rate in excess</a:t>
            </a:r>
          </a:p>
          <a:p>
            <a:r>
              <a:rPr lang="en-US" dirty="0">
                <a:solidFill>
                  <a:srgbClr val="0003AA"/>
                </a:solidFill>
              </a:rPr>
              <a:t>of 3x10</a:t>
            </a:r>
            <a:r>
              <a:rPr lang="en-US" baseline="30000" dirty="0">
                <a:solidFill>
                  <a:srgbClr val="0003AA"/>
                </a:solidFill>
              </a:rPr>
              <a:t>-15</a:t>
            </a:r>
            <a:r>
              <a:rPr lang="en-US" dirty="0">
                <a:solidFill>
                  <a:srgbClr val="0003AA"/>
                </a:solidFill>
              </a:rPr>
              <a:t> s</a:t>
            </a:r>
            <a:r>
              <a:rPr lang="en-US" baseline="30000" dirty="0">
                <a:solidFill>
                  <a:srgbClr val="0003AA"/>
                </a:solidFill>
              </a:rPr>
              <a:t>-1</a:t>
            </a:r>
            <a:r>
              <a:rPr lang="en-US" dirty="0">
                <a:solidFill>
                  <a:srgbClr val="0003AA"/>
                </a:solidFill>
              </a:rPr>
              <a:t>.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Intermountain seismic</a:t>
            </a:r>
          </a:p>
          <a:p>
            <a:r>
              <a:rPr lang="en-US" dirty="0">
                <a:solidFill>
                  <a:srgbClr val="0003AA"/>
                </a:solidFill>
              </a:rPr>
              <a:t>belt is ~1x10</a:t>
            </a:r>
            <a:r>
              <a:rPr lang="en-US" baseline="30000" dirty="0">
                <a:solidFill>
                  <a:srgbClr val="0003AA"/>
                </a:solidFill>
              </a:rPr>
              <a:t>-15</a:t>
            </a:r>
            <a:r>
              <a:rPr lang="en-US" dirty="0">
                <a:solidFill>
                  <a:srgbClr val="0003AA"/>
                </a:solidFill>
              </a:rPr>
              <a:t> s</a:t>
            </a:r>
            <a:r>
              <a:rPr lang="en-US" baseline="30000" dirty="0">
                <a:solidFill>
                  <a:srgbClr val="0003AA"/>
                </a:solidFill>
              </a:rPr>
              <a:t>-1</a:t>
            </a:r>
            <a:r>
              <a:rPr lang="en-US" dirty="0">
                <a:solidFill>
                  <a:srgbClr val="0003AA"/>
                </a:solidFill>
              </a:rPr>
              <a:t>;</a:t>
            </a:r>
          </a:p>
          <a:p>
            <a:r>
              <a:rPr lang="en-US" dirty="0">
                <a:solidFill>
                  <a:srgbClr val="0003AA"/>
                </a:solidFill>
              </a:rPr>
              <a:t>Rio Grande Rift is</a:t>
            </a:r>
          </a:p>
          <a:p>
            <a:r>
              <a:rPr lang="en-US" dirty="0">
                <a:solidFill>
                  <a:srgbClr val="0003AA"/>
                </a:solidFill>
              </a:rPr>
              <a:t>nearer 4x10</a:t>
            </a:r>
            <a:r>
              <a:rPr lang="en-US" baseline="30000" dirty="0">
                <a:solidFill>
                  <a:srgbClr val="0003AA"/>
                </a:solidFill>
              </a:rPr>
              <a:t>-16 </a:t>
            </a:r>
            <a:r>
              <a:rPr lang="en-US" dirty="0">
                <a:solidFill>
                  <a:srgbClr val="0003AA"/>
                </a:solidFill>
              </a:rPr>
              <a:t>s</a:t>
            </a:r>
            <a:r>
              <a:rPr lang="en-US" baseline="30000" dirty="0">
                <a:solidFill>
                  <a:srgbClr val="0003AA"/>
                </a:solidFill>
              </a:rPr>
              <a:t>-1</a:t>
            </a:r>
            <a:r>
              <a:rPr lang="en-US" dirty="0">
                <a:solidFill>
                  <a:srgbClr val="0003AA"/>
                </a:solidFill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61E4A-BA5E-43DE-8E75-2FA76F249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22" y="0"/>
            <a:ext cx="5591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34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6610</TotalTime>
  <Words>464</Words>
  <Application>Microsoft Macintosh PowerPoint</Application>
  <PresentationFormat>Widescreen</PresentationFormat>
  <Paragraphs>105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Cambria Math</vt:lpstr>
      <vt:lpstr>Symbol</vt:lpstr>
      <vt:lpstr>Office Theme 2013 - 2022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26</cp:revision>
  <dcterms:created xsi:type="dcterms:W3CDTF">2023-01-09T19:13:31Z</dcterms:created>
  <dcterms:modified xsi:type="dcterms:W3CDTF">2023-02-06T21:34:55Z</dcterms:modified>
</cp:coreProperties>
</file>