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86" r:id="rId4"/>
    <p:sldId id="283" r:id="rId5"/>
    <p:sldId id="262" r:id="rId6"/>
    <p:sldId id="263" r:id="rId7"/>
    <p:sldId id="264" r:id="rId8"/>
    <p:sldId id="270" r:id="rId9"/>
    <p:sldId id="271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8" r:id="rId18"/>
    <p:sldId id="269" r:id="rId19"/>
    <p:sldId id="281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  <a:srgbClr val="0003AA"/>
    <a:srgbClr val="001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53"/>
    <p:restoredTop sz="96327"/>
  </p:normalViewPr>
  <p:slideViewPr>
    <p:cSldViewPr snapToGrid="0">
      <p:cViewPr varScale="1">
        <p:scale>
          <a:sx n="215" d="100"/>
          <a:sy n="215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>
            <a:extLst>
              <a:ext uri="{FF2B5EF4-FFF2-40B4-BE49-F238E27FC236}">
                <a16:creationId xmlns:a16="http://schemas.microsoft.com/office/drawing/2014/main" id="{AAD02BAF-003B-5774-E233-0914658C4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5264" y="60603"/>
            <a:ext cx="18453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6 Sep 2024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7F389D9E-E5C2-031F-5745-62BA1CAB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215" y="6428066"/>
            <a:ext cx="2701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2007-2024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21BCFA74-5F5E-F730-FB2E-D0ACCC84E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" y="6310591"/>
            <a:ext cx="82301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Read for Monday 9 September: </a:t>
            </a:r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T&amp;S</a:t>
            </a:r>
            <a:r>
              <a:rPr lang="en-US" dirty="0">
                <a:solidFill>
                  <a:srgbClr val="0003AA"/>
                </a:solidFill>
              </a:rPr>
              <a:t> 132-149 (§4.1-4.12)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7D7AB28-BCE9-77C0-8B64-DFB94F5C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032" y="94161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0328545F-0E15-F159-025A-C342C7B1F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770" y="775692"/>
            <a:ext cx="8249181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The </a:t>
            </a:r>
            <a:r>
              <a:rPr lang="en-US" i="1" dirty="0" err="1">
                <a:solidFill>
                  <a:srgbClr val="FF0000"/>
                </a:solidFill>
                <a:latin typeface="Arial Black" charset="0"/>
              </a:rPr>
              <a:t>Geotherm</a:t>
            </a:r>
            <a:endParaRPr lang="en-US" i="1" dirty="0">
              <a:solidFill>
                <a:srgbClr val="FF0000"/>
              </a:solidFill>
            </a:endParaRPr>
          </a:p>
          <a:p>
            <a:endParaRPr lang="en-US" sz="600" i="1" dirty="0">
              <a:solidFill>
                <a:srgbClr val="FF3300"/>
              </a:solidFill>
            </a:endParaRPr>
          </a:p>
          <a:p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Four Modes of Heat Transfer:</a:t>
            </a:r>
            <a:endParaRPr lang="en-US" i="1" dirty="0">
              <a:solidFill>
                <a:srgbClr val="0003AA"/>
              </a:solidFill>
            </a:endParaRPr>
          </a:p>
          <a:p>
            <a:endParaRPr lang="en-US" sz="300" i="1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   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Conduction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(</a:t>
            </a:r>
            <a:r>
              <a:rPr lang="en-US" dirty="0">
                <a:solidFill>
                  <a:srgbClr val="0003AA"/>
                </a:solidFill>
                <a:sym typeface="Symbol" charset="0"/>
              </a:rPr>
              <a:t>Molecular collisions = slow &amp;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  <a:sym typeface="Symbol" charset="0"/>
              </a:rPr>
              <a:t> inefficient)</a:t>
            </a:r>
            <a:endParaRPr lang="en-US" dirty="0">
              <a:solidFill>
                <a:srgbClr val="0003AA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3AA"/>
                </a:solidFill>
              </a:rPr>
              <a:t>   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Convection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(Thermal buoyancy-driven flow in general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   circulation = very efficient, relatively rapid)</a:t>
            </a:r>
          </a:p>
          <a:p>
            <a:r>
              <a:rPr lang="en-US" dirty="0">
                <a:solidFill>
                  <a:srgbClr val="0003AA"/>
                </a:solidFill>
              </a:rPr>
              <a:t>   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Advection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(Heat carried by material flux </a:t>
            </a:r>
            <a:r>
              <a:rPr lang="en-US" i="1" dirty="0">
                <a:solidFill>
                  <a:srgbClr val="0003AA"/>
                </a:solidFill>
                <a:latin typeface="Arial"/>
                <a:cs typeface="Arial"/>
              </a:rPr>
              <a:t>other than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   thermally-driven general-circulation flow)</a:t>
            </a:r>
          </a:p>
          <a:p>
            <a:r>
              <a:rPr lang="en-US" dirty="0">
                <a:solidFill>
                  <a:srgbClr val="0003AA"/>
                </a:solidFill>
              </a:rPr>
              <a:t>   • 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Radiation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(At quantum level, thermal kinetics can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   convert to a photon or photons can be absorbed &amp;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   converted to thermal energy)</a:t>
            </a:r>
          </a:p>
          <a:p>
            <a:endParaRPr lang="en-US" sz="300" dirty="0">
              <a:solidFill>
                <a:srgbClr val="0003AA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3AA"/>
                </a:solidFill>
              </a:rPr>
              <a:t>Convection dominates in the mantle &gt; 1300°C;</a:t>
            </a:r>
          </a:p>
          <a:p>
            <a:r>
              <a:rPr lang="en-US" dirty="0">
                <a:solidFill>
                  <a:srgbClr val="0003AA"/>
                </a:solidFill>
              </a:rPr>
              <a:t>   conduction dominates </a:t>
            </a:r>
            <a:r>
              <a:rPr lang="ja-JP" altLang="en-US">
                <a:solidFill>
                  <a:srgbClr val="0003AA"/>
                </a:solidFill>
                <a:latin typeface="Arial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Thermal Boundary Layer</a:t>
            </a:r>
            <a:r>
              <a:rPr lang="ja-JP" altLang="en-US">
                <a:solidFill>
                  <a:srgbClr val="0003AA"/>
                </a:solidFill>
                <a:latin typeface="Arial"/>
              </a:rPr>
              <a:t>”</a:t>
            </a:r>
            <a:endParaRPr lang="en-US" altLang="ja-JP" dirty="0">
              <a:solidFill>
                <a:srgbClr val="0003AA"/>
              </a:solidFill>
              <a:latin typeface="Arial"/>
            </a:endParaRPr>
          </a:p>
          <a:p>
            <a:r>
              <a:rPr lang="en-US" dirty="0">
                <a:solidFill>
                  <a:srgbClr val="0003AA"/>
                </a:solidFill>
                <a:latin typeface="Arial"/>
              </a:rPr>
              <a:t>   associated with the lithosphere (but advection can be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</a:rPr>
              <a:t>   significant!)</a:t>
            </a:r>
            <a:endParaRPr lang="en-US" sz="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8E916A1-9D33-12C5-DABE-907223160B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7015" y="426244"/>
                <a:ext cx="9706503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0003AA"/>
                    </a:solidFill>
                  </a:rPr>
                  <a:t>Material Properties of Rocks:</a:t>
                </a:r>
              </a:p>
              <a:p>
                <a:endParaRPr lang="en-US" sz="1200" dirty="0">
                  <a:solidFill>
                    <a:srgbClr val="0003AA"/>
                  </a:solidFill>
                </a:endParaRP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In the lab can measure </a:t>
                </a:r>
                <a:r>
                  <a:rPr lang="en-US" sz="2800" i="1" dirty="0">
                    <a:latin typeface="Times New Roman" charset="0"/>
                  </a:rPr>
                  <a:t>k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of rock by measuring </a:t>
                </a:r>
                <a:r>
                  <a:rPr lang="en-US" sz="2800" i="1" dirty="0">
                    <a:latin typeface="Times New Roman" charset="0"/>
                  </a:rPr>
                  <a:t>T</a:t>
                </a:r>
                <a:r>
                  <a:rPr lang="en-US" sz="2800" baseline="-25000" dirty="0">
                    <a:latin typeface="Times New Roman" charset="0"/>
                  </a:rPr>
                  <a:t>1</a:t>
                </a:r>
                <a:r>
                  <a:rPr lang="en-US" sz="2800" dirty="0">
                    <a:solidFill>
                      <a:srgbClr val="0003AA"/>
                    </a:solidFill>
                  </a:rPr>
                  <a:t>,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i="1" dirty="0">
                    <a:latin typeface="Times New Roman" charset="0"/>
                  </a:rPr>
                  <a:t>T</a:t>
                </a:r>
                <a:r>
                  <a:rPr lang="en-US" sz="2800" baseline="-25000" dirty="0">
                    <a:latin typeface="Times New Roman" charset="0"/>
                  </a:rPr>
                  <a:t>2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on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either side of a disk of rock and measuring </a:t>
                </a:r>
                <a:r>
                  <a:rPr lang="en-US" sz="2800" i="1" dirty="0">
                    <a:latin typeface="Times New Roman" charset="0"/>
                  </a:rPr>
                  <a:t>q </a:t>
                </a:r>
                <a:r>
                  <a:rPr lang="en-US" sz="2800" dirty="0">
                    <a:solidFill>
                      <a:srgbClr val="0003A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known </a:t>
                </a:r>
                <a:r>
                  <a:rPr lang="en-US" sz="2800" i="1" dirty="0">
                    <a:latin typeface="Times New Roman" charset="0"/>
                  </a:rPr>
                  <a:t>k</a:t>
                </a:r>
                <a:r>
                  <a:rPr lang="en-US" sz="2800" baseline="-25000" dirty="0">
                    <a:latin typeface="Times New Roman" charset="0"/>
                  </a:rPr>
                  <a:t>1</a:t>
                </a:r>
                <a:r>
                  <a:rPr lang="en-US" sz="2800" dirty="0">
                    <a:solidFill>
                      <a:srgbClr val="0003AA"/>
                    </a:solidFill>
                  </a:rPr>
                  <a:t>:</a:t>
                </a:r>
              </a:p>
              <a:p>
                <a:r>
                  <a:rPr lang="en-US" sz="2800" i="1" dirty="0">
                    <a:latin typeface="Times New Roman" charset="0"/>
                  </a:rPr>
                  <a:t>k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is found to be very weakly dependent on 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pressure, strongly dependent on </a:t>
                </a:r>
                <a:r>
                  <a:rPr lang="en-US" sz="2800" i="1" dirty="0">
                    <a:latin typeface="Times New Roman" charset="0"/>
                  </a:rPr>
                  <a:t>T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and 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rock type as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  		      </a:t>
                </a:r>
                <a:r>
                  <a:rPr lang="en-US" sz="2800" dirty="0">
                    <a:solidFill>
                      <a:srgbClr val="0003AA"/>
                    </a:solidFill>
                  </a:rPr>
                  <a:t>(W m</a:t>
                </a:r>
                <a:r>
                  <a:rPr lang="en-US" sz="2800" baseline="30000" dirty="0">
                    <a:solidFill>
                      <a:srgbClr val="0003AA"/>
                    </a:solidFill>
                  </a:rPr>
                  <a:t>–1</a:t>
                </a:r>
                <a:r>
                  <a:rPr lang="en-US" sz="2800" dirty="0">
                    <a:solidFill>
                      <a:srgbClr val="0003AA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3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0003AA"/>
                    </a:solidFill>
                  </a:rPr>
                  <a:t>K</a:t>
                </a:r>
                <a:r>
                  <a:rPr lang="en-US" sz="2800" baseline="30000" dirty="0">
                    <a:solidFill>
                      <a:srgbClr val="0003AA"/>
                    </a:solidFill>
                  </a:rPr>
                  <a:t>–1</a:t>
                </a:r>
                <a:r>
                  <a:rPr lang="en-US" sz="2800" dirty="0">
                    <a:solidFill>
                      <a:srgbClr val="0003AA"/>
                    </a:solidFill>
                  </a:rPr>
                  <a:t>)</a:t>
                </a:r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8E916A1-9D33-12C5-DABE-907223160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7015" y="426244"/>
                <a:ext cx="9706503" cy="2862322"/>
              </a:xfrm>
              <a:prstGeom prst="rect">
                <a:avLst/>
              </a:prstGeom>
              <a:blipFill>
                <a:blip r:embed="rId2"/>
                <a:stretch>
                  <a:fillRect l="-1307" t="-2212" b="-53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13586FD-8AD5-8C92-44F9-E072EF41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7" y="2757116"/>
            <a:ext cx="18843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87546-E9E5-871A-7635-61B4801B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7" y="3455193"/>
            <a:ext cx="433228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D17EA0-41BA-2393-2C82-95E6BCDF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7" y="3455193"/>
            <a:ext cx="45497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4E82A7-2EC1-D587-CF08-277FBE89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2" y="4301331"/>
            <a:ext cx="609600" cy="671512"/>
          </a:xfrm>
          <a:prstGeom prst="ellipse">
            <a:avLst/>
          </a:prstGeom>
          <a:solidFill>
            <a:srgbClr val="FF3300">
              <a:alpha val="42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DDEACC-E86C-B5B1-D8FE-C7E60B9AE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2" y="3987006"/>
            <a:ext cx="228600" cy="304800"/>
          </a:xfrm>
          <a:prstGeom prst="ellipse">
            <a:avLst/>
          </a:prstGeom>
          <a:solidFill>
            <a:srgbClr val="0CE321">
              <a:alpha val="42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E97DE2-7534-3D87-8120-B628F269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7" y="4868068"/>
            <a:ext cx="990600" cy="152400"/>
          </a:xfrm>
          <a:prstGeom prst="rect">
            <a:avLst/>
          </a:prstGeom>
          <a:solidFill>
            <a:srgbClr val="0CE321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BBAFBE3-FA1A-B8B5-D108-AFD33B60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190" y="6062424"/>
            <a:ext cx="57445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>
                <a:solidFill>
                  <a:srgbClr val="0003AA"/>
                </a:solidFill>
              </a:rPr>
              <a:t>From measurements by </a:t>
            </a:r>
            <a:r>
              <a:rPr lang="en-US" sz="1800" dirty="0" err="1">
                <a:solidFill>
                  <a:srgbClr val="0003AA"/>
                </a:solidFill>
              </a:rPr>
              <a:t>Siepold</a:t>
            </a:r>
            <a:r>
              <a:rPr lang="en-US" sz="1800" dirty="0">
                <a:solidFill>
                  <a:srgbClr val="0003AA"/>
                </a:solidFill>
              </a:rPr>
              <a:t>, </a:t>
            </a:r>
            <a:r>
              <a:rPr lang="en-US" sz="1800" i="1" dirty="0" err="1">
                <a:solidFill>
                  <a:srgbClr val="0003AA"/>
                </a:solidFill>
              </a:rPr>
              <a:t>Tectonophysics</a:t>
            </a:r>
            <a:r>
              <a:rPr lang="en-US" sz="1800" dirty="0">
                <a:solidFill>
                  <a:srgbClr val="0003AA"/>
                </a:solidFill>
              </a:rPr>
              <a:t> 1998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AC7F03-F8B2-167F-4153-EC0DBA985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7" y="3982243"/>
            <a:ext cx="762000" cy="533400"/>
          </a:xfrm>
          <a:prstGeom prst="rect">
            <a:avLst/>
          </a:prstGeom>
          <a:solidFill>
            <a:srgbClr val="FF3300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2F2813-707F-A7A4-6452-E8354B15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7" y="5039518"/>
            <a:ext cx="457200" cy="381000"/>
          </a:xfrm>
          <a:prstGeom prst="ellipse">
            <a:avLst/>
          </a:prstGeom>
          <a:solidFill>
            <a:schemeClr val="accent2">
              <a:alpha val="34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3922B-469E-20B9-8D10-FCD36391F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7" y="3658393"/>
            <a:ext cx="914400" cy="304800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17750-9907-7FF9-210F-F2ED934B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7" y="5058568"/>
            <a:ext cx="1143000" cy="304800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7686B8-E7B8-CF9F-82C2-6BE5FF208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7" y="4534693"/>
            <a:ext cx="914400" cy="304800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88C7542-9991-2729-351F-BDFF2CC70174}"/>
              </a:ext>
            </a:extLst>
          </p:cNvPr>
          <p:cNvSpPr/>
          <p:nvPr/>
        </p:nvSpPr>
        <p:spPr>
          <a:xfrm>
            <a:off x="7062871" y="3926220"/>
            <a:ext cx="1890733" cy="996596"/>
          </a:xfrm>
          <a:custGeom>
            <a:avLst/>
            <a:gdLst>
              <a:gd name="connsiteX0" fmla="*/ 0 w 1890733"/>
              <a:gd name="connsiteY0" fmla="*/ 0 h 996596"/>
              <a:gd name="connsiteX1" fmla="*/ 267664 w 1890733"/>
              <a:gd name="connsiteY1" fmla="*/ 313216 h 996596"/>
              <a:gd name="connsiteX2" fmla="*/ 746042 w 1890733"/>
              <a:gd name="connsiteY2" fmla="*/ 654906 h 996596"/>
              <a:gd name="connsiteX3" fmla="*/ 1275675 w 1890733"/>
              <a:gd name="connsiteY3" fmla="*/ 854225 h 996596"/>
              <a:gd name="connsiteX4" fmla="*/ 1890733 w 1890733"/>
              <a:gd name="connsiteY4" fmla="*/ 996596 h 99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733" h="996596">
                <a:moveTo>
                  <a:pt x="0" y="0"/>
                </a:moveTo>
                <a:cubicBezTo>
                  <a:pt x="71662" y="102032"/>
                  <a:pt x="143324" y="204065"/>
                  <a:pt x="267664" y="313216"/>
                </a:cubicBezTo>
                <a:cubicBezTo>
                  <a:pt x="392004" y="422367"/>
                  <a:pt x="578040" y="564738"/>
                  <a:pt x="746042" y="654906"/>
                </a:cubicBezTo>
                <a:cubicBezTo>
                  <a:pt x="914044" y="745074"/>
                  <a:pt x="1084893" y="797277"/>
                  <a:pt x="1275675" y="854225"/>
                </a:cubicBezTo>
                <a:cubicBezTo>
                  <a:pt x="1466457" y="911173"/>
                  <a:pt x="1890733" y="996596"/>
                  <a:pt x="1890733" y="996596"/>
                </a:cubicBezTo>
              </a:path>
            </a:pathLst>
          </a:custGeom>
          <a:ln w="38100" cmpd="sng">
            <a:solidFill>
              <a:srgbClr val="0CE321">
                <a:alpha val="50000"/>
              </a:srgb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A29175-18CD-7E40-A688-15EE031CD4A8}"/>
              </a:ext>
            </a:extLst>
          </p:cNvPr>
          <p:cNvSpPr/>
          <p:nvPr/>
        </p:nvSpPr>
        <p:spPr bwMode="auto">
          <a:xfrm>
            <a:off x="3720365" y="5691614"/>
            <a:ext cx="113117" cy="1817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00" b="0" i="1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0CE0599-A04B-8948-B633-2E547476B1E2}"/>
              </a:ext>
            </a:extLst>
          </p:cNvPr>
          <p:cNvSpPr txBox="1"/>
          <p:nvPr/>
        </p:nvSpPr>
        <p:spPr>
          <a:xfrm>
            <a:off x="3653332" y="5636627"/>
            <a:ext cx="247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A64FE2-357C-7247-9B8C-E31329639554}"/>
              </a:ext>
            </a:extLst>
          </p:cNvPr>
          <p:cNvGrpSpPr/>
          <p:nvPr/>
        </p:nvGrpSpPr>
        <p:grpSpPr>
          <a:xfrm rot="16200000">
            <a:off x="6138213" y="4132193"/>
            <a:ext cx="247184" cy="261610"/>
            <a:chOff x="7123105" y="2948509"/>
            <a:chExt cx="247184" cy="26161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A141BE-4C56-2640-8A2F-BEED29F236C5}"/>
                </a:ext>
              </a:extLst>
            </p:cNvPr>
            <p:cNvSpPr/>
            <p:nvPr/>
          </p:nvSpPr>
          <p:spPr bwMode="auto">
            <a:xfrm>
              <a:off x="7190138" y="3003496"/>
              <a:ext cx="113117" cy="18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813F5A26-FC8A-654D-985A-3018553C5515}"/>
                </a:ext>
              </a:extLst>
            </p:cNvPr>
            <p:cNvSpPr txBox="1"/>
            <p:nvPr/>
          </p:nvSpPr>
          <p:spPr>
            <a:xfrm>
              <a:off x="7123105" y="2948509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3C153F-2ED3-3D46-90B7-6763DC0F01FC}"/>
              </a:ext>
            </a:extLst>
          </p:cNvPr>
          <p:cNvGrpSpPr/>
          <p:nvPr/>
        </p:nvGrpSpPr>
        <p:grpSpPr>
          <a:xfrm>
            <a:off x="9052320" y="4334461"/>
            <a:ext cx="247184" cy="261610"/>
            <a:chOff x="2318245" y="5758071"/>
            <a:chExt cx="247184" cy="26161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087CD5C-B1A1-314C-A2A3-0CDE98EDBDCE}"/>
                </a:ext>
              </a:extLst>
            </p:cNvPr>
            <p:cNvSpPr/>
            <p:nvPr/>
          </p:nvSpPr>
          <p:spPr bwMode="auto">
            <a:xfrm>
              <a:off x="2385278" y="5813058"/>
              <a:ext cx="113117" cy="18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A3BFFF02-6F19-644F-8DD7-EFBDF9AD1FE9}"/>
                </a:ext>
              </a:extLst>
            </p:cNvPr>
            <p:cNvSpPr txBox="1"/>
            <p:nvPr/>
          </p:nvSpPr>
          <p:spPr>
            <a:xfrm>
              <a:off x="2318245" y="5758071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705BDB-2346-7F46-9238-63CB186DC815}"/>
              </a:ext>
            </a:extLst>
          </p:cNvPr>
          <p:cNvGrpSpPr/>
          <p:nvPr/>
        </p:nvGrpSpPr>
        <p:grpSpPr>
          <a:xfrm>
            <a:off x="9052320" y="4545461"/>
            <a:ext cx="247184" cy="261610"/>
            <a:chOff x="2318245" y="5758071"/>
            <a:chExt cx="247184" cy="26161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D438CA2-3742-2746-8702-5EAA1D8408B1}"/>
                </a:ext>
              </a:extLst>
            </p:cNvPr>
            <p:cNvSpPr/>
            <p:nvPr/>
          </p:nvSpPr>
          <p:spPr bwMode="auto">
            <a:xfrm>
              <a:off x="2385278" y="5813058"/>
              <a:ext cx="113117" cy="18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647FFA0D-CC9D-294A-889C-2948A64BE2BE}"/>
                </a:ext>
              </a:extLst>
            </p:cNvPr>
            <p:cNvSpPr txBox="1"/>
            <p:nvPr/>
          </p:nvSpPr>
          <p:spPr>
            <a:xfrm>
              <a:off x="2318245" y="5758071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4BB6E5-35A7-094B-96BD-F3F3D26E4870}"/>
              </a:ext>
            </a:extLst>
          </p:cNvPr>
          <p:cNvGrpSpPr/>
          <p:nvPr/>
        </p:nvGrpSpPr>
        <p:grpSpPr>
          <a:xfrm>
            <a:off x="9053853" y="4737263"/>
            <a:ext cx="247184" cy="261610"/>
            <a:chOff x="2318245" y="5758071"/>
            <a:chExt cx="247184" cy="2616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A6BCAD7-4B16-6940-9A1C-877C8EFB2E5F}"/>
                </a:ext>
              </a:extLst>
            </p:cNvPr>
            <p:cNvSpPr/>
            <p:nvPr/>
          </p:nvSpPr>
          <p:spPr bwMode="auto">
            <a:xfrm>
              <a:off x="2385278" y="5813058"/>
              <a:ext cx="113117" cy="18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FC280E41-F13F-2E4E-AAFF-251494F07934}"/>
                </a:ext>
              </a:extLst>
            </p:cNvPr>
            <p:cNvSpPr txBox="1"/>
            <p:nvPr/>
          </p:nvSpPr>
          <p:spPr>
            <a:xfrm>
              <a:off x="2318245" y="5758071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8D61DD-71E1-454B-B2A2-510CD347AAD0}"/>
              </a:ext>
            </a:extLst>
          </p:cNvPr>
          <p:cNvGrpSpPr/>
          <p:nvPr/>
        </p:nvGrpSpPr>
        <p:grpSpPr>
          <a:xfrm>
            <a:off x="9055386" y="4937670"/>
            <a:ext cx="247184" cy="261610"/>
            <a:chOff x="2318245" y="5758071"/>
            <a:chExt cx="247184" cy="26161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8A3648-0FA1-AF45-A42F-5790300F2F2C}"/>
                </a:ext>
              </a:extLst>
            </p:cNvPr>
            <p:cNvSpPr/>
            <p:nvPr/>
          </p:nvSpPr>
          <p:spPr bwMode="auto">
            <a:xfrm>
              <a:off x="2385278" y="5813058"/>
              <a:ext cx="113117" cy="181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2" name="TextBox 31">
              <a:extLst>
                <a:ext uri="{FF2B5EF4-FFF2-40B4-BE49-F238E27FC236}">
                  <a16:creationId xmlns:a16="http://schemas.microsoft.com/office/drawing/2014/main" id="{3D2A8B33-3BD7-C941-8E8F-73F4D3E73272}"/>
                </a:ext>
              </a:extLst>
            </p:cNvPr>
            <p:cNvSpPr txBox="1"/>
            <p:nvPr/>
          </p:nvSpPr>
          <p:spPr>
            <a:xfrm>
              <a:off x="2318245" y="5758071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618DDB-B957-BB44-9C94-19FE47E81F14}"/>
              </a:ext>
            </a:extLst>
          </p:cNvPr>
          <p:cNvGrpSpPr/>
          <p:nvPr/>
        </p:nvGrpSpPr>
        <p:grpSpPr>
          <a:xfrm>
            <a:off x="9373358" y="4328781"/>
            <a:ext cx="271228" cy="261610"/>
            <a:chOff x="-397565" y="1135901"/>
            <a:chExt cx="271228" cy="26161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AF4C05-4C67-B041-9F45-8E99CD99A55B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24B11E20-4A61-4D47-9B30-68BCBE43667C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9E6EE6-B202-E44F-AC5A-E460CACE391C}"/>
              </a:ext>
            </a:extLst>
          </p:cNvPr>
          <p:cNvGrpSpPr/>
          <p:nvPr/>
        </p:nvGrpSpPr>
        <p:grpSpPr>
          <a:xfrm>
            <a:off x="9373358" y="4532137"/>
            <a:ext cx="271228" cy="261610"/>
            <a:chOff x="-397565" y="1135901"/>
            <a:chExt cx="271228" cy="26161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B14C13-6B0C-8544-9FC8-1DE6E526EEB7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7022789B-FCF1-E54E-9C3A-E0AA7FB4D6D9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FBADEF-115B-A442-9BCA-BB84DD1DFE48}"/>
              </a:ext>
            </a:extLst>
          </p:cNvPr>
          <p:cNvGrpSpPr/>
          <p:nvPr/>
        </p:nvGrpSpPr>
        <p:grpSpPr>
          <a:xfrm>
            <a:off x="9373358" y="4731047"/>
            <a:ext cx="271228" cy="261610"/>
            <a:chOff x="-397565" y="1135901"/>
            <a:chExt cx="271228" cy="26161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C271ED-7F84-944A-A9D3-627CADEEDF5F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9C568983-4F51-284E-B6CA-CCA023D58B6F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7A1847-1E13-A346-87B2-DDD7C0E1BA4C}"/>
              </a:ext>
            </a:extLst>
          </p:cNvPr>
          <p:cNvGrpSpPr/>
          <p:nvPr/>
        </p:nvGrpSpPr>
        <p:grpSpPr>
          <a:xfrm>
            <a:off x="9373358" y="4931051"/>
            <a:ext cx="271228" cy="261610"/>
            <a:chOff x="-397565" y="1135901"/>
            <a:chExt cx="271228" cy="2616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4CB548B-570F-2540-B256-A1DC7AB0AE33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80255250-8F16-D04A-98D6-29FCF0F62C56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A3B75-AD4E-E94E-84E1-9B5CD3FA107C}"/>
              </a:ext>
            </a:extLst>
          </p:cNvPr>
          <p:cNvGrpSpPr/>
          <p:nvPr/>
        </p:nvGrpSpPr>
        <p:grpSpPr>
          <a:xfrm>
            <a:off x="9370684" y="4328781"/>
            <a:ext cx="271228" cy="261610"/>
            <a:chOff x="-397565" y="1135901"/>
            <a:chExt cx="271228" cy="26161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65DC04-4EC0-7445-8DF4-6B6594DA145A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TextBox 52">
              <a:extLst>
                <a:ext uri="{FF2B5EF4-FFF2-40B4-BE49-F238E27FC236}">
                  <a16:creationId xmlns:a16="http://schemas.microsoft.com/office/drawing/2014/main" id="{4C3BC090-A1F3-CC45-8BE4-707B5A7DF1B5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9CCB0E-7BCB-3B40-B2A7-559EF9B0DCA6}"/>
              </a:ext>
            </a:extLst>
          </p:cNvPr>
          <p:cNvGrpSpPr/>
          <p:nvPr/>
        </p:nvGrpSpPr>
        <p:grpSpPr>
          <a:xfrm rot="16200000">
            <a:off x="1670177" y="4621513"/>
            <a:ext cx="271228" cy="261610"/>
            <a:chOff x="-397565" y="1135901"/>
            <a:chExt cx="271228" cy="26161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5263A9-E7AF-574D-B466-6D531FD1CE70}"/>
                </a:ext>
              </a:extLst>
            </p:cNvPr>
            <p:cNvSpPr/>
            <p:nvPr/>
          </p:nvSpPr>
          <p:spPr bwMode="auto">
            <a:xfrm>
              <a:off x="-306693" y="1215414"/>
              <a:ext cx="79513" cy="113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619CACAB-6F9E-D340-9C52-8D7627DB43E5}"/>
                </a:ext>
              </a:extLst>
            </p:cNvPr>
            <p:cNvSpPr txBox="1"/>
            <p:nvPr/>
          </p:nvSpPr>
          <p:spPr>
            <a:xfrm>
              <a:off x="-397565" y="1135901"/>
              <a:ext cx="2712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8E8719A-C8C1-96FF-FB64-47F7F5CBD21F}"/>
              </a:ext>
            </a:extLst>
          </p:cNvPr>
          <p:cNvSpPr/>
          <p:nvPr/>
        </p:nvSpPr>
        <p:spPr>
          <a:xfrm>
            <a:off x="817853" y="426244"/>
            <a:ext cx="420283" cy="28420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12B2CF-91BE-A5D2-0790-25C027FE0B37}"/>
              </a:ext>
            </a:extLst>
          </p:cNvPr>
          <p:cNvSpPr/>
          <p:nvPr/>
        </p:nvSpPr>
        <p:spPr>
          <a:xfrm>
            <a:off x="749699" y="1794723"/>
            <a:ext cx="562271" cy="1135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B0C72-C62F-5AE6-2831-A84B6DA4EA10}"/>
              </a:ext>
            </a:extLst>
          </p:cNvPr>
          <p:cNvSpPr txBox="1"/>
          <p:nvPr/>
        </p:nvSpPr>
        <p:spPr>
          <a:xfrm>
            <a:off x="1370421" y="256967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A38948-29EB-C6BB-6755-A5A93865D4C3}"/>
              </a:ext>
            </a:extLst>
          </p:cNvPr>
          <p:cNvSpPr txBox="1"/>
          <p:nvPr/>
        </p:nvSpPr>
        <p:spPr>
          <a:xfrm>
            <a:off x="1333945" y="140565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3ED68-1DA3-4CA4-7784-460DBA9EEEED}"/>
              </a:ext>
            </a:extLst>
          </p:cNvPr>
          <p:cNvSpPr txBox="1"/>
          <p:nvPr/>
        </p:nvSpPr>
        <p:spPr>
          <a:xfrm>
            <a:off x="1299817" y="193731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103A67-5F35-4F49-7CAC-3A0DC883D789}"/>
              </a:ext>
            </a:extLst>
          </p:cNvPr>
          <p:cNvSpPr txBox="1"/>
          <p:nvPr/>
        </p:nvSpPr>
        <p:spPr>
          <a:xfrm>
            <a:off x="1370943" y="3090446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2912287-1FF7-7D62-5632-0450250E487A}"/>
              </a:ext>
            </a:extLst>
          </p:cNvPr>
          <p:cNvCxnSpPr>
            <a:cxnSpLocks/>
          </p:cNvCxnSpPr>
          <p:nvPr/>
        </p:nvCxnSpPr>
        <p:spPr>
          <a:xfrm flipH="1">
            <a:off x="1244563" y="433032"/>
            <a:ext cx="213852" cy="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BF82528-D448-0FA2-9335-FAE758B0A1B3}"/>
              </a:ext>
            </a:extLst>
          </p:cNvPr>
          <p:cNvCxnSpPr>
            <a:cxnSpLocks/>
          </p:cNvCxnSpPr>
          <p:nvPr/>
        </p:nvCxnSpPr>
        <p:spPr>
          <a:xfrm flipH="1">
            <a:off x="1244563" y="1601620"/>
            <a:ext cx="187423" cy="193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4FC45A-ECB6-F6C1-EB64-A7064ACB60F3}"/>
              </a:ext>
            </a:extLst>
          </p:cNvPr>
          <p:cNvCxnSpPr>
            <a:cxnSpLocks/>
          </p:cNvCxnSpPr>
          <p:nvPr/>
        </p:nvCxnSpPr>
        <p:spPr>
          <a:xfrm flipH="1" flipV="1">
            <a:off x="1233699" y="1908313"/>
            <a:ext cx="154868" cy="193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36B430A-9F7D-1747-FA39-F4FE9747436C}"/>
              </a:ext>
            </a:extLst>
          </p:cNvPr>
          <p:cNvCxnSpPr>
            <a:cxnSpLocks/>
          </p:cNvCxnSpPr>
          <p:nvPr/>
        </p:nvCxnSpPr>
        <p:spPr>
          <a:xfrm flipH="1">
            <a:off x="1247205" y="3268291"/>
            <a:ext cx="2112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37A77E8-3543-1D7B-CB3D-394D3AD50607}"/>
              </a:ext>
            </a:extLst>
          </p:cNvPr>
          <p:cNvSpPr txBox="1"/>
          <p:nvPr/>
        </p:nvSpPr>
        <p:spPr>
          <a:xfrm rot="16200000">
            <a:off x="516835" y="94847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en-US" dirty="0"/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6406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x">
            <a:extLst>
              <a:ext uri="{FF2B5EF4-FFF2-40B4-BE49-F238E27FC236}">
                <a16:creationId xmlns:a16="http://schemas.microsoft.com/office/drawing/2014/main" id="{A076FE34-FFA7-4D63-3AF6-0E7ABC8C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97" y="15875"/>
            <a:ext cx="3489325" cy="3409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8D654F-E8C2-3B69-E0C8-F9B0484A6042}"/>
              </a:ext>
            </a:extLst>
          </p:cNvPr>
          <p:cNvGrpSpPr>
            <a:grpSpLocks/>
          </p:cNvGrpSpPr>
          <p:nvPr/>
        </p:nvGrpSpPr>
        <p:grpSpPr bwMode="auto">
          <a:xfrm>
            <a:off x="2075322" y="3432175"/>
            <a:ext cx="6832600" cy="3409950"/>
            <a:chOff x="728" y="2172"/>
            <a:chExt cx="4304" cy="2148"/>
          </a:xfrm>
        </p:grpSpPr>
        <p:pic>
          <p:nvPicPr>
            <p:cNvPr id="8" name="Picture 7" descr="T_and_k">
              <a:extLst>
                <a:ext uri="{FF2B5EF4-FFF2-40B4-BE49-F238E27FC236}">
                  <a16:creationId xmlns:a16="http://schemas.microsoft.com/office/drawing/2014/main" id="{75ECF7E5-5C60-07D9-1B27-164439AA8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" y="2172"/>
              <a:ext cx="4304" cy="21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F3CA28-21A2-8711-4C68-9B6B372CD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3699"/>
              <a:ext cx="727" cy="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7FD2B-10F6-20BA-FD06-77C6C407E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696"/>
              <a:ext cx="727" cy="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" name="Text Box 9">
            <a:extLst>
              <a:ext uri="{FF2B5EF4-FFF2-40B4-BE49-F238E27FC236}">
                <a16:creationId xmlns:a16="http://schemas.microsoft.com/office/drawing/2014/main" id="{F9A8BD7B-D832-F22A-1179-49FAAC98E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147" y="1093133"/>
            <a:ext cx="490191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Quartz-rich rocks have</a:t>
            </a:r>
          </a:p>
          <a:p>
            <a:r>
              <a:rPr lang="en-US" dirty="0">
                <a:solidFill>
                  <a:srgbClr val="0003AA"/>
                </a:solidFill>
              </a:rPr>
              <a:t>higher reference conductivity</a:t>
            </a:r>
          </a:p>
          <a:p>
            <a:r>
              <a:rPr lang="en-US" dirty="0">
                <a:solidFill>
                  <a:srgbClr val="0003AA"/>
                </a:solidFill>
              </a:rPr>
              <a:t>but greater temperature sensitivity,</a:t>
            </a:r>
          </a:p>
          <a:p>
            <a:r>
              <a:rPr lang="en-US" dirty="0">
                <a:solidFill>
                  <a:srgbClr val="0003AA"/>
                </a:solidFill>
              </a:rPr>
              <a:t>so thermal gradient is steeper for</a:t>
            </a:r>
          </a:p>
          <a:p>
            <a:r>
              <a:rPr lang="en-US" dirty="0">
                <a:solidFill>
                  <a:srgbClr val="0003AA"/>
                </a:solidFill>
              </a:rPr>
              <a:t>mafic rocks at shallow depths</a:t>
            </a:r>
          </a:p>
          <a:p>
            <a:r>
              <a:rPr lang="en-US" dirty="0">
                <a:solidFill>
                  <a:srgbClr val="0003AA"/>
                </a:solidFill>
              </a:rPr>
              <a:t>but less steep for deep rocks!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9D34C-91B6-B3F6-60FB-AD4D37BA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10" y="136525"/>
            <a:ext cx="1738312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F40E9D-4918-EC57-F050-AA736223A291}"/>
              </a:ext>
            </a:extLst>
          </p:cNvPr>
          <p:cNvCxnSpPr/>
          <p:nvPr/>
        </p:nvCxnSpPr>
        <p:spPr bwMode="auto">
          <a:xfrm>
            <a:off x="8768222" y="3565525"/>
            <a:ext cx="0" cy="2743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3">
            <a:extLst>
              <a:ext uri="{FF2B5EF4-FFF2-40B4-BE49-F238E27FC236}">
                <a16:creationId xmlns:a16="http://schemas.microsoft.com/office/drawing/2014/main" id="{D46A86AB-5052-0C42-00B7-90A9289B1E0D}"/>
              </a:ext>
            </a:extLst>
          </p:cNvPr>
          <p:cNvSpPr txBox="1"/>
          <p:nvPr/>
        </p:nvSpPr>
        <p:spPr>
          <a:xfrm rot="5400000">
            <a:off x="7904875" y="467130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>
                <a:solidFill>
                  <a:srgbClr val="0003AA"/>
                </a:solidFill>
              </a:rPr>
              <a:t>Increasing</a:t>
            </a:r>
            <a:r>
              <a:rPr lang="en-US" sz="1800" dirty="0"/>
              <a:t> </a:t>
            </a:r>
            <a:r>
              <a:rPr lang="en-US" sz="1800" i="1" dirty="0">
                <a:latin typeface="Times New Roman"/>
                <a:cs typeface="Times New Roman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3375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9323ECD-00A9-E73B-82CF-42ECBA7354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6874" y="626425"/>
                <a:ext cx="7898252" cy="4207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0003AA"/>
                    </a:solidFill>
                  </a:rPr>
                  <a:t>Our equation relating heat flow </a:t>
                </a:r>
                <a:r>
                  <a:rPr lang="en-US" sz="2800" i="1" dirty="0">
                    <a:latin typeface="Times New Roman" charset="0"/>
                  </a:rPr>
                  <a:t>q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and the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geothermal gradient assumed no heat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sources…</a:t>
                </a:r>
              </a:p>
              <a:p>
                <a:endParaRPr lang="en-US" sz="2800" dirty="0">
                  <a:solidFill>
                    <a:schemeClr val="accent2"/>
                  </a:solidFill>
                </a:endParaRPr>
              </a:p>
              <a:p>
                <a:endParaRPr lang="en-US" sz="1200" dirty="0">
                  <a:solidFill>
                    <a:schemeClr val="accent2"/>
                  </a:solidFill>
                </a:endParaRP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More realistically in the Earth, we expect that all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rock acts as a heat source due to </a:t>
                </a:r>
                <a:r>
                  <a:rPr lang="en-US" sz="2800" i="1" dirty="0">
                    <a:solidFill>
                      <a:srgbClr val="0003AA"/>
                    </a:solidFill>
                  </a:rPr>
                  <a:t>radioactive</a:t>
                </a:r>
              </a:p>
              <a:p>
                <a:r>
                  <a:rPr lang="en-US" sz="2800" i="1" dirty="0">
                    <a:solidFill>
                      <a:srgbClr val="0003AA"/>
                    </a:solidFill>
                  </a:rPr>
                  <a:t>   decay </a:t>
                </a:r>
                <a:r>
                  <a:rPr lang="en-US" sz="2800" dirty="0">
                    <a:solidFill>
                      <a:srgbClr val="0003AA"/>
                    </a:solidFill>
                  </a:rPr>
                  <a:t>of U, </a:t>
                </a:r>
                <a:r>
                  <a:rPr lang="en-US" sz="2800" dirty="0" err="1">
                    <a:solidFill>
                      <a:srgbClr val="0003AA"/>
                    </a:solidFill>
                  </a:rPr>
                  <a:t>Th</a:t>
                </a:r>
                <a:r>
                  <a:rPr lang="en-US" sz="2800" dirty="0">
                    <a:solidFill>
                      <a:srgbClr val="0003AA"/>
                    </a:solidFill>
                  </a:rPr>
                  <a:t>, K etc.  For a material with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uniform heat production </a:t>
                </a:r>
                <a:r>
                  <a:rPr lang="en-US" sz="2800" i="1" dirty="0">
                    <a:latin typeface="Times New Roman" charset="0"/>
                  </a:rPr>
                  <a:t>H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(W m</a:t>
                </a:r>
                <a:r>
                  <a:rPr lang="en-US" sz="2800" baseline="30000" dirty="0">
                    <a:solidFill>
                      <a:srgbClr val="0003AA"/>
                    </a:solidFill>
                  </a:rPr>
                  <a:t>–3</a:t>
                </a:r>
                <a:r>
                  <a:rPr lang="en-US" sz="2800" dirty="0">
                    <a:solidFill>
                      <a:srgbClr val="0003AA"/>
                    </a:solidFill>
                  </a:rPr>
                  <a:t>),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   and the 1D solution becomes:</a:t>
                </a:r>
                <a:endParaRPr lang="en-US" sz="2800" dirty="0">
                  <a:solidFill>
                    <a:srgbClr val="0003AA"/>
                  </a:solidFill>
                  <a:sym typeface="Wingdings" charset="0"/>
                </a:endParaRP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29323ECD-00A9-E73B-82CF-42ECBA735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6874" y="626425"/>
                <a:ext cx="7898252" cy="4207242"/>
              </a:xfrm>
              <a:prstGeom prst="rect">
                <a:avLst/>
              </a:prstGeom>
              <a:blipFill>
                <a:blip r:embed="rId2"/>
                <a:stretch>
                  <a:fillRect l="-1603" t="-1506" b="-3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6FFBB90-BB34-D07C-FEEA-41D65C81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37650"/>
            <a:ext cx="152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544071-61A1-FE12-A3AE-D6BED919AEF4}"/>
                  </a:ext>
                </a:extLst>
              </p:cNvPr>
              <p:cNvSpPr txBox="1"/>
              <p:nvPr/>
            </p:nvSpPr>
            <p:spPr>
              <a:xfrm>
                <a:off x="4998392" y="4997020"/>
                <a:ext cx="2195216" cy="1080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544071-61A1-FE12-A3AE-D6BED919A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392" y="4997020"/>
                <a:ext cx="2195216" cy="1080489"/>
              </a:xfrm>
              <a:prstGeom prst="rect">
                <a:avLst/>
              </a:prstGeom>
              <a:blipFill>
                <a:blip r:embed="rId4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01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39BE1F2-D964-09BC-0B24-2F1FAB5B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0402"/>
            <a:ext cx="5320687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3AA"/>
                </a:solidFill>
              </a:rPr>
              <a:t>Material Properties of Rocks:</a:t>
            </a:r>
          </a:p>
          <a:p>
            <a:endParaRPr lang="en-US" sz="1200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We can measure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of rock from</a:t>
            </a:r>
          </a:p>
          <a:p>
            <a:r>
              <a:rPr lang="en-US" dirty="0">
                <a:solidFill>
                  <a:srgbClr val="0003AA"/>
                </a:solidFill>
              </a:rPr>
              <a:t>   U, </a:t>
            </a:r>
            <a:r>
              <a:rPr lang="en-US" dirty="0" err="1">
                <a:solidFill>
                  <a:srgbClr val="0003AA"/>
                </a:solidFill>
              </a:rPr>
              <a:t>Th</a:t>
            </a:r>
            <a:r>
              <a:rPr lang="en-US" dirty="0">
                <a:solidFill>
                  <a:srgbClr val="0003AA"/>
                </a:solidFill>
              </a:rPr>
              <a:t>, K concentrations (inferred</a:t>
            </a:r>
          </a:p>
          <a:p>
            <a:r>
              <a:rPr lang="en-US" dirty="0">
                <a:solidFill>
                  <a:srgbClr val="0003AA"/>
                </a:solidFill>
              </a:rPr>
              <a:t>   by measuring radioactive</a:t>
            </a:r>
          </a:p>
          <a:p>
            <a:r>
              <a:rPr lang="en-US" dirty="0">
                <a:solidFill>
                  <a:srgbClr val="0003AA"/>
                </a:solidFill>
              </a:rPr>
              <a:t>   decay products, e.g. </a:t>
            </a:r>
            <a:r>
              <a:rPr lang="en-US" i="1" dirty="0">
                <a:latin typeface="Symbol" charset="2"/>
                <a:cs typeface="Symbol" charset="2"/>
              </a:rPr>
              <a:t>g</a:t>
            </a:r>
            <a:r>
              <a:rPr lang="en-US" sz="800" i="1" dirty="0"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-rays).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 </a:t>
            </a:r>
            <a:r>
              <a:rPr lang="en-US" dirty="0">
                <a:solidFill>
                  <a:srgbClr val="0003AA"/>
                </a:solidFill>
              </a:rPr>
              <a:t>is generally high in granitic rocks</a:t>
            </a:r>
          </a:p>
          <a:p>
            <a:r>
              <a:rPr lang="en-US" dirty="0">
                <a:solidFill>
                  <a:srgbClr val="0003AA"/>
                </a:solidFill>
              </a:rPr>
              <a:t>   (particularly near top of intrusions),</a:t>
            </a:r>
          </a:p>
          <a:p>
            <a:r>
              <a:rPr lang="en-US" dirty="0">
                <a:solidFill>
                  <a:srgbClr val="0003AA"/>
                </a:solidFill>
              </a:rPr>
              <a:t>   lower in lower crustal rocks, very</a:t>
            </a:r>
          </a:p>
          <a:p>
            <a:r>
              <a:rPr lang="en-US" dirty="0">
                <a:solidFill>
                  <a:srgbClr val="0003AA"/>
                </a:solidFill>
              </a:rPr>
              <a:t>   low in the mantle</a:t>
            </a:r>
            <a:r>
              <a:rPr lang="mr-IN" dirty="0">
                <a:solidFill>
                  <a:srgbClr val="0003AA"/>
                </a:solidFill>
              </a:rPr>
              <a:t>…</a:t>
            </a:r>
            <a:endParaRPr lang="en-US" dirty="0">
              <a:solidFill>
                <a:srgbClr val="0003AA"/>
              </a:solidFill>
            </a:endParaRPr>
          </a:p>
          <a:p>
            <a:endParaRPr lang="en-US" sz="1200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Some sort of decrease in</a:t>
            </a:r>
          </a:p>
          <a:p>
            <a:r>
              <a:rPr lang="en-US" dirty="0">
                <a:solidFill>
                  <a:srgbClr val="0003AA"/>
                </a:solidFill>
              </a:rPr>
              <a:t>   radioactive heating with depth was</a:t>
            </a:r>
          </a:p>
          <a:p>
            <a:r>
              <a:rPr lang="en-US" dirty="0">
                <a:solidFill>
                  <a:srgbClr val="0003AA"/>
                </a:solidFill>
              </a:rPr>
              <a:t>   inferred by early studies of</a:t>
            </a:r>
          </a:p>
          <a:p>
            <a:r>
              <a:rPr lang="en-US" dirty="0">
                <a:solidFill>
                  <a:srgbClr val="0003AA"/>
                </a:solidFill>
              </a:rPr>
              <a:t>   crystalline basement </a:t>
            </a:r>
            <a:r>
              <a:rPr lang="en-US" dirty="0" err="1">
                <a:solidFill>
                  <a:srgbClr val="0003AA"/>
                </a:solidFill>
              </a:rPr>
              <a:t>terranes</a:t>
            </a:r>
            <a:endParaRPr lang="en-US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   because surface heat production,</a:t>
            </a:r>
          </a:p>
          <a:p>
            <a:r>
              <a:rPr lang="en-US" dirty="0">
                <a:solidFill>
                  <a:srgbClr val="0003AA"/>
                </a:solidFill>
              </a:rPr>
              <a:t>   if extrapolated through the crust,</a:t>
            </a:r>
          </a:p>
          <a:p>
            <a:r>
              <a:rPr lang="en-US" dirty="0">
                <a:solidFill>
                  <a:srgbClr val="0003AA"/>
                </a:solidFill>
              </a:rPr>
              <a:t>   would exceed surface heat flow!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0EA0B-F7B2-0F10-14F3-30E5D0FD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501402"/>
            <a:ext cx="358775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0BDCA3B-B5BF-E302-9B9D-4DE172A9B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63" y="3287465"/>
            <a:ext cx="1366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/>
              <a:t>Brady et al</a:t>
            </a:r>
          </a:p>
          <a:p>
            <a:r>
              <a:rPr lang="en-US" sz="1800"/>
              <a:t>Lithos 2006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5BB3B-601F-9C46-8381-C7190D1F2EB9}"/>
              </a:ext>
            </a:extLst>
          </p:cNvPr>
          <p:cNvSpPr/>
          <p:nvPr/>
        </p:nvSpPr>
        <p:spPr>
          <a:xfrm>
            <a:off x="8575911" y="562271"/>
            <a:ext cx="145814" cy="147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6F739-2424-91DB-E157-595C246FA927}"/>
              </a:ext>
            </a:extLst>
          </p:cNvPr>
          <p:cNvSpPr txBox="1"/>
          <p:nvPr/>
        </p:nvSpPr>
        <p:spPr>
          <a:xfrm>
            <a:off x="8474066" y="468462"/>
            <a:ext cx="360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charset="0"/>
              </a:rPr>
              <a:t>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210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C12512E-8F3D-2F7D-50E7-7D32B03FD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7" y="3080772"/>
            <a:ext cx="81820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Surface radiogenic element concentrations (averaged over</a:t>
            </a:r>
          </a:p>
          <a:p>
            <a:r>
              <a:rPr lang="en-US" dirty="0">
                <a:solidFill>
                  <a:srgbClr val="0003AA"/>
                </a:solidFill>
              </a:rPr>
              <a:t>    10-km scales)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6C6CD087-7540-8401-FCE1-E414C8E5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755" y="3918972"/>
            <a:ext cx="84866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US Geological Survey has flown aero-spectral gamma at</a:t>
            </a:r>
          </a:p>
          <a:p>
            <a:r>
              <a:rPr lang="en-US" dirty="0">
                <a:solidFill>
                  <a:srgbClr val="0003AA"/>
                </a:solidFill>
              </a:rPr>
              <a:t>relatively high resolution (&lt;1 km pixel) over the entire</a:t>
            </a:r>
          </a:p>
          <a:p>
            <a:r>
              <a:rPr lang="en-US" dirty="0">
                <a:solidFill>
                  <a:srgbClr val="0003AA"/>
                </a:solidFill>
              </a:rPr>
              <a:t>conterminous United States… Gamma from below ~50 cm</a:t>
            </a:r>
          </a:p>
          <a:p>
            <a:r>
              <a:rPr lang="en-US" dirty="0">
                <a:solidFill>
                  <a:srgbClr val="0003AA"/>
                </a:solidFill>
              </a:rPr>
              <a:t>depth is absorbed by overburden, but gamma rays can travel</a:t>
            </a:r>
          </a:p>
          <a:p>
            <a:r>
              <a:rPr lang="en-US" dirty="0">
                <a:solidFill>
                  <a:srgbClr val="0003AA"/>
                </a:solidFill>
              </a:rPr>
              <a:t>far in the atmosphere. So, measurements represent the</a:t>
            </a:r>
          </a:p>
          <a:p>
            <a:r>
              <a:rPr lang="en-US" dirty="0">
                <a:solidFill>
                  <a:srgbClr val="0003AA"/>
                </a:solidFill>
              </a:rPr>
              <a:t>average properties of surface soil &amp; rocks. Can these be</a:t>
            </a:r>
          </a:p>
          <a:p>
            <a:r>
              <a:rPr lang="en-US" dirty="0">
                <a:solidFill>
                  <a:srgbClr val="0003AA"/>
                </a:solidFill>
              </a:rPr>
              <a:t>used to draw inferences about deeper rocks also?</a:t>
            </a:r>
          </a:p>
        </p:txBody>
      </p:sp>
      <p:pic>
        <p:nvPicPr>
          <p:cNvPr id="4" name="Picture 3" descr="K">
            <a:extLst>
              <a:ext uri="{FF2B5EF4-FFF2-40B4-BE49-F238E27FC236}">
                <a16:creationId xmlns:a16="http://schemas.microsoft.com/office/drawing/2014/main" id="{F4709DF2-D3C9-BCD5-CA9F-30081F1A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7" y="261372"/>
            <a:ext cx="29019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">
            <a:extLst>
              <a:ext uri="{FF2B5EF4-FFF2-40B4-BE49-F238E27FC236}">
                <a16:creationId xmlns:a16="http://schemas.microsoft.com/office/drawing/2014/main" id="{BCDB6A8B-5D2F-60A6-EEB6-2948EA60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61372"/>
            <a:ext cx="2970212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">
            <a:extLst>
              <a:ext uri="{FF2B5EF4-FFF2-40B4-BE49-F238E27FC236}">
                <a16:creationId xmlns:a16="http://schemas.microsoft.com/office/drawing/2014/main" id="{EA0BEEF9-9203-F6BB-458F-01C9F37D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2" y="261372"/>
            <a:ext cx="295910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060FD834-C027-64E7-7D69-578CB930B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1761560"/>
            <a:ext cx="455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>
                <a:solidFill>
                  <a:srgbClr val="FF3300"/>
                </a:solidFill>
              </a:rPr>
              <a:t>K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2F932AF-D555-A2FB-0D92-1319608AC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2" y="1761560"/>
            <a:ext cx="6588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>
                <a:solidFill>
                  <a:srgbClr val="FF3300"/>
                </a:solidFill>
              </a:rPr>
              <a:t>Th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5F9358C-F493-1D22-2000-DF4C973F1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862" y="1761560"/>
            <a:ext cx="4778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>
                <a:solidFill>
                  <a:srgbClr val="FF3300"/>
                </a:solidFill>
              </a:rPr>
              <a:t>U</a:t>
            </a:r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2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E4B278-2532-C211-F20A-C6BDA767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31" y="5387975"/>
            <a:ext cx="59451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3AA250-B88E-5044-960E-2243E24267E0}"/>
              </a:ext>
            </a:extLst>
          </p:cNvPr>
          <p:cNvGrpSpPr/>
          <p:nvPr/>
        </p:nvGrpSpPr>
        <p:grpSpPr>
          <a:xfrm>
            <a:off x="1675731" y="419100"/>
            <a:ext cx="3354388" cy="4318001"/>
            <a:chOff x="228600" y="152400"/>
            <a:chExt cx="3354388" cy="4318001"/>
          </a:xfrm>
        </p:grpSpPr>
        <p:pic>
          <p:nvPicPr>
            <p:cNvPr id="14" name="Picture 13" descr="Rad_el">
              <a:extLst>
                <a:ext uri="{FF2B5EF4-FFF2-40B4-BE49-F238E27FC236}">
                  <a16:creationId xmlns:a16="http://schemas.microsoft.com/office/drawing/2014/main" id="{7FB875A0-6324-AE04-B95D-41F8EDBDF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52400"/>
              <a:ext cx="3354388" cy="431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F31AC1-B98F-956A-07CB-6B7AE8C22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63" y="2316163"/>
              <a:ext cx="1646238" cy="2154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157ACD83-D5EE-401B-934A-F5CFE3C66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931" y="2676525"/>
            <a:ext cx="29033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Combined</a:t>
            </a:r>
          </a:p>
          <a:p>
            <a:r>
              <a:rPr lang="en-US" dirty="0">
                <a:solidFill>
                  <a:srgbClr val="0003AA"/>
                </a:solidFill>
              </a:rPr>
              <a:t>radioactive</a:t>
            </a:r>
          </a:p>
          <a:p>
            <a:r>
              <a:rPr lang="en-US" dirty="0">
                <a:solidFill>
                  <a:srgbClr val="0003AA"/>
                </a:solidFill>
              </a:rPr>
              <a:t>heat</a:t>
            </a:r>
          </a:p>
          <a:p>
            <a:r>
              <a:rPr lang="en-US" dirty="0">
                <a:solidFill>
                  <a:srgbClr val="0003AA"/>
                </a:solidFill>
              </a:rPr>
              <a:t>production</a:t>
            </a:r>
          </a:p>
          <a:p>
            <a:r>
              <a:rPr lang="en-US" dirty="0">
                <a:solidFill>
                  <a:srgbClr val="0003AA"/>
                </a:solidFill>
              </a:rPr>
              <a:t>can be </a:t>
            </a:r>
          </a:p>
          <a:p>
            <a:r>
              <a:rPr lang="en-US" dirty="0">
                <a:solidFill>
                  <a:srgbClr val="0003AA"/>
                </a:solidFill>
              </a:rPr>
              <a:t>estimated</a:t>
            </a:r>
          </a:p>
          <a:p>
            <a:r>
              <a:rPr lang="en-US" dirty="0">
                <a:solidFill>
                  <a:srgbClr val="0003AA"/>
                </a:solidFill>
              </a:rPr>
              <a:t>from (T&amp;S </a:t>
            </a:r>
            <a:r>
              <a:rPr lang="en-US" dirty="0" err="1">
                <a:solidFill>
                  <a:srgbClr val="0003AA"/>
                </a:solidFill>
              </a:rPr>
              <a:t>eqn</a:t>
            </a:r>
            <a:r>
              <a:rPr lang="en-US" dirty="0">
                <a:solidFill>
                  <a:srgbClr val="0003AA"/>
                </a:solidFill>
              </a:rPr>
              <a:t> 4-8):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F00002-5803-8BC8-65B6-E3C58389D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31" y="952500"/>
            <a:ext cx="5411537" cy="525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73D409-2E7B-D030-BA1B-AC88C43B1A4B}"/>
              </a:ext>
            </a:extLst>
          </p:cNvPr>
          <p:cNvSpPr/>
          <p:nvPr/>
        </p:nvSpPr>
        <p:spPr>
          <a:xfrm>
            <a:off x="1787559" y="5428778"/>
            <a:ext cx="321303" cy="29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6F429-661F-CD43-CE64-5C2522DFD80C}"/>
              </a:ext>
            </a:extLst>
          </p:cNvPr>
          <p:cNvSpPr txBox="1"/>
          <p:nvPr/>
        </p:nvSpPr>
        <p:spPr>
          <a:xfrm>
            <a:off x="1722241" y="5317910"/>
            <a:ext cx="5229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3066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mbda">
            <a:extLst>
              <a:ext uri="{FF2B5EF4-FFF2-40B4-BE49-F238E27FC236}">
                <a16:creationId xmlns:a16="http://schemas.microsoft.com/office/drawing/2014/main" id="{9370F612-20F3-3871-D8F8-218139FF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0013"/>
            <a:ext cx="5273675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2930BB0-4034-71C0-5364-90EB9999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254000"/>
            <a:ext cx="341947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If heat production truly</a:t>
            </a:r>
          </a:p>
          <a:p>
            <a:r>
              <a:rPr lang="en-US" dirty="0">
                <a:solidFill>
                  <a:srgbClr val="333399"/>
                </a:solidFill>
              </a:rPr>
              <a:t>decays exponentially</a:t>
            </a:r>
          </a:p>
          <a:p>
            <a:r>
              <a:rPr lang="en-US" dirty="0">
                <a:solidFill>
                  <a:srgbClr val="333399"/>
                </a:solidFill>
              </a:rPr>
              <a:t>with depth, i.e., 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>
                <a:solidFill>
                  <a:srgbClr val="333399"/>
                </a:solidFill>
              </a:rPr>
              <a:t>for some length-scale</a:t>
            </a:r>
          </a:p>
          <a:p>
            <a:r>
              <a:rPr lang="en-US" dirty="0">
                <a:solidFill>
                  <a:srgbClr val="333399"/>
                </a:solidFill>
              </a:rPr>
              <a:t>parameter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</a:t>
            </a:r>
            <a:r>
              <a:rPr lang="en-US" i="1" baseline="-25000" dirty="0" err="1">
                <a:solidFill>
                  <a:srgbClr val="000000"/>
                </a:solidFill>
                <a:latin typeface="Times New Roman" charset="0"/>
              </a:rPr>
              <a:t>rad</a:t>
            </a:r>
            <a:r>
              <a:rPr lang="en-US" dirty="0">
                <a:solidFill>
                  <a:srgbClr val="333399"/>
                </a:solidFill>
              </a:rPr>
              <a:t>,</a:t>
            </a:r>
          </a:p>
          <a:p>
            <a:r>
              <a:rPr lang="en-US" dirty="0">
                <a:solidFill>
                  <a:srgbClr val="333399"/>
                </a:solidFill>
              </a:rPr>
              <a:t>then if heat flux at the</a:t>
            </a:r>
          </a:p>
          <a:p>
            <a:r>
              <a:rPr lang="en-US" dirty="0">
                <a:solidFill>
                  <a:srgbClr val="333399"/>
                </a:solidFill>
              </a:rPr>
              <a:t>base of the lithosphere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q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</a:rPr>
              <a:t>0</a:t>
            </a:r>
            <a:r>
              <a:rPr lang="en-US" dirty="0">
                <a:solidFill>
                  <a:srgbClr val="333399"/>
                </a:solidFill>
              </a:rPr>
              <a:t> is constant, we would</a:t>
            </a:r>
          </a:p>
          <a:p>
            <a:r>
              <a:rPr lang="en-US" dirty="0">
                <a:solidFill>
                  <a:srgbClr val="333399"/>
                </a:solidFill>
              </a:rPr>
              <a:t>expect: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>
                <a:solidFill>
                  <a:srgbClr val="333399"/>
                </a:solidFill>
              </a:rPr>
              <a:t>Here solved for slope &amp;</a:t>
            </a:r>
          </a:p>
          <a:p>
            <a:r>
              <a:rPr lang="en-US" dirty="0">
                <a:solidFill>
                  <a:srgbClr val="333399"/>
                </a:solidFill>
              </a:rPr>
              <a:t>intercept of line fit</a:t>
            </a:r>
          </a:p>
          <a:p>
            <a:r>
              <a:rPr lang="en-US" dirty="0">
                <a:solidFill>
                  <a:srgbClr val="333399"/>
                </a:solidFill>
              </a:rPr>
              <a:t>averaged within </a:t>
            </a:r>
          </a:p>
          <a:p>
            <a:r>
              <a:rPr lang="en-US" dirty="0">
                <a:solidFill>
                  <a:srgbClr val="333399"/>
                </a:solidFill>
              </a:rPr>
              <a:t>500X500 km windows.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F77FEE-8766-94B2-61EF-602DF157CCE9}"/>
                  </a:ext>
                </a:extLst>
              </p:cNvPr>
              <p:cNvSpPr txBox="1"/>
              <p:nvPr/>
            </p:nvSpPr>
            <p:spPr>
              <a:xfrm>
                <a:off x="7188943" y="1378829"/>
                <a:ext cx="2860334" cy="800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F77FEE-8766-94B2-61EF-602DF157C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943" y="1378829"/>
                <a:ext cx="2860334" cy="800027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0C706C-CB8F-8DDA-2D94-F2878A9E2BE5}"/>
                  </a:ext>
                </a:extLst>
              </p:cNvPr>
              <p:cNvSpPr txBox="1"/>
              <p:nvPr/>
            </p:nvSpPr>
            <p:spPr>
              <a:xfrm>
                <a:off x="7154863" y="4335174"/>
                <a:ext cx="3242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0C706C-CB8F-8DDA-2D94-F2878A9E2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863" y="4335174"/>
                <a:ext cx="3242106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49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DD1E90-8926-DBD6-3101-2DE509AD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18" y="47660"/>
            <a:ext cx="3817404" cy="3703320"/>
          </a:xfrm>
          <a:prstGeom prst="rect">
            <a:avLst/>
          </a:prstGeom>
        </p:spPr>
      </p:pic>
      <p:pic>
        <p:nvPicPr>
          <p:cNvPr id="2" name="Picture 1" descr="a">
            <a:extLst>
              <a:ext uri="{FF2B5EF4-FFF2-40B4-BE49-F238E27FC236}">
                <a16:creationId xmlns:a16="http://schemas.microsoft.com/office/drawing/2014/main" id="{D5A7422E-CCFE-2767-B2A4-08BDFABE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03" y="3810000"/>
            <a:ext cx="396283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AE4B8-16EA-62EE-53EB-716D5B39B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16" y="76200"/>
            <a:ext cx="3775587" cy="36576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1C5A36E-D92D-8B2E-3FC5-E35B8BE2FE12}"/>
              </a:ext>
            </a:extLst>
          </p:cNvPr>
          <p:cNvSpPr txBox="1"/>
          <p:nvPr/>
        </p:nvSpPr>
        <p:spPr>
          <a:xfrm>
            <a:off x="5864903" y="3886200"/>
            <a:ext cx="45769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However</a:t>
            </a:r>
            <a:r>
              <a:rPr lang="is-IS" dirty="0">
                <a:solidFill>
                  <a:srgbClr val="0003AA"/>
                </a:solidFill>
              </a:rPr>
              <a:t>… Surface </a:t>
            </a:r>
            <a:r>
              <a:rPr lang="is-IS" i="1" dirty="0">
                <a:latin typeface="Times New Roman"/>
                <a:cs typeface="Times New Roman"/>
              </a:rPr>
              <a:t>H</a:t>
            </a:r>
            <a:r>
              <a:rPr lang="is-IS" baseline="-25000" dirty="0">
                <a:latin typeface="Times New Roman"/>
                <a:cs typeface="Times New Roman"/>
              </a:rPr>
              <a:t>0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is-IS" dirty="0">
                <a:solidFill>
                  <a:srgbClr val="0003AA"/>
                </a:solidFill>
              </a:rPr>
              <a:t>is not</a:t>
            </a:r>
          </a:p>
          <a:p>
            <a:r>
              <a:rPr lang="is-IS" dirty="0">
                <a:solidFill>
                  <a:srgbClr val="0003AA"/>
                </a:solidFill>
              </a:rPr>
              <a:t>always locally derived; heat</a:t>
            </a:r>
          </a:p>
          <a:p>
            <a:r>
              <a:rPr lang="is-IS" dirty="0">
                <a:solidFill>
                  <a:srgbClr val="0003AA"/>
                </a:solidFill>
              </a:rPr>
              <a:t>flow </a:t>
            </a:r>
            <a:r>
              <a:rPr lang="is-IS" i="1" dirty="0">
                <a:solidFill>
                  <a:srgbClr val="000000"/>
                </a:solidFill>
                <a:latin typeface="Times New Roman"/>
                <a:cs typeface="Times New Roman"/>
              </a:rPr>
              <a:t>q</a:t>
            </a:r>
            <a:r>
              <a:rPr lang="is-IS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is-IS" dirty="0">
                <a:solidFill>
                  <a:srgbClr val="0003AA"/>
                </a:solidFill>
              </a:rPr>
              <a:t>is not always dominated</a:t>
            </a:r>
          </a:p>
          <a:p>
            <a:r>
              <a:rPr lang="is-IS" dirty="0">
                <a:solidFill>
                  <a:srgbClr val="0003AA"/>
                </a:solidFill>
              </a:rPr>
              <a:t>by conduction, and there is a</a:t>
            </a:r>
          </a:p>
          <a:p>
            <a:r>
              <a:rPr lang="is-IS" dirty="0">
                <a:solidFill>
                  <a:srgbClr val="0003AA"/>
                </a:solidFill>
              </a:rPr>
              <a:t>whole lot of scatter in the</a:t>
            </a:r>
          </a:p>
          <a:p>
            <a:r>
              <a:rPr lang="is-IS" dirty="0">
                <a:solidFill>
                  <a:srgbClr val="0003AA"/>
                </a:solidFill>
              </a:rPr>
              <a:t>“linear” relationship between</a:t>
            </a:r>
          </a:p>
          <a:p>
            <a:r>
              <a:rPr lang="is-IS" i="1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is-IS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is-IS" dirty="0">
                <a:solidFill>
                  <a:srgbClr val="0003AA"/>
                </a:solidFill>
              </a:rPr>
              <a:t>&amp;</a:t>
            </a:r>
            <a:r>
              <a:rPr lang="is-IS" dirty="0">
                <a:solidFill>
                  <a:schemeClr val="accent2"/>
                </a:solidFill>
              </a:rPr>
              <a:t> </a:t>
            </a:r>
            <a:r>
              <a:rPr lang="is-IS" i="1" dirty="0">
                <a:solidFill>
                  <a:srgbClr val="000000"/>
                </a:solidFill>
                <a:latin typeface="Times New Roman"/>
                <a:cs typeface="Times New Roman"/>
              </a:rPr>
              <a:t>q</a:t>
            </a:r>
            <a:r>
              <a:rPr lang="is-IS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11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06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5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5125C-86F6-B4E1-F044-D620026E3A9E}"/>
              </a:ext>
            </a:extLst>
          </p:cNvPr>
          <p:cNvSpPr txBox="1"/>
          <p:nvPr/>
        </p:nvSpPr>
        <p:spPr>
          <a:xfrm>
            <a:off x="2293357" y="2397949"/>
            <a:ext cx="76052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Book-keeping:</a:t>
            </a:r>
          </a:p>
          <a:p>
            <a:r>
              <a:rPr lang="en-US" sz="3200" b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 have reserved this classroom</a:t>
            </a:r>
          </a:p>
          <a:p>
            <a:r>
              <a:rPr lang="en-US" sz="3200" b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(G308) for 1:30-2:30 on Sep 9,</a:t>
            </a:r>
          </a:p>
          <a:p>
            <a:r>
              <a:rPr lang="en-US" sz="3200" b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Oct 7, Nov 4 &amp; Dec 2!</a:t>
            </a:r>
          </a:p>
        </p:txBody>
      </p:sp>
    </p:spTree>
    <p:extLst>
      <p:ext uri="{BB962C8B-B14F-4D97-AF65-F5344CB8AC3E}">
        <p14:creationId xmlns:p14="http://schemas.microsoft.com/office/powerpoint/2010/main" val="215118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47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880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20 Jan 2023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C3AED2A7-131B-CB31-5189-4FA3535C7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Text Box 29">
            <a:extLst>
              <a:ext uri="{FF2B5EF4-FFF2-40B4-BE49-F238E27FC236}">
                <a16:creationId xmlns:a16="http://schemas.microsoft.com/office/drawing/2014/main" id="{066E4DB6-8324-CDDA-7049-7ACBDE7BD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49" y="6310591"/>
            <a:ext cx="5501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Read for Wed 25 Jan: </a:t>
            </a:r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T&amp;S</a:t>
            </a:r>
            <a:r>
              <a:rPr lang="en-US" dirty="0">
                <a:solidFill>
                  <a:srgbClr val="0003AA"/>
                </a:solidFill>
              </a:rPr>
              <a:t> §4.1-4.12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8">
                <a:extLst>
                  <a:ext uri="{FF2B5EF4-FFF2-40B4-BE49-F238E27FC236}">
                    <a16:creationId xmlns:a16="http://schemas.microsoft.com/office/drawing/2014/main" id="{0D5F942E-02BE-599A-5133-99BE26C4C2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0572" y="839643"/>
                <a:ext cx="8201284" cy="5355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i="1" dirty="0">
                    <a:solidFill>
                      <a:srgbClr val="FF0000"/>
                    </a:solidFill>
                    <a:latin typeface="Arial Black" charset="0"/>
                  </a:rPr>
                  <a:t>Last Time: Thermal Transfer &amp; Heat Flow</a:t>
                </a:r>
                <a:endParaRPr lang="en-US" i="1" dirty="0">
                  <a:solidFill>
                    <a:srgbClr val="FF0000"/>
                  </a:solidFill>
                </a:endParaRPr>
              </a:p>
              <a:p>
                <a:endParaRPr lang="en-US" sz="600" i="1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Convection dominates in the mantle &gt; 1300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3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rgbClr val="0003AA"/>
                    </a:solidFill>
                  </a:rPr>
                  <a:t>C; conduction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dominates the </a:t>
                </a:r>
                <a:r>
                  <a:rPr lang="ja-JP" altLang="en-US" dirty="0">
                    <a:solidFill>
                      <a:srgbClr val="0003AA"/>
                    </a:solidFill>
                    <a:latin typeface="Arial"/>
                  </a:rPr>
                  <a:t>“</a:t>
                </a:r>
                <a:r>
                  <a:rPr lang="en-US" i="1" dirty="0">
                    <a:solidFill>
                      <a:srgbClr val="FF0000"/>
                    </a:solidFill>
                    <a:latin typeface="Arial Black" charset="0"/>
                  </a:rPr>
                  <a:t>Thermal Boundary Layer</a:t>
                </a:r>
                <a:r>
                  <a:rPr lang="ja-JP" altLang="en-US" dirty="0">
                    <a:solidFill>
                      <a:srgbClr val="0003AA"/>
                    </a:solidFill>
                    <a:latin typeface="Arial"/>
                  </a:rPr>
                  <a:t>”</a:t>
                </a:r>
                <a:endParaRPr lang="en-US" dirty="0">
                  <a:solidFill>
                    <a:srgbClr val="0003AA"/>
                  </a:solidFill>
                </a:endParaRPr>
              </a:p>
              <a:p>
                <a:endParaRPr lang="en-US" sz="600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Steady-state conduction governed by </a:t>
                </a:r>
                <a:r>
                  <a:rPr lang="en-US" i="1" dirty="0">
                    <a:solidFill>
                      <a:srgbClr val="0003AA"/>
                    </a:solidFill>
                    <a:latin typeface="Arial Black" charset="0"/>
                  </a:rPr>
                  <a:t>Fourier’s Law </a:t>
                </a:r>
                <a:r>
                  <a:rPr lang="en-US" dirty="0">
                    <a:solidFill>
                      <a:srgbClr val="0003AA"/>
                    </a:solidFill>
                  </a:rPr>
                  <a:t>:</a:t>
                </a:r>
              </a:p>
              <a:p>
                <a:endParaRPr lang="en-US" sz="600" i="1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In 3D:</a:t>
                </a:r>
              </a:p>
              <a:p>
                <a:endParaRPr lang="en-US" sz="600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This has 1D equivalent:</a:t>
                </a:r>
              </a:p>
              <a:p>
                <a:endParaRPr lang="en-US" sz="600" i="1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To </a:t>
                </a:r>
                <a:r>
                  <a:rPr lang="en-US" i="1" dirty="0">
                    <a:solidFill>
                      <a:srgbClr val="0003AA"/>
                    </a:solidFill>
                    <a:latin typeface="Arial Black" charset="0"/>
                  </a:rPr>
                  <a:t>measure</a:t>
                </a:r>
                <a:r>
                  <a:rPr lang="en-US" dirty="0">
                    <a:solidFill>
                      <a:srgbClr val="0003AA"/>
                    </a:solidFill>
                  </a:rPr>
                  <a:t> thermal transfer: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- Drill a borehole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- Measure temperature </a:t>
                </a:r>
                <a:r>
                  <a:rPr lang="en-US" i="1" dirty="0">
                    <a:latin typeface="Times New Roman" charset="0"/>
                  </a:rPr>
                  <a:t>T</a:t>
                </a:r>
                <a:r>
                  <a:rPr lang="en-US" dirty="0">
                    <a:latin typeface="Times New Roman" charset="0"/>
                  </a:rPr>
                  <a:t>(</a:t>
                </a:r>
                <a:r>
                  <a:rPr lang="en-US" i="1" dirty="0">
                    <a:latin typeface="Times New Roman" charset="0"/>
                  </a:rPr>
                  <a:t>z</a:t>
                </a:r>
                <a:r>
                  <a:rPr lang="en-US" dirty="0">
                    <a:latin typeface="Times New Roman" charset="0"/>
                  </a:rPr>
                  <a:t>)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rgbClr val="0003AA"/>
                    </a:solidFill>
                  </a:rPr>
                  <a:t>(e.g., using a thermistor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 on wireline) and hence thermal gradient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latin typeface="Times New Roman" charset="0"/>
                  </a:rPr>
                  <a:t>d</a:t>
                </a:r>
                <a:r>
                  <a:rPr lang="en-US" i="1" dirty="0">
                    <a:latin typeface="Times New Roman" charset="0"/>
                  </a:rPr>
                  <a:t>T</a:t>
                </a:r>
                <a:r>
                  <a:rPr lang="en-US" dirty="0">
                    <a:latin typeface="Times New Roman" charset="0"/>
                  </a:rPr>
                  <a:t>/</a:t>
                </a:r>
                <a:r>
                  <a:rPr lang="en-US" dirty="0" err="1">
                    <a:latin typeface="Times New Roman" charset="0"/>
                  </a:rPr>
                  <a:t>d</a:t>
                </a:r>
                <a:r>
                  <a:rPr lang="en-US" i="1" dirty="0" err="1">
                    <a:latin typeface="Times New Roman" charset="0"/>
                  </a:rPr>
                  <a:t>z</a:t>
                </a:r>
                <a:endParaRPr lang="en-US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- Measure thermal conductivity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rgbClr val="0003AA"/>
                    </a:solidFill>
                  </a:rPr>
                  <a:t>of rock in the borehole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 (from thermal response of core or cuttings)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- Energy flux is expressed as surface heat flow </a:t>
                </a:r>
                <a:r>
                  <a:rPr lang="en-US" i="1" dirty="0">
                    <a:latin typeface="Times New Roman" charset="0"/>
                  </a:rPr>
                  <a:t>q</a:t>
                </a:r>
                <a:r>
                  <a:rPr lang="en-US" dirty="0">
                    <a:solidFill>
                      <a:srgbClr val="0003AA"/>
                    </a:solidFill>
                  </a:rPr>
                  <a:t>!</a:t>
                </a:r>
                <a:endParaRPr lang="en-US" dirty="0">
                  <a:solidFill>
                    <a:srgbClr val="0003AA"/>
                  </a:solidFill>
                  <a:sym typeface="Symbol" charset="0"/>
                </a:endParaRPr>
              </a:p>
            </p:txBody>
          </p:sp>
        </mc:Choice>
        <mc:Fallback xmlns="">
          <p:sp>
            <p:nvSpPr>
              <p:cNvPr id="3" name="Text Box 28">
                <a:extLst>
                  <a:ext uri="{FF2B5EF4-FFF2-40B4-BE49-F238E27FC236}">
                    <a16:creationId xmlns:a16="http://schemas.microsoft.com/office/drawing/2014/main" id="{0D5F942E-02BE-599A-5133-99BE26C4C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0572" y="839643"/>
                <a:ext cx="8201284" cy="5355312"/>
              </a:xfrm>
              <a:prstGeom prst="rect">
                <a:avLst/>
              </a:prstGeom>
              <a:blipFill>
                <a:blip r:embed="rId2"/>
                <a:stretch>
                  <a:fillRect l="-1238" t="-711" r="-310" b="-18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A02FD6-416D-307F-B22C-8F2C296E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18" y="2485403"/>
            <a:ext cx="15335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08A836-87C3-D43C-CA5E-E768B6E3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18" y="2803758"/>
            <a:ext cx="152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9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9F23543-4C69-B1B0-E193-D7A4569D8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808" y="2397949"/>
            <a:ext cx="772038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First Journal Article Reading:</a:t>
            </a:r>
          </a:p>
          <a:p>
            <a:r>
              <a:rPr lang="en-US" sz="3200" dirty="0">
                <a:solidFill>
                  <a:srgbClr val="0003AA"/>
                </a:solidFill>
              </a:rPr>
              <a:t>For </a:t>
            </a:r>
            <a:r>
              <a:rPr lang="en-US" sz="3200" u="sng" dirty="0">
                <a:solidFill>
                  <a:srgbClr val="0003AA"/>
                </a:solidFill>
              </a:rPr>
              <a:t>Monday Sep 16</a:t>
            </a:r>
            <a:r>
              <a:rPr lang="en-US" sz="3200" dirty="0">
                <a:solidFill>
                  <a:srgbClr val="0003AA"/>
                </a:solidFill>
              </a:rPr>
              <a:t>: Furlong &amp; Chapman,</a:t>
            </a:r>
          </a:p>
          <a:p>
            <a:r>
              <a:rPr lang="en-US" sz="3200" i="1" dirty="0">
                <a:solidFill>
                  <a:srgbClr val="0003AA"/>
                </a:solidFill>
              </a:rPr>
              <a:t>Ann. Rev. Earth Planet. Sci. </a:t>
            </a:r>
            <a:r>
              <a:rPr lang="en-US" sz="3200" b="1" dirty="0">
                <a:solidFill>
                  <a:srgbClr val="0003AA"/>
                </a:solidFill>
              </a:rPr>
              <a:t>41</a:t>
            </a:r>
            <a:r>
              <a:rPr lang="en-US" sz="3200" dirty="0">
                <a:solidFill>
                  <a:srgbClr val="0003AA"/>
                </a:solidFill>
              </a:rPr>
              <a:t>, 385-410</a:t>
            </a:r>
          </a:p>
          <a:p>
            <a:r>
              <a:rPr lang="en-US" sz="3200" dirty="0">
                <a:solidFill>
                  <a:srgbClr val="0003AA"/>
                </a:solidFill>
              </a:rPr>
              <a:t>(2013).</a:t>
            </a:r>
          </a:p>
        </p:txBody>
      </p:sp>
    </p:spTree>
    <p:extLst>
      <p:ext uri="{BB962C8B-B14F-4D97-AF65-F5344CB8AC3E}">
        <p14:creationId xmlns:p14="http://schemas.microsoft.com/office/powerpoint/2010/main" val="224927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E048060B-C5E2-7668-8C15-E7526C20D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589" y="416719"/>
            <a:ext cx="37474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dirty="0">
                <a:solidFill>
                  <a:srgbClr val="0003AA"/>
                </a:solidFill>
              </a:rPr>
              <a:t>The</a:t>
            </a:r>
            <a:r>
              <a:rPr lang="en-US" sz="3600" dirty="0"/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 Black" charset="0"/>
              </a:rPr>
              <a:t>Geotherm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7EAB53-E8E2-863B-D98D-D5AB360A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0731" y="1597818"/>
            <a:ext cx="6629400" cy="4953000"/>
          </a:xfrm>
          <a:prstGeom prst="rect">
            <a:avLst/>
          </a:prstGeom>
          <a:solidFill>
            <a:srgbClr val="FCFC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C2BDE82-977F-1DC4-1732-2A7FCC8378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00841" y="3770461"/>
            <a:ext cx="100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03AA"/>
                </a:solidFill>
              </a:rPr>
              <a:t>Depth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AE38F2A7-1CFA-19E6-0A30-C295C2F7C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931" y="1216818"/>
            <a:ext cx="192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03AA"/>
                </a:solidFill>
              </a:rPr>
              <a:t>Temperature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06CC355-5FCA-FF93-69E4-7B53E6E4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408906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444A35AC-BF8D-0122-0F66-E3139E098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19" y="1216818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A9B005C5-8013-38EE-7269-E4290B45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731" y="1216818"/>
            <a:ext cx="20794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03AA"/>
                </a:solidFill>
              </a:rPr>
              <a:t>1200-1400 </a:t>
            </a:r>
            <a:r>
              <a:rPr lang="en-US">
                <a:solidFill>
                  <a:srgbClr val="0003AA"/>
                </a:solidFill>
                <a:cs typeface="Arial" charset="0"/>
              </a:rPr>
              <a:t>º</a:t>
            </a:r>
            <a:r>
              <a:rPr lang="en-US">
                <a:solidFill>
                  <a:srgbClr val="0003AA"/>
                </a:solidFill>
              </a:rPr>
              <a:t>C</a:t>
            </a:r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C953E049-BDEC-8F3E-B5C0-3E1A2EA72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4531" y="1597818"/>
            <a:ext cx="0" cy="4953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D2D07421-30EA-3FED-7019-EF03101CE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0731" y="2588418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4702500D-7745-10A6-80D5-9D34F1AD0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869" y="2359818"/>
            <a:ext cx="11448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03AA"/>
                </a:solidFill>
              </a:rPr>
              <a:t>50-300</a:t>
            </a:r>
          </a:p>
          <a:p>
            <a:r>
              <a:rPr lang="en-US">
                <a:solidFill>
                  <a:srgbClr val="0003AA"/>
                </a:solidFill>
              </a:rPr>
              <a:t>   km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8C1EBC04-DAC0-EDE0-179D-69A9485D889D}"/>
              </a:ext>
            </a:extLst>
          </p:cNvPr>
          <p:cNvSpPr txBox="1">
            <a:spLocks noChangeArrowheads="1"/>
          </p:cNvSpPr>
          <p:nvPr/>
        </p:nvSpPr>
        <p:spPr bwMode="auto">
          <a:xfrm rot="773717">
            <a:off x="3819934" y="1973592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Conductive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D48E3033-89D1-95C4-213D-2A6AA4257A0F}"/>
              </a:ext>
            </a:extLst>
          </p:cNvPr>
          <p:cNvSpPr txBox="1">
            <a:spLocks noChangeArrowheads="1"/>
          </p:cNvSpPr>
          <p:nvPr/>
        </p:nvSpPr>
        <p:spPr bwMode="auto">
          <a:xfrm rot="5155670">
            <a:off x="6480403" y="4238855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Convective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16">
                <a:extLst>
                  <a:ext uri="{FF2B5EF4-FFF2-40B4-BE49-F238E27FC236}">
                    <a16:creationId xmlns:a16="http://schemas.microsoft.com/office/drawing/2014/main" id="{CCCA182E-C5DB-8CE3-49F5-DB37B8F5CD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3131" y="3580606"/>
                <a:ext cx="3421129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i="1" u="sng" dirty="0">
                    <a:solidFill>
                      <a:srgbClr val="FF0000"/>
                    </a:solidFill>
                    <a:latin typeface="Arial Black" charset="0"/>
                  </a:rPr>
                  <a:t>Adiabat: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0003AA"/>
                    </a:solidFill>
                  </a:rPr>
                  <a:t>Temperature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increases with pressure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but energy doesn</a:t>
                </a:r>
                <a:r>
                  <a:rPr lang="en-US" dirty="0">
                    <a:solidFill>
                      <a:srgbClr val="0003AA"/>
                    </a:solidFill>
                    <a:latin typeface="Arial"/>
                  </a:rPr>
                  <a:t>’</a:t>
                </a:r>
                <a:r>
                  <a:rPr lang="en-US" dirty="0">
                    <a:solidFill>
                      <a:srgbClr val="0003AA"/>
                    </a:solidFill>
                  </a:rPr>
                  <a:t>t 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change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3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solidFill>
                      <a:srgbClr val="0003AA"/>
                    </a:solidFill>
                  </a:rPr>
                  <a:t> constant</a:t>
                </a:r>
              </a:p>
              <a:p>
                <a:r>
                  <a:rPr lang="en-US" b="1" i="1" dirty="0">
                    <a:solidFill>
                      <a:srgbClr val="FF0000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potential</a:t>
                </a:r>
              </a:p>
              <a:p>
                <a:r>
                  <a:rPr lang="en-US" b="1" i="1" dirty="0">
                    <a:solidFill>
                      <a:srgbClr val="FF0000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temperature</a:t>
                </a:r>
                <a:r>
                  <a:rPr lang="en-US" dirty="0">
                    <a:solidFill>
                      <a:srgbClr val="0003AA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7" name="Text Box 16">
                <a:extLst>
                  <a:ext uri="{FF2B5EF4-FFF2-40B4-BE49-F238E27FC236}">
                    <a16:creationId xmlns:a16="http://schemas.microsoft.com/office/drawing/2014/main" id="{CCCA182E-C5DB-8CE3-49F5-DB37B8F5C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3131" y="3580606"/>
                <a:ext cx="3421129" cy="2308324"/>
              </a:xfrm>
              <a:prstGeom prst="rect">
                <a:avLst/>
              </a:prstGeom>
              <a:blipFill>
                <a:blip r:embed="rId2"/>
                <a:stretch>
                  <a:fillRect l="-2963" t="-2186" r="-2222" b="-54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2C6C7C33-CB4E-FD1D-C611-2C6E1BF5F5B6}"/>
              </a:ext>
            </a:extLst>
          </p:cNvPr>
          <p:cNvSpPr/>
          <p:nvPr/>
        </p:nvSpPr>
        <p:spPr>
          <a:xfrm>
            <a:off x="3317631" y="1600200"/>
            <a:ext cx="4114800" cy="4953000"/>
          </a:xfrm>
          <a:custGeom>
            <a:avLst/>
            <a:gdLst>
              <a:gd name="connsiteX0" fmla="*/ 0 w 4114800"/>
              <a:gd name="connsiteY0" fmla="*/ 0 h 4953000"/>
              <a:gd name="connsiteX1" fmla="*/ 3147646 w 4114800"/>
              <a:gd name="connsiteY1" fmla="*/ 756138 h 4953000"/>
              <a:gd name="connsiteX2" fmla="*/ 3370384 w 4114800"/>
              <a:gd name="connsiteY2" fmla="*/ 814754 h 4953000"/>
              <a:gd name="connsiteX3" fmla="*/ 3534507 w 4114800"/>
              <a:gd name="connsiteY3" fmla="*/ 867508 h 4953000"/>
              <a:gd name="connsiteX4" fmla="*/ 3675184 w 4114800"/>
              <a:gd name="connsiteY4" fmla="*/ 926123 h 4953000"/>
              <a:gd name="connsiteX5" fmla="*/ 3727938 w 4114800"/>
              <a:gd name="connsiteY5" fmla="*/ 961292 h 4953000"/>
              <a:gd name="connsiteX6" fmla="*/ 3763107 w 4114800"/>
              <a:gd name="connsiteY6" fmla="*/ 1002323 h 4953000"/>
              <a:gd name="connsiteX7" fmla="*/ 3780692 w 4114800"/>
              <a:gd name="connsiteY7" fmla="*/ 1043354 h 4953000"/>
              <a:gd name="connsiteX8" fmla="*/ 3810000 w 4114800"/>
              <a:gd name="connsiteY8" fmla="*/ 1166446 h 4953000"/>
              <a:gd name="connsiteX9" fmla="*/ 3827584 w 4114800"/>
              <a:gd name="connsiteY9" fmla="*/ 1307123 h 4953000"/>
              <a:gd name="connsiteX10" fmla="*/ 4114800 w 4114800"/>
              <a:gd name="connsiteY10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4800" h="4953000">
                <a:moveTo>
                  <a:pt x="0" y="0"/>
                </a:moveTo>
                <a:lnTo>
                  <a:pt x="3147646" y="756138"/>
                </a:lnTo>
                <a:lnTo>
                  <a:pt x="3370384" y="814754"/>
                </a:lnTo>
                <a:lnTo>
                  <a:pt x="3534507" y="867508"/>
                </a:lnTo>
                <a:lnTo>
                  <a:pt x="3675184" y="926123"/>
                </a:lnTo>
                <a:lnTo>
                  <a:pt x="3727938" y="961292"/>
                </a:lnTo>
                <a:lnTo>
                  <a:pt x="3763107" y="1002323"/>
                </a:lnTo>
                <a:lnTo>
                  <a:pt x="3780692" y="1043354"/>
                </a:lnTo>
                <a:lnTo>
                  <a:pt x="3810000" y="1166446"/>
                </a:lnTo>
                <a:lnTo>
                  <a:pt x="3827584" y="1307123"/>
                </a:lnTo>
                <a:lnTo>
                  <a:pt x="4114800" y="4953000"/>
                </a:lnTo>
              </a:path>
            </a:pathLst>
          </a:custGeom>
          <a:noFill/>
          <a:ln w="7620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9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505674ED-D8B9-F992-28AA-68C7DF0BCB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5245" y="212735"/>
                <a:ext cx="8446543" cy="6432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0003AA"/>
                    </a:solidFill>
                  </a:rPr>
                  <a:t>Conduction in one-dimension: </a:t>
                </a:r>
                <a:r>
                  <a:rPr lang="en-US" sz="2800" i="1" dirty="0">
                    <a:solidFill>
                      <a:srgbClr val="0003AA"/>
                    </a:solidFill>
                    <a:latin typeface="Arial Black" charset="0"/>
                  </a:rPr>
                  <a:t>Fourier’s Law</a:t>
                </a:r>
                <a:endParaRPr lang="en-US" sz="2800" dirty="0">
                  <a:solidFill>
                    <a:srgbClr val="0003AA"/>
                  </a:solidFill>
                </a:endParaRPr>
              </a:p>
              <a:p>
                <a:endParaRPr lang="en-US" sz="2800" dirty="0">
                  <a:solidFill>
                    <a:srgbClr val="0003AA"/>
                  </a:solidFill>
                </a:endParaRP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	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where: 	</a:t>
                </a:r>
                <a:r>
                  <a:rPr lang="en-US" sz="2800" i="1" dirty="0">
                    <a:latin typeface="Times New Roman" charset="0"/>
                  </a:rPr>
                  <a:t>q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is heat flux (flow of heat energy across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		   a unit area per unit time = W/m</a:t>
                </a:r>
                <a:r>
                  <a:rPr lang="en-US" sz="2800" baseline="30000" dirty="0">
                    <a:solidFill>
                      <a:srgbClr val="0003AA"/>
                    </a:solidFill>
                  </a:rPr>
                  <a:t>2</a:t>
                </a:r>
                <a:r>
                  <a:rPr lang="en-US" sz="2800" dirty="0">
                    <a:solidFill>
                      <a:srgbClr val="0003AA"/>
                    </a:solidFill>
                  </a:rPr>
                  <a:t>)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		</a:t>
                </a:r>
                <a:r>
                  <a:rPr lang="en-US" sz="2800" i="1" dirty="0">
                    <a:latin typeface="Times New Roman" charset="0"/>
                  </a:rPr>
                  <a:t>k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is thermal conductivity (W/m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3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rgbClr val="0003AA"/>
                    </a:solidFill>
                  </a:rPr>
                  <a:t>K)</a:t>
                </a:r>
              </a:p>
              <a:p>
                <a:r>
                  <a:rPr lang="en-US" sz="2800" i="1" dirty="0">
                    <a:solidFill>
                      <a:srgbClr val="0003AA"/>
                    </a:solidFill>
                  </a:rPr>
                  <a:t>		</a:t>
                </a:r>
                <a:r>
                  <a:rPr lang="en-US" sz="2800" i="1" dirty="0">
                    <a:latin typeface="Times New Roman" charset="0"/>
                  </a:rPr>
                  <a:t>T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is temperature</a:t>
                </a: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		</a:t>
                </a:r>
                <a:r>
                  <a:rPr lang="en-US" sz="2800" i="1" dirty="0">
                    <a:latin typeface="Times New Roman" charset="0"/>
                  </a:rPr>
                  <a:t>z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>
                    <a:solidFill>
                      <a:srgbClr val="0003AA"/>
                    </a:solidFill>
                  </a:rPr>
                  <a:t>is depth (positive downward).</a:t>
                </a:r>
              </a:p>
              <a:p>
                <a:endParaRPr lang="en-US" sz="800" dirty="0">
                  <a:solidFill>
                    <a:srgbClr val="0003AA"/>
                  </a:solidFill>
                </a:endParaRPr>
              </a:p>
              <a:p>
                <a:r>
                  <a:rPr lang="en-US" sz="2800" dirty="0">
                    <a:solidFill>
                      <a:srgbClr val="0003AA"/>
                    </a:solidFill>
                  </a:rPr>
                  <a:t>Assumes:</a:t>
                </a:r>
              </a:p>
              <a:p>
                <a:pPr lvl="1">
                  <a:buFontTx/>
                  <a:buChar char="•"/>
                </a:pP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 Conduction </a:t>
                </a:r>
                <a:r>
                  <a:rPr lang="en-US" sz="2800" i="1" dirty="0">
                    <a:solidFill>
                      <a:srgbClr val="0003AA"/>
                    </a:solidFill>
                    <a:sym typeface="Wingdings" charset="0"/>
                  </a:rPr>
                  <a:t>only</a:t>
                </a:r>
              </a:p>
              <a:p>
                <a:pPr lvl="1">
                  <a:buFontTx/>
                  <a:buChar char="•"/>
                </a:pP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 No heat sources or sinks within the medium</a:t>
                </a:r>
              </a:p>
              <a:p>
                <a:pPr lvl="1">
                  <a:buFontTx/>
                  <a:buChar char="•"/>
                </a:pP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 One-dimensional. However 3D generalizes to</a:t>
                </a:r>
              </a:p>
              <a:p>
                <a:pPr lvl="1"/>
                <a:endParaRPr lang="en-US" sz="2800" dirty="0">
                  <a:solidFill>
                    <a:srgbClr val="0003AA"/>
                  </a:solidFill>
                  <a:sym typeface="Wingdings" charset="0"/>
                </a:endParaRPr>
              </a:p>
              <a:p>
                <a:pPr lvl="1"/>
                <a:endParaRPr lang="en-US" sz="1200" dirty="0">
                  <a:solidFill>
                    <a:srgbClr val="0003AA"/>
                  </a:solidFill>
                  <a:sym typeface="Wingdings" charset="0"/>
                </a:endParaRPr>
              </a:p>
              <a:p>
                <a:pPr lvl="1">
                  <a:buFontTx/>
                  <a:buChar char="•"/>
                </a:pP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 Steady-state (no time </a:t>
                </a:r>
                <a:r>
                  <a:rPr lang="en-US" sz="2800" i="1" dirty="0">
                    <a:latin typeface="Times New Roman"/>
                    <a:cs typeface="Times New Roman"/>
                    <a:sym typeface="Wingdings" charset="0"/>
                  </a:rPr>
                  <a:t>t</a:t>
                </a: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-dependence of </a:t>
                </a:r>
                <a:r>
                  <a:rPr lang="en-US" sz="2800" i="1" dirty="0">
                    <a:latin typeface="Times New Roman" charset="0"/>
                  </a:rPr>
                  <a:t>T</a:t>
                </a:r>
                <a:r>
                  <a:rPr lang="en-US" sz="2800" dirty="0">
                    <a:solidFill>
                      <a:srgbClr val="0003AA"/>
                    </a:solidFill>
                    <a:sym typeface="Wingdings" charset="0"/>
                  </a:rPr>
                  <a:t>!)</a:t>
                </a:r>
              </a:p>
            </p:txBody>
          </p:sp>
        </mc:Choice>
        <mc:Fallback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505674ED-D8B9-F992-28AA-68C7DF0BC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45" y="212735"/>
                <a:ext cx="8446543" cy="6432530"/>
              </a:xfrm>
              <a:prstGeom prst="rect">
                <a:avLst/>
              </a:prstGeom>
              <a:blipFill>
                <a:blip r:embed="rId2"/>
                <a:stretch>
                  <a:fillRect l="-1502" t="-1181" r="-450" b="-17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4993A54-2D59-2190-E36C-FBA69BDC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5179" y="658813"/>
            <a:ext cx="1398588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8B602-F71C-B4D6-826A-2E43AF5D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0242" y="5495925"/>
            <a:ext cx="1666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1ED70D8-243F-6DCD-E4CE-3CF57E45FE52}"/>
                  </a:ext>
                </a:extLst>
              </p:cNvPr>
              <p:cNvSpPr/>
              <p:nvPr/>
            </p:nvSpPr>
            <p:spPr>
              <a:xfrm>
                <a:off x="9485561" y="619252"/>
                <a:ext cx="1752600" cy="561949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1ABF"/>
                    </a:solidFill>
                  </a:rPr>
                  <a:t>The gradient operator or “grad” is a 3D vector derivative operator or “slope vector”: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001ABF"/>
                    </a:solidFill>
                  </a:rPr>
                  <a:t>However since planetary heat flow is mostly vertical (from hot interior to cold surface) we often simplify and pretend it’s 1D!</a:t>
                </a:r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1ED70D8-243F-6DCD-E4CE-3CF57E45F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561" y="619252"/>
                <a:ext cx="1752600" cy="5619496"/>
              </a:xfrm>
              <a:prstGeom prst="roundRect">
                <a:avLst/>
              </a:prstGeom>
              <a:blipFill>
                <a:blip r:embed="rId5"/>
                <a:stretch>
                  <a:fillRect t="-225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5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05138-0104-0962-804F-090DCC822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95" y="5938"/>
            <a:ext cx="4800600" cy="6858000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2493301-181A-20CF-032A-EB7712B2E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263" y="5900360"/>
            <a:ext cx="446847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Blackwell and Richards (2004)</a:t>
            </a:r>
          </a:p>
          <a:p>
            <a:r>
              <a:rPr lang="en-US" dirty="0">
                <a:solidFill>
                  <a:srgbClr val="0003AA"/>
                </a:solidFill>
              </a:rPr>
              <a:t>map of surface heat flow </a:t>
            </a:r>
            <a:r>
              <a:rPr lang="en-US" i="1" dirty="0" err="1">
                <a:latin typeface="Times New Roman"/>
                <a:cs typeface="Times New Roman"/>
              </a:rPr>
              <a:t>q</a:t>
            </a:r>
            <a:r>
              <a:rPr lang="en-US" i="1" baseline="-25000" dirty="0" err="1">
                <a:latin typeface="Times New Roman"/>
                <a:cs typeface="Times New Roman"/>
              </a:rPr>
              <a:t>S</a:t>
            </a:r>
            <a:endParaRPr lang="en-US" i="1" baseline="-250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0C7BD1DC-18F9-3D33-EA08-44EE64AD5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20495" y="612845"/>
                <a:ext cx="3969356" cy="5632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r>
                  <a:rPr lang="en-US" i="1" dirty="0">
                    <a:solidFill>
                      <a:srgbClr val="333399"/>
                    </a:solidFill>
                    <a:latin typeface="Arial Black"/>
                    <a:cs typeface="Arial Black"/>
                  </a:rPr>
                  <a:t>Measuring</a:t>
                </a:r>
                <a:r>
                  <a:rPr lang="en-US" dirty="0">
                    <a:solidFill>
                      <a:srgbClr val="333399"/>
                    </a:solidFill>
                  </a:rPr>
                  <a:t>  heat transfer:</a:t>
                </a:r>
              </a:p>
              <a:p>
                <a:r>
                  <a:rPr lang="en-US" dirty="0">
                    <a:solidFill>
                      <a:srgbClr val="333399"/>
                    </a:solidFill>
                  </a:rPr>
                  <a:t>• Drill a borehole</a:t>
                </a:r>
              </a:p>
              <a:p>
                <a:r>
                  <a:rPr lang="en-US" dirty="0">
                    <a:solidFill>
                      <a:srgbClr val="333399"/>
                    </a:solidFill>
                  </a:rPr>
                  <a:t>• Measure </a:t>
                </a:r>
                <a:r>
                  <a:rPr lang="en-US" i="1" dirty="0">
                    <a:solidFill>
                      <a:srgbClr val="000000"/>
                    </a:solidFill>
                    <a:latin typeface="Times New Roman" charset="0"/>
                  </a:rPr>
                  <a:t>T</a:t>
                </a:r>
                <a:r>
                  <a:rPr lang="en-US" dirty="0">
                    <a:solidFill>
                      <a:srgbClr val="000000"/>
                    </a:solidFill>
                    <a:latin typeface="Times New Roman" charset="0"/>
                  </a:rPr>
                  <a:t>(</a:t>
                </a:r>
                <a:r>
                  <a:rPr lang="en-US" i="1" dirty="0">
                    <a:solidFill>
                      <a:srgbClr val="000000"/>
                    </a:solidFill>
                    <a:latin typeface="Times New Roman" charset="0"/>
                  </a:rPr>
                  <a:t>z</a:t>
                </a:r>
                <a:r>
                  <a:rPr lang="en-US" dirty="0">
                    <a:solidFill>
                      <a:srgbClr val="000000"/>
                    </a:solidFill>
                    <a:latin typeface="Times New Roman" charset="0"/>
                  </a:rPr>
                  <a:t>)</a:t>
                </a:r>
                <a:r>
                  <a:rPr lang="en-US" dirty="0">
                    <a:solidFill>
                      <a:srgbClr val="333399"/>
                    </a:solidFill>
                    <a:latin typeface="Times New Roman" charset="0"/>
                  </a:rPr>
                  <a:t> </a:t>
                </a:r>
                <a:r>
                  <a:rPr lang="en-US" dirty="0">
                    <a:solidFill>
                      <a:srgbClr val="0003AA"/>
                    </a:solidFill>
                  </a:rPr>
                  <a:t>(borehole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thermistor instruments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accurate to ~0.01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3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rgbClr val="0003AA"/>
                    </a:solidFill>
                  </a:rPr>
                  <a:t>K)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• Measure</a:t>
                </a:r>
                <a:r>
                  <a:rPr lang="en-US" dirty="0">
                    <a:solidFill>
                      <a:srgbClr val="333399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  <a:latin typeface="Times New Roman" charset="0"/>
                  </a:rPr>
                  <a:t>k</a:t>
                </a:r>
                <a:r>
                  <a:rPr lang="en-US" dirty="0">
                    <a:solidFill>
                      <a:srgbClr val="000000"/>
                    </a:solidFill>
                    <a:latin typeface="Times New Roman" charset="0"/>
                  </a:rPr>
                  <a:t>(</a:t>
                </a:r>
                <a:r>
                  <a:rPr lang="en-US" i="1" dirty="0">
                    <a:solidFill>
                      <a:srgbClr val="000000"/>
                    </a:solidFill>
                    <a:latin typeface="Times New Roman" charset="0"/>
                  </a:rPr>
                  <a:t>z</a:t>
                </a:r>
                <a:r>
                  <a:rPr lang="en-US" dirty="0">
                    <a:solidFill>
                      <a:srgbClr val="000000"/>
                    </a:solidFill>
                    <a:latin typeface="Times New Roman" charset="0"/>
                  </a:rPr>
                  <a:t>)</a:t>
                </a:r>
                <a:r>
                  <a:rPr lang="en-US" dirty="0">
                    <a:solidFill>
                      <a:srgbClr val="333399"/>
                    </a:solidFill>
                  </a:rPr>
                  <a:t> </a:t>
                </a:r>
                <a:r>
                  <a:rPr lang="en-US" dirty="0">
                    <a:solidFill>
                      <a:srgbClr val="0003AA"/>
                    </a:solidFill>
                  </a:rPr>
                  <a:t>from cuttings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or core. Then:</a:t>
                </a:r>
              </a:p>
              <a:p>
                <a:endParaRPr lang="en-US" dirty="0">
                  <a:solidFill>
                    <a:srgbClr val="0003AA"/>
                  </a:solidFill>
                </a:endParaRPr>
              </a:p>
              <a:p>
                <a:endParaRPr lang="en-US" dirty="0">
                  <a:solidFill>
                    <a:srgbClr val="0003AA"/>
                  </a:solidFill>
                </a:endParaRPr>
              </a:p>
              <a:p>
                <a:endParaRPr lang="en-US" dirty="0">
                  <a:solidFill>
                    <a:srgbClr val="0003AA"/>
                  </a:solidFill>
                </a:endParaRPr>
              </a:p>
              <a:p>
                <a:endParaRPr lang="en-US" dirty="0">
                  <a:solidFill>
                    <a:srgbClr val="0003AA"/>
                  </a:solidFill>
                </a:endParaRP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• Correct for 3D effects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(e.g., topography)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• This map supplemented </a:t>
                </a:r>
              </a:p>
              <a:p>
                <a:r>
                  <a:rPr lang="en-US" dirty="0">
                    <a:solidFill>
                      <a:srgbClr val="0003AA"/>
                    </a:solidFill>
                  </a:rPr>
                  <a:t>    by borehole bottom </a:t>
                </a:r>
                <a:r>
                  <a:rPr lang="en-US" i="1" dirty="0">
                    <a:solidFill>
                      <a:srgbClr val="000000"/>
                    </a:solidFill>
                    <a:latin typeface="Times New Roman" charset="0"/>
                  </a:rPr>
                  <a:t>T</a:t>
                </a:r>
                <a:endParaRPr lang="en-US" dirty="0">
                  <a:solidFill>
                    <a:srgbClr val="333399"/>
                  </a:solidFill>
                </a:endParaRPr>
              </a:p>
            </p:txBody>
          </p:sp>
        </mc:Choice>
        <mc:Fallback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0C7BD1DC-18F9-3D33-EA08-44EE64AD5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0495" y="612845"/>
                <a:ext cx="3969356" cy="5632311"/>
              </a:xfrm>
              <a:prstGeom prst="rect">
                <a:avLst/>
              </a:prstGeom>
              <a:blipFill>
                <a:blip r:embed="rId3"/>
                <a:stretch>
                  <a:fillRect l="-2548" t="-901" r="-1274" b="-157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lc="http://schemas.openxmlformats.org/drawingml/2006/lockedCanvas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lc="http://schemas.openxmlformats.org/drawingml/2006/lockedCanvas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1B6D432-6571-3AAF-C0E9-9AFF235B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8048" y="3240999"/>
            <a:ext cx="2254250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54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17FBA419-C229-FC8C-0BA9-09CACBBFABA4}"/>
              </a:ext>
            </a:extLst>
          </p:cNvPr>
          <p:cNvSpPr txBox="1"/>
          <p:nvPr/>
        </p:nvSpPr>
        <p:spPr>
          <a:xfrm>
            <a:off x="6884016" y="1905506"/>
            <a:ext cx="368176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Here’s a slightly different</a:t>
            </a:r>
          </a:p>
          <a:p>
            <a:r>
              <a:rPr lang="en-US" dirty="0">
                <a:solidFill>
                  <a:srgbClr val="0003AA"/>
                </a:solidFill>
              </a:rPr>
              <a:t>version just for the</a:t>
            </a:r>
          </a:p>
          <a:p>
            <a:r>
              <a:rPr lang="en-US" dirty="0">
                <a:solidFill>
                  <a:srgbClr val="0003AA"/>
                </a:solidFill>
              </a:rPr>
              <a:t>conterminous United</a:t>
            </a:r>
          </a:p>
          <a:p>
            <a:r>
              <a:rPr lang="en-US" dirty="0">
                <a:solidFill>
                  <a:srgbClr val="0003AA"/>
                </a:solidFill>
              </a:rPr>
              <a:t>States. The top is surface</a:t>
            </a:r>
          </a:p>
          <a:p>
            <a:r>
              <a:rPr lang="en-US" dirty="0">
                <a:solidFill>
                  <a:srgbClr val="0003AA"/>
                </a:solidFill>
              </a:rPr>
              <a:t>heat flow; the bottom is</a:t>
            </a:r>
          </a:p>
          <a:p>
            <a:r>
              <a:rPr lang="en-US" dirty="0">
                <a:solidFill>
                  <a:srgbClr val="0003AA"/>
                </a:solidFill>
              </a:rPr>
              <a:t>one-sigma uncertainty</a:t>
            </a:r>
          </a:p>
          <a:p>
            <a:r>
              <a:rPr lang="en-US" dirty="0">
                <a:solidFill>
                  <a:srgbClr val="0003AA"/>
                </a:solidFill>
              </a:rPr>
              <a:t>(predominantly related</a:t>
            </a:r>
          </a:p>
          <a:p>
            <a:r>
              <a:rPr lang="en-US" dirty="0">
                <a:solidFill>
                  <a:srgbClr val="0003AA"/>
                </a:solidFill>
              </a:rPr>
              <a:t>to sampling limitations)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CB122-5474-52FE-ABCD-6C5006B33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16" y="0"/>
            <a:ext cx="5216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45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A371E2-9B26-7687-C5F6-A357B77CC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 b="1416"/>
          <a:stretch/>
        </p:blipFill>
        <p:spPr bwMode="auto">
          <a:xfrm>
            <a:off x="5010150" y="2637631"/>
            <a:ext cx="5247033" cy="388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0C53B-E530-608D-4DC2-951151C7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25" y="3736181"/>
            <a:ext cx="2254250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4965FB-EE8F-BF0D-D2F7-5C12BDFDF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275431"/>
            <a:ext cx="725063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3AA"/>
                </a:solidFill>
              </a:rPr>
              <a:t>Measurements of surface heat flow:</a:t>
            </a:r>
          </a:p>
          <a:p>
            <a:r>
              <a:rPr lang="en-US" sz="2800" dirty="0">
                <a:solidFill>
                  <a:srgbClr val="0003AA"/>
                </a:solidFill>
              </a:rPr>
              <a:t>   • Measure temperature</a:t>
            </a:r>
            <a:r>
              <a:rPr lang="en-US" sz="2800" b="1" dirty="0">
                <a:solidFill>
                  <a:srgbClr val="0003AA"/>
                </a:solidFill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solidFill>
                  <a:srgbClr val="0003AA"/>
                </a:solidFill>
              </a:rPr>
              <a:t>versus depth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dirty="0">
                <a:solidFill>
                  <a:srgbClr val="333399"/>
                </a:solidFill>
              </a:rPr>
              <a:t> </a:t>
            </a:r>
            <a:r>
              <a:rPr lang="en-US" sz="2800" dirty="0">
                <a:solidFill>
                  <a:srgbClr val="0003AA"/>
                </a:solidFill>
              </a:rPr>
              <a:t>in</a:t>
            </a:r>
          </a:p>
          <a:p>
            <a:r>
              <a:rPr lang="en-US" sz="2800" dirty="0">
                <a:solidFill>
                  <a:srgbClr val="0003AA"/>
                </a:solidFill>
              </a:rPr>
              <a:t>      a borehole</a:t>
            </a:r>
          </a:p>
          <a:p>
            <a:r>
              <a:rPr lang="en-US" sz="2800" dirty="0">
                <a:solidFill>
                  <a:srgbClr val="0003AA"/>
                </a:solidFill>
              </a:rPr>
              <a:t>   • Measure thermal conductivity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333399"/>
                </a:solidFill>
              </a:rPr>
              <a:t> </a:t>
            </a:r>
            <a:r>
              <a:rPr lang="en-US" sz="2800" dirty="0">
                <a:solidFill>
                  <a:srgbClr val="0003AA"/>
                </a:solidFill>
              </a:rPr>
              <a:t>of rock</a:t>
            </a:r>
          </a:p>
          <a:p>
            <a:r>
              <a:rPr lang="en-US" sz="2800" dirty="0">
                <a:solidFill>
                  <a:srgbClr val="0003AA"/>
                </a:solidFill>
              </a:rPr>
              <a:t>      versus depth (from cuttings or core)</a:t>
            </a:r>
          </a:p>
          <a:p>
            <a:r>
              <a:rPr lang="en-US" sz="2800" dirty="0">
                <a:solidFill>
                  <a:srgbClr val="0003AA"/>
                </a:solidFill>
              </a:rPr>
              <a:t>   • Calculate </a:t>
            </a:r>
            <a:r>
              <a:rPr lang="en-US" sz="2800" i="1" dirty="0">
                <a:solidFill>
                  <a:srgbClr val="000000"/>
                </a:solidFill>
                <a:latin typeface="Times New Roman" charset="0"/>
              </a:rPr>
              <a:t>q</a:t>
            </a:r>
            <a:endParaRPr lang="en-US" sz="2800" i="1" dirty="0">
              <a:solidFill>
                <a:srgbClr val="333399"/>
              </a:solidFill>
              <a:latin typeface="Times New Roman" charset="0"/>
            </a:endParaRPr>
          </a:p>
          <a:p>
            <a:r>
              <a:rPr lang="en-US" sz="2800" i="1" dirty="0">
                <a:solidFill>
                  <a:srgbClr val="0003AA"/>
                </a:solidFill>
                <a:latin typeface="Times New Roman" charset="0"/>
              </a:rPr>
              <a:t>       </a:t>
            </a:r>
            <a:r>
              <a:rPr lang="en-US" sz="2800" dirty="0">
                <a:solidFill>
                  <a:srgbClr val="0003AA"/>
                </a:solidFill>
              </a:rPr>
              <a:t>using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5DB4472-F04C-E44E-A863-A9D8BB5CDB5A}"/>
              </a:ext>
            </a:extLst>
          </p:cNvPr>
          <p:cNvSpPr txBox="1"/>
          <p:nvPr/>
        </p:nvSpPr>
        <p:spPr>
          <a:xfrm>
            <a:off x="5772150" y="5609431"/>
            <a:ext cx="303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dirty="0" err="1"/>
              <a:t>Rolandone</a:t>
            </a:r>
            <a:r>
              <a:rPr lang="en-US" sz="1800" dirty="0"/>
              <a:t> et al., JGR 2002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13D032-6F3F-AF96-CE3D-D128EF7B57DE}"/>
              </a:ext>
            </a:extLst>
          </p:cNvPr>
          <p:cNvSpPr/>
          <p:nvPr/>
        </p:nvSpPr>
        <p:spPr>
          <a:xfrm>
            <a:off x="9919252" y="6361043"/>
            <a:ext cx="337931" cy="165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AED176A-9AC8-D03F-B7AD-5E79ACA5F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751" y="1552798"/>
            <a:ext cx="304442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Detail for the </a:t>
            </a:r>
          </a:p>
          <a:p>
            <a:r>
              <a:rPr lang="en-US" dirty="0">
                <a:solidFill>
                  <a:srgbClr val="0003AA"/>
                </a:solidFill>
              </a:rPr>
              <a:t>western US</a:t>
            </a:r>
          </a:p>
          <a:p>
            <a:r>
              <a:rPr lang="en-US" dirty="0">
                <a:solidFill>
                  <a:srgbClr val="0003AA"/>
                </a:solidFill>
              </a:rPr>
              <a:t>Cordillera:</a:t>
            </a:r>
          </a:p>
          <a:p>
            <a:endParaRPr lang="en-US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What matches </a:t>
            </a:r>
          </a:p>
          <a:p>
            <a:r>
              <a:rPr lang="en-US" dirty="0">
                <a:solidFill>
                  <a:srgbClr val="0003AA"/>
                </a:solidFill>
              </a:rPr>
              <a:t>your preconceptions,</a:t>
            </a:r>
          </a:p>
          <a:p>
            <a:r>
              <a:rPr lang="en-US" dirty="0">
                <a:solidFill>
                  <a:srgbClr val="0003AA"/>
                </a:solidFill>
              </a:rPr>
              <a:t>and why?</a:t>
            </a:r>
          </a:p>
          <a:p>
            <a:endParaRPr lang="en-US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What do you find</a:t>
            </a:r>
          </a:p>
          <a:p>
            <a:r>
              <a:rPr lang="en-US" dirty="0">
                <a:solidFill>
                  <a:srgbClr val="0003AA"/>
                </a:solidFill>
              </a:rPr>
              <a:t>surprising?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A0EEC-DC90-60C6-23D0-770494A2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74" y="0"/>
            <a:ext cx="6262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6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1197</Words>
  <Application>Microsoft Macintosh PowerPoint</Application>
  <PresentationFormat>Widescreen</PresentationFormat>
  <Paragraphs>240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Wingdings</vt:lpstr>
      <vt:lpstr>ヒラギノ角ゴ Pro W3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19</cp:revision>
  <dcterms:created xsi:type="dcterms:W3CDTF">2023-01-09T19:13:31Z</dcterms:created>
  <dcterms:modified xsi:type="dcterms:W3CDTF">2024-09-06T19:41:07Z</dcterms:modified>
</cp:coreProperties>
</file>