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72" r:id="rId3"/>
    <p:sldId id="299" r:id="rId4"/>
    <p:sldId id="289" r:id="rId5"/>
    <p:sldId id="290" r:id="rId6"/>
    <p:sldId id="291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AA"/>
    <a:srgbClr val="0015E8"/>
    <a:srgbClr val="D50000"/>
    <a:srgbClr val="B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2" d="100"/>
          <a:sy n="122" d="100"/>
        </p:scale>
        <p:origin x="14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BCDE3-FF8A-B69E-8952-8E098ECD3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A306EE-B8B7-3FCC-84F1-0C7488503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7137C-3D03-0B49-FC1E-B6D131D4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CFAA-7444-7439-2534-C9143F708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34BC8-6074-A773-04F6-DA9914F73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6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5BCD5-5005-19AA-6AFE-4E6131F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BCFE3-539A-68A7-0EF2-D54078D84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4F712-DE4E-26B4-F1B0-6F5DB9559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20F34-1AE8-009E-0978-45DFDF07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5C3F7-C127-FF95-8A69-B3F02D080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2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1B1B1-5188-B0C9-20D3-92BDC2DAA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2ACA7-4AAE-7592-4E23-FA2E817B0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C8623-7D4C-3DCD-CEE0-9823AE80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7D4BF-F6A9-36CA-9350-4604C754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D769A-8500-A651-742B-4F5D46B5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0064-451F-B25C-9FC9-6F574163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4BCD-6A8B-32E8-19A7-2A4903B3A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A1680-2EC7-29B9-DA35-535678D1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0720C-D892-53ED-017B-B662E9A1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63D55-088C-D70C-A14B-1A23479D6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5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C20C9-DB7A-087E-EA5C-B8F602406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E6111-74D8-2BFF-FF3B-7F78BA282A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18D08-55C7-5039-6EA1-2F41B41C0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D76CD-7C5B-D85E-73A2-68C3855F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8E2D-C71B-7216-8A6E-7B5096A7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D2B68-616C-1EEE-C449-38775E6D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6171A-87BB-E588-53BD-9D571A1AF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2F01DF-748B-6D66-E6E3-6A55DC880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06113-0074-2404-57EF-C26C1034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8588F-D2F2-0910-D5B9-534BF59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3A9DF-EE44-8148-604F-02408945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B4818-FC93-2808-D698-FBDE2B7EF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1F01C-BF4D-E8FE-86A1-83E39B2EA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E6316D-0CA1-CCF7-47AD-DB52529E1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036A68-46A5-395C-EAB8-5680B8A58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2629C9-0F8C-5C95-2927-3EA2BB8714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75529-C428-5A71-51C5-9A23272E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C5093B-6AD7-0648-8AB5-8FCB58823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22D93-779D-F188-B470-AB0FFD61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7939D-A126-43B5-33A5-64DF5FF22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A5E52-A658-30CC-3346-549CB782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408996-C0BC-F1BC-3101-8802842F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7ADE19-2EB5-8B51-AA7E-5AE6D71D7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750CD-671B-7C96-A65D-3B4C834B9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2980A-94DC-CC77-B52A-79C09E6D0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C28B8-8D0A-00DC-1D71-F20C4063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EAB1-ABBA-5A49-C4DB-EF976972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CFA3D-3961-94B6-C73E-C3B50B03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1C32A-C36F-268D-9046-0EA0C8B9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3BEEA-390C-9B7A-9C12-9D4BE352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AB2CF7-E1BE-EABA-72BE-ADDABCE4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5EAE3-4512-2A34-A67F-1BECEF68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3424E-E069-5AD6-AE68-E55EE16F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C5E251-279C-4F32-25D6-65224689A8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C81F6-BF43-EFC9-9FA4-7DAD7E2EC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D5F8D-D455-4BD2-009F-DB0ECAC1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81E89-437F-0171-5A64-9E4F89B7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4DFA5-C261-9D4E-F269-7DDA25C2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11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9CD269-F1FB-FC50-51D8-67B5AA3C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08BF2-E6F4-E0ED-5322-202291A7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42F3-E301-CE02-B17C-BBFAC2599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9754D-438D-6946-A723-A943EC2CA0C6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44B1B-A017-F54D-13F1-28BC01EE0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8BA43-7BF7-9ED4-4EEC-07C6A1B4E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9FB4-53F2-5A44-A087-1B410D5CB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26">
            <a:extLst>
              <a:ext uri="{FF2B5EF4-FFF2-40B4-BE49-F238E27FC236}">
                <a16:creationId xmlns:a16="http://schemas.microsoft.com/office/drawing/2014/main" id="{7B25FC69-FEA4-0967-6B30-B68112BE5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7192" y="60603"/>
            <a:ext cx="18277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 8 Feb 2023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9AFAA8E-FD55-F034-4E04-50F433CAC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055" y="136803"/>
            <a:ext cx="6611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03AA"/>
                </a:solidFill>
                <a:latin typeface="Arial Black" charset="0"/>
              </a:rPr>
              <a:t>GEO 5/6690 Geodynamics</a:t>
            </a:r>
            <a:endParaRPr lang="en-US" sz="3600" i="1" u="sng" dirty="0">
              <a:solidFill>
                <a:srgbClr val="0003AA"/>
              </a:solidFill>
              <a:latin typeface="Arial Black" charset="0"/>
            </a:endParaRPr>
          </a:p>
        </p:txBody>
      </p:sp>
      <p:sp>
        <p:nvSpPr>
          <p:cNvPr id="17" name="Text Box 27">
            <a:extLst>
              <a:ext uri="{FF2B5EF4-FFF2-40B4-BE49-F238E27FC236}">
                <a16:creationId xmlns:a16="http://schemas.microsoft.com/office/drawing/2014/main" id="{83F45969-C33B-DB1D-5586-4E8D2425C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9712" y="6428066"/>
            <a:ext cx="21115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3AA"/>
                </a:solidFill>
              </a:rPr>
              <a:t>© A.R. Lowry 2023</a:t>
            </a:r>
            <a:endParaRPr lang="en-US" sz="1800" dirty="0">
              <a:solidFill>
                <a:srgbClr val="0003AA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D3CF4F28-EF24-1B5F-694D-0090D024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549" y="6310591"/>
            <a:ext cx="5437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Read for Fri 10 Feb: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T&amp;S</a:t>
            </a:r>
            <a:r>
              <a:rPr lang="en-US" dirty="0">
                <a:solidFill>
                  <a:srgbClr val="0003AA"/>
                </a:solidFill>
              </a:rPr>
              <a:t> §4.18-4.28</a:t>
            </a:r>
          </a:p>
        </p:txBody>
      </p:sp>
      <p:sp>
        <p:nvSpPr>
          <p:cNvPr id="3" name="Text Box 35">
            <a:extLst>
              <a:ext uri="{FF2B5EF4-FFF2-40B4-BE49-F238E27FC236}">
                <a16:creationId xmlns:a16="http://schemas.microsoft.com/office/drawing/2014/main" id="{CCF76200-EDD8-3C44-B006-9255A46E6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0637" y="928648"/>
            <a:ext cx="8970726" cy="515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 More on elevation of the western U.S.</a:t>
            </a:r>
          </a:p>
          <a:p>
            <a:pPr eaLnBrk="0" hangingPunct="0"/>
            <a:endParaRPr lang="en-US" sz="300" i="1" dirty="0">
              <a:solidFill>
                <a:srgbClr val="FF3300"/>
              </a:solidFill>
              <a:latin typeface="Arial Black" charset="0"/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Observations in Roy et al. included elevation, sedimentation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(</a:t>
            </a:r>
            <a:r>
              <a:rPr lang="en-US" dirty="0">
                <a:solidFill>
                  <a:srgbClr val="0003AA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0003AA"/>
                </a:solidFill>
              </a:rPr>
              <a:t>rock uplift/burial), spatial migration of volcanism, xenoliths</a:t>
            </a:r>
          </a:p>
          <a:p>
            <a:pPr eaLnBrk="0" hangingPunct="0"/>
            <a:endParaRPr lang="en-US" sz="8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Modeled as isostatic response to sediment unloading (0.4 km)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plus warming since removal of flat slab…</a:t>
            </a:r>
          </a:p>
          <a:p>
            <a:pPr eaLnBrk="0" hangingPunct="0"/>
            <a:endParaRPr lang="en-US" sz="8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Neglects observations related to thermal elevation predicted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before flat slab subduction or elevation outside of CP…</a:t>
            </a:r>
          </a:p>
          <a:p>
            <a:pPr eaLnBrk="0" hangingPunct="0"/>
            <a:endParaRPr lang="en-US" sz="8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Melting at their predicted temperatures requires water!!!</a:t>
            </a:r>
          </a:p>
          <a:p>
            <a:pPr eaLnBrk="0" hangingPunct="0"/>
            <a:endParaRPr lang="en-US" sz="300" dirty="0">
              <a:solidFill>
                <a:srgbClr val="0003AA"/>
              </a:solidFill>
            </a:endParaRPr>
          </a:p>
          <a:p>
            <a:pPr eaLnBrk="0" hangingPunct="0"/>
            <a:endParaRPr lang="en-US" sz="8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Seismic imaging suggests much of current elevation is sourced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within the crust!</a:t>
            </a:r>
          </a:p>
          <a:p>
            <a:pPr eaLnBrk="0" hangingPunct="0"/>
            <a:endParaRPr lang="en-US" sz="300" dirty="0">
              <a:solidFill>
                <a:srgbClr val="0003AA"/>
              </a:solidFill>
            </a:endParaRP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• And elevation in Basin &amp; Range/Rio Grande rifts requires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</a:rPr>
              <a:t>   </a:t>
            </a:r>
            <a:r>
              <a:rPr lang="en-US" dirty="0" err="1">
                <a:solidFill>
                  <a:srgbClr val="0003AA"/>
                </a:solidFill>
              </a:rPr>
              <a:t>asthenospheric</a:t>
            </a:r>
            <a:r>
              <a:rPr lang="en-US" dirty="0">
                <a:solidFill>
                  <a:srgbClr val="0003AA"/>
                </a:solidFill>
              </a:rPr>
              <a:t> buoyancy</a:t>
            </a:r>
          </a:p>
        </p:txBody>
      </p:sp>
    </p:spTree>
    <p:extLst>
      <p:ext uri="{BB962C8B-B14F-4D97-AF65-F5344CB8AC3E}">
        <p14:creationId xmlns:p14="http://schemas.microsoft.com/office/powerpoint/2010/main" val="245487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ABCBC92-DF0F-89C1-42ED-8E0178FCA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2038" y="2397949"/>
            <a:ext cx="716792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03AA"/>
                </a:solidFill>
                <a:latin typeface="Arial Black" charset="0"/>
              </a:rPr>
              <a:t>Next Journal Article Reading:</a:t>
            </a:r>
          </a:p>
          <a:p>
            <a:r>
              <a:rPr lang="en-US" sz="3200" dirty="0">
                <a:solidFill>
                  <a:srgbClr val="0003AA"/>
                </a:solidFill>
              </a:rPr>
              <a:t>For Wednesday Feb 15: Kellogg et al.,</a:t>
            </a:r>
          </a:p>
          <a:p>
            <a:r>
              <a:rPr lang="en-US" sz="3200" i="1" dirty="0">
                <a:solidFill>
                  <a:srgbClr val="0003AA"/>
                </a:solidFill>
              </a:rPr>
              <a:t>Science </a:t>
            </a:r>
            <a:r>
              <a:rPr lang="en-US" sz="3200" b="1" dirty="0">
                <a:solidFill>
                  <a:srgbClr val="0003AA"/>
                </a:solidFill>
              </a:rPr>
              <a:t>283</a:t>
            </a:r>
            <a:r>
              <a:rPr lang="en-US" sz="3200" dirty="0">
                <a:solidFill>
                  <a:srgbClr val="0003AA"/>
                </a:solidFill>
              </a:rPr>
              <a:t>, 1881-1884 (1999).</a:t>
            </a:r>
          </a:p>
          <a:p>
            <a:r>
              <a:rPr lang="en-US" sz="3200" b="1" i="1" dirty="0">
                <a:solidFill>
                  <a:srgbClr val="0003AA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Jacob L. will lead!</a:t>
            </a:r>
          </a:p>
        </p:txBody>
      </p:sp>
    </p:spTree>
    <p:extLst>
      <p:ext uri="{BB962C8B-B14F-4D97-AF65-F5344CB8AC3E}">
        <p14:creationId xmlns:p14="http://schemas.microsoft.com/office/powerpoint/2010/main" val="340359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D0C42B27-CBB7-E9BE-DF7C-509F2351B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8854" y="461963"/>
            <a:ext cx="3178124" cy="600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Recall surface heat</a:t>
            </a:r>
          </a:p>
          <a:p>
            <a:r>
              <a:rPr lang="en-US" dirty="0">
                <a:solidFill>
                  <a:srgbClr val="0003AA"/>
                </a:solidFill>
              </a:rPr>
              <a:t>flow… 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&gt; 50 </a:t>
            </a:r>
            <a:r>
              <a:rPr lang="en-US" dirty="0" err="1">
                <a:solidFill>
                  <a:srgbClr val="0003AA"/>
                </a:solidFill>
              </a:rPr>
              <a:t>mW</a:t>
            </a:r>
            <a:r>
              <a:rPr lang="en-US" dirty="0">
                <a:solidFill>
                  <a:srgbClr val="0003AA"/>
                </a:solidFill>
              </a:rPr>
              <a:t>/m</a:t>
            </a:r>
            <a:r>
              <a:rPr lang="en-US" baseline="30000" dirty="0">
                <a:solidFill>
                  <a:srgbClr val="0003AA"/>
                </a:solidFill>
              </a:rPr>
              <a:t>2</a:t>
            </a:r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requires advection;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For advection by </a:t>
            </a:r>
          </a:p>
          <a:p>
            <a:r>
              <a:rPr lang="en-US" dirty="0">
                <a:solidFill>
                  <a:srgbClr val="0003AA"/>
                </a:solidFill>
              </a:rPr>
              <a:t>rifting alone, &gt;90</a:t>
            </a:r>
          </a:p>
          <a:p>
            <a:r>
              <a:rPr lang="en-US" dirty="0" err="1">
                <a:solidFill>
                  <a:srgbClr val="0003AA"/>
                </a:solidFill>
              </a:rPr>
              <a:t>mW</a:t>
            </a:r>
            <a:r>
              <a:rPr lang="en-US" dirty="0">
                <a:solidFill>
                  <a:srgbClr val="0003AA"/>
                </a:solidFill>
              </a:rPr>
              <a:t>/m</a:t>
            </a:r>
            <a:r>
              <a:rPr lang="en-US" baseline="30000" dirty="0">
                <a:solidFill>
                  <a:srgbClr val="0003AA"/>
                </a:solidFill>
              </a:rPr>
              <a:t>2</a:t>
            </a:r>
            <a:r>
              <a:rPr lang="en-US" dirty="0">
                <a:solidFill>
                  <a:srgbClr val="0003AA"/>
                </a:solidFill>
              </a:rPr>
              <a:t> requires a</a:t>
            </a:r>
          </a:p>
          <a:p>
            <a:r>
              <a:rPr lang="en-US" dirty="0">
                <a:solidFill>
                  <a:srgbClr val="0003AA"/>
                </a:solidFill>
              </a:rPr>
              <a:t>strain rate in excess</a:t>
            </a:r>
          </a:p>
          <a:p>
            <a:r>
              <a:rPr lang="en-US" dirty="0">
                <a:solidFill>
                  <a:srgbClr val="0003AA"/>
                </a:solidFill>
              </a:rPr>
              <a:t>of 3x10</a:t>
            </a:r>
            <a:r>
              <a:rPr lang="en-US" baseline="30000" dirty="0">
                <a:solidFill>
                  <a:srgbClr val="0003AA"/>
                </a:solidFill>
              </a:rPr>
              <a:t>-15</a:t>
            </a:r>
            <a:r>
              <a:rPr lang="en-US" dirty="0">
                <a:solidFill>
                  <a:srgbClr val="0003AA"/>
                </a:solidFill>
              </a:rPr>
              <a:t> s</a:t>
            </a:r>
            <a:r>
              <a:rPr lang="en-US" baseline="30000" dirty="0">
                <a:solidFill>
                  <a:srgbClr val="0003AA"/>
                </a:solidFill>
              </a:rPr>
              <a:t>-1</a:t>
            </a:r>
            <a:r>
              <a:rPr lang="en-US" dirty="0">
                <a:solidFill>
                  <a:srgbClr val="0003AA"/>
                </a:solidFill>
              </a:rPr>
              <a:t>.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Intermountain seismic</a:t>
            </a:r>
          </a:p>
          <a:p>
            <a:r>
              <a:rPr lang="en-US" dirty="0">
                <a:solidFill>
                  <a:srgbClr val="0003AA"/>
                </a:solidFill>
              </a:rPr>
              <a:t>belt is ~1x10</a:t>
            </a:r>
            <a:r>
              <a:rPr lang="en-US" baseline="30000" dirty="0">
                <a:solidFill>
                  <a:srgbClr val="0003AA"/>
                </a:solidFill>
              </a:rPr>
              <a:t>-15</a:t>
            </a:r>
            <a:r>
              <a:rPr lang="en-US" dirty="0">
                <a:solidFill>
                  <a:srgbClr val="0003AA"/>
                </a:solidFill>
              </a:rPr>
              <a:t> s</a:t>
            </a:r>
            <a:r>
              <a:rPr lang="en-US" baseline="30000" dirty="0">
                <a:solidFill>
                  <a:srgbClr val="0003AA"/>
                </a:solidFill>
              </a:rPr>
              <a:t>-1</a:t>
            </a:r>
            <a:r>
              <a:rPr lang="en-US" dirty="0">
                <a:solidFill>
                  <a:srgbClr val="0003AA"/>
                </a:solidFill>
              </a:rPr>
              <a:t>;</a:t>
            </a:r>
          </a:p>
          <a:p>
            <a:r>
              <a:rPr lang="en-US" dirty="0">
                <a:solidFill>
                  <a:srgbClr val="0003AA"/>
                </a:solidFill>
              </a:rPr>
              <a:t>Rio Grande Rift is</a:t>
            </a:r>
          </a:p>
          <a:p>
            <a:r>
              <a:rPr lang="en-US" dirty="0">
                <a:solidFill>
                  <a:srgbClr val="0003AA"/>
                </a:solidFill>
              </a:rPr>
              <a:t>nearer 4x10</a:t>
            </a:r>
            <a:r>
              <a:rPr lang="en-US" baseline="30000" dirty="0">
                <a:solidFill>
                  <a:srgbClr val="0003AA"/>
                </a:solidFill>
              </a:rPr>
              <a:t>-16 </a:t>
            </a:r>
            <a:r>
              <a:rPr lang="en-US" dirty="0">
                <a:solidFill>
                  <a:srgbClr val="0003AA"/>
                </a:solidFill>
              </a:rPr>
              <a:t>s</a:t>
            </a:r>
            <a:r>
              <a:rPr lang="en-US" baseline="30000" dirty="0">
                <a:solidFill>
                  <a:srgbClr val="0003AA"/>
                </a:solidFill>
              </a:rPr>
              <a:t>-1</a:t>
            </a:r>
            <a:r>
              <a:rPr lang="en-US" dirty="0">
                <a:solidFill>
                  <a:srgbClr val="0003AA"/>
                </a:solidFill>
              </a:rPr>
              <a:t>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61E4A-BA5E-43DE-8E75-2FA76F249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022" y="0"/>
            <a:ext cx="5591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3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50DE6ABF-6882-DA8C-D79B-E74242117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301" y="571500"/>
            <a:ext cx="8213397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The</a:t>
            </a:r>
            <a:r>
              <a:rPr lang="en-US" i="1" dirty="0">
                <a:solidFill>
                  <a:srgbClr val="333399"/>
                </a:solidFill>
                <a:latin typeface="Arial Black" charset="0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Adiabat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(the “other” part of the </a:t>
            </a:r>
            <a:r>
              <a:rPr lang="en-US" i="1" dirty="0" err="1">
                <a:solidFill>
                  <a:srgbClr val="0003AA"/>
                </a:solidFill>
                <a:latin typeface="Arial Black" charset="0"/>
              </a:rPr>
              <a:t>geotherm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):</a:t>
            </a:r>
          </a:p>
          <a:p>
            <a:pPr>
              <a:buFont typeface="Arial" charset="0"/>
              <a:buNone/>
            </a:pP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  approximately describes mean temperature in </a:t>
            </a:r>
          </a:p>
          <a:p>
            <a:pPr>
              <a:buFont typeface="Arial" charset="0"/>
              <a:buNone/>
            </a:pP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   </a:t>
            </a:r>
            <a:r>
              <a:rPr lang="en-US" i="1" dirty="0" err="1">
                <a:solidFill>
                  <a:srgbClr val="FF0000"/>
                </a:solidFill>
                <a:latin typeface="Arial Black" charset="0"/>
              </a:rPr>
              <a:t>convecting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 </a:t>
            </a:r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systems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D0F2C7-C299-5CB6-CDE9-B6AF896A1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399" y="2552700"/>
            <a:ext cx="5257800" cy="3733800"/>
          </a:xfrm>
          <a:prstGeom prst="rect">
            <a:avLst/>
          </a:prstGeom>
          <a:solidFill>
            <a:srgbClr val="FCFC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 eaLnBrk="0" hangingPunct="0"/>
            <a:endParaRPr lang="en-US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ADF61EA8-2ACA-21FE-0172-3B51E65E615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769921" y="4463406"/>
            <a:ext cx="10070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Depth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5E56310-6E59-CE61-C36A-1FE26EE07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599" y="2171700"/>
            <a:ext cx="192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Temperature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031300B8-17FF-6894-9D76-2E3DC94E6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587" y="2363788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0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CC8D565C-DD87-F4DF-19EB-2F35F607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987" y="2171700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0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F415EB9C-7DF1-579F-B625-C84C37895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399" y="2171700"/>
            <a:ext cx="20794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>
                <a:solidFill>
                  <a:srgbClr val="0003AA"/>
                </a:solidFill>
                <a:cs typeface="ＭＳ Ｐゴシック" charset="0"/>
              </a:rPr>
              <a:t>1200-1400 </a:t>
            </a:r>
            <a:r>
              <a:rPr lang="en-US">
                <a:solidFill>
                  <a:srgbClr val="0003AA"/>
                </a:solidFill>
              </a:rPr>
              <a:t>º</a:t>
            </a:r>
            <a:r>
              <a:rPr lang="en-US">
                <a:solidFill>
                  <a:srgbClr val="0003AA"/>
                </a:solidFill>
                <a:cs typeface="ＭＳ Ｐゴシック" charset="0"/>
              </a:rPr>
              <a:t>C</a:t>
            </a:r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DF1308ED-CA70-A0EA-5AFB-3863715D83A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199" y="2552700"/>
            <a:ext cx="1588" cy="3733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8BA42A4A-61DC-D12C-A726-26902A5497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399" y="3543300"/>
            <a:ext cx="5197475" cy="15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97557C3B-D427-824B-D71E-BAA258E34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599" y="3086100"/>
            <a:ext cx="11448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50-300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   km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6060E9EE-6A5B-38A5-3CE9-E9C7399E7287}"/>
              </a:ext>
            </a:extLst>
          </p:cNvPr>
          <p:cNvSpPr txBox="1">
            <a:spLocks noChangeArrowheads="1"/>
          </p:cNvSpPr>
          <p:nvPr/>
        </p:nvSpPr>
        <p:spPr bwMode="auto">
          <a:xfrm rot="848397">
            <a:off x="4257103" y="2855268"/>
            <a:ext cx="17267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0003AA"/>
                </a:solidFill>
                <a:cs typeface="ＭＳ Ｐゴシック" charset="0"/>
              </a:rPr>
              <a:t>Conductive</a:t>
            </a: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A66E87B3-58E9-705F-E26E-DE89E270B966}"/>
              </a:ext>
            </a:extLst>
          </p:cNvPr>
          <p:cNvSpPr txBox="1">
            <a:spLocks noChangeArrowheads="1"/>
          </p:cNvSpPr>
          <p:nvPr/>
        </p:nvSpPr>
        <p:spPr bwMode="auto">
          <a:xfrm rot="4852270">
            <a:off x="6994590" y="4655281"/>
            <a:ext cx="17091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dirty="0">
                <a:solidFill>
                  <a:srgbClr val="0003AA"/>
                </a:solidFill>
                <a:cs typeface="ＭＳ Ｐゴシック" charset="0"/>
              </a:rPr>
              <a:t>Convective</a:t>
            </a: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B1029AD4-29D5-3152-7B8E-1E0252359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799" y="4535488"/>
            <a:ext cx="344011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i="1" u="sng" dirty="0" err="1">
                <a:solidFill>
                  <a:srgbClr val="FF0000"/>
                </a:solidFill>
                <a:latin typeface="Arial Black" charset="0"/>
                <a:cs typeface="ＭＳ Ｐゴシック" charset="0"/>
              </a:rPr>
              <a:t>Adiabat</a:t>
            </a:r>
            <a:r>
              <a:rPr lang="en-US" i="1" u="sng" dirty="0">
                <a:solidFill>
                  <a:srgbClr val="FF0000"/>
                </a:solidFill>
                <a:latin typeface="Arial Black" charset="0"/>
                <a:cs typeface="ＭＳ Ｐゴシック" charset="0"/>
              </a:rPr>
              <a:t>:</a:t>
            </a:r>
            <a:r>
              <a:rPr lang="en-US" dirty="0">
                <a:solidFill>
                  <a:srgbClr val="000000"/>
                </a:solidFill>
                <a:cs typeface="ＭＳ Ｐゴシック" charset="0"/>
              </a:rPr>
              <a:t> </a:t>
            </a:r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Temperature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increases with pressure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but energy doesn</a:t>
            </a:r>
            <a:r>
              <a:rPr lang="en-US" dirty="0">
                <a:solidFill>
                  <a:srgbClr val="0003AA"/>
                </a:solidFill>
                <a:latin typeface="Arial"/>
                <a:cs typeface="ＭＳ Ｐゴシック" charset="0"/>
              </a:rPr>
              <a:t>’</a:t>
            </a:r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t </a:t>
            </a:r>
          </a:p>
          <a:p>
            <a:pPr eaLnBrk="0" hangingPunct="0"/>
            <a:r>
              <a:rPr lang="en-US" dirty="0">
                <a:solidFill>
                  <a:srgbClr val="0003AA"/>
                </a:solidFill>
                <a:cs typeface="ＭＳ Ｐゴシック" charset="0"/>
              </a:rPr>
              <a:t>change</a:t>
            </a:r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72816997-D883-1BDB-35B5-C11FEF21AD05}"/>
              </a:ext>
            </a:extLst>
          </p:cNvPr>
          <p:cNvSpPr/>
          <p:nvPr/>
        </p:nvSpPr>
        <p:spPr>
          <a:xfrm>
            <a:off x="3570415" y="2552700"/>
            <a:ext cx="4174435" cy="3674638"/>
          </a:xfrm>
          <a:custGeom>
            <a:avLst/>
            <a:gdLst>
              <a:gd name="connsiteX0" fmla="*/ 0 w 4174435"/>
              <a:gd name="connsiteY0" fmla="*/ 0 h 3674638"/>
              <a:gd name="connsiteX1" fmla="*/ 2067340 w 4174435"/>
              <a:gd name="connsiteY1" fmla="*/ 425963 h 3674638"/>
              <a:gd name="connsiteX2" fmla="*/ 3356587 w 4174435"/>
              <a:gd name="connsiteY2" fmla="*/ 823528 h 3674638"/>
              <a:gd name="connsiteX3" fmla="*/ 3742793 w 4174435"/>
              <a:gd name="connsiteY3" fmla="*/ 999592 h 3674638"/>
              <a:gd name="connsiteX4" fmla="*/ 3901819 w 4174435"/>
              <a:gd name="connsiteY4" fmla="*/ 1493709 h 3674638"/>
              <a:gd name="connsiteX5" fmla="*/ 4174435 w 4174435"/>
              <a:gd name="connsiteY5" fmla="*/ 3674638 h 36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4435" h="3674638">
                <a:moveTo>
                  <a:pt x="0" y="0"/>
                </a:moveTo>
                <a:cubicBezTo>
                  <a:pt x="753954" y="144354"/>
                  <a:pt x="1507909" y="288708"/>
                  <a:pt x="2067340" y="425963"/>
                </a:cubicBezTo>
                <a:cubicBezTo>
                  <a:pt x="2626771" y="563218"/>
                  <a:pt x="3077345" y="727923"/>
                  <a:pt x="3356587" y="823528"/>
                </a:cubicBezTo>
                <a:cubicBezTo>
                  <a:pt x="3635829" y="919133"/>
                  <a:pt x="3651921" y="887895"/>
                  <a:pt x="3742793" y="999592"/>
                </a:cubicBezTo>
                <a:cubicBezTo>
                  <a:pt x="3833665" y="1111289"/>
                  <a:pt x="3829879" y="1047868"/>
                  <a:pt x="3901819" y="1493709"/>
                </a:cubicBezTo>
                <a:cubicBezTo>
                  <a:pt x="3973759" y="1939550"/>
                  <a:pt x="4074097" y="2807094"/>
                  <a:pt x="4174435" y="3674638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19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7F590BF-5BDF-E215-DC73-F12115E02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366623"/>
            <a:ext cx="7812556" cy="6124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FF0000"/>
                </a:solidFill>
                <a:latin typeface="Arial Black" charset="0"/>
              </a:rPr>
              <a:t>The </a:t>
            </a:r>
            <a:r>
              <a:rPr lang="en-US" sz="3200" i="1" dirty="0" err="1">
                <a:solidFill>
                  <a:srgbClr val="FF0000"/>
                </a:solidFill>
                <a:latin typeface="Arial Black" charset="0"/>
              </a:rPr>
              <a:t>Adiabat</a:t>
            </a:r>
            <a:r>
              <a:rPr lang="en-US" sz="3200" i="1" dirty="0">
                <a:solidFill>
                  <a:srgbClr val="FF0000"/>
                </a:solidFill>
                <a:latin typeface="Arial Black" charset="0"/>
              </a:rPr>
              <a:t>:</a:t>
            </a:r>
            <a:endParaRPr lang="en-US" sz="3200" i="1" dirty="0">
              <a:solidFill>
                <a:srgbClr val="0003AA"/>
              </a:solidFill>
            </a:endParaRP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What happens when mantle material moves up or down</a:t>
            </a:r>
          </a:p>
          <a:p>
            <a:r>
              <a:rPr lang="en-US" dirty="0">
                <a:solidFill>
                  <a:srgbClr val="0003AA"/>
                </a:solidFill>
              </a:rPr>
              <a:t>   within a vertical column of flow?</a:t>
            </a:r>
            <a:endParaRPr lang="en-US" i="1" dirty="0">
              <a:solidFill>
                <a:srgbClr val="0003AA"/>
              </a:solidFill>
            </a:endParaRPr>
          </a:p>
          <a:p>
            <a:endParaRPr lang="en-US" i="1" dirty="0">
              <a:solidFill>
                <a:srgbClr val="0003AA"/>
              </a:solidFill>
            </a:endParaRPr>
          </a:p>
          <a:p>
            <a:r>
              <a:rPr lang="en-US" i="1" dirty="0">
                <a:solidFill>
                  <a:srgbClr val="0003AA"/>
                </a:solidFill>
                <a:latin typeface="Arial Black" charset="0"/>
              </a:rPr>
              <a:t>Assume: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No transfer of heat energy into or out of volumetric </a:t>
            </a:r>
          </a:p>
          <a:p>
            <a:r>
              <a:rPr lang="en-US" dirty="0">
                <a:solidFill>
                  <a:srgbClr val="0003AA"/>
                </a:solidFill>
              </a:rPr>
              <a:t>   elements (constant </a:t>
            </a:r>
            <a:r>
              <a:rPr lang="en-US" i="1" dirty="0">
                <a:solidFill>
                  <a:srgbClr val="FF0000"/>
                </a:solidFill>
                <a:latin typeface="Arial Black"/>
                <a:cs typeface="Arial Black"/>
              </a:rPr>
              <a:t>entropy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s</a:t>
            </a:r>
            <a:r>
              <a:rPr lang="en-US" dirty="0">
                <a:solidFill>
                  <a:srgbClr val="333399"/>
                </a:solidFill>
              </a:rPr>
              <a:t>)</a:t>
            </a:r>
            <a:endParaRPr lang="en-US" dirty="0">
              <a:solidFill>
                <a:srgbClr val="0003AA"/>
              </a:solidFill>
            </a:endParaRP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Compressibility</a:t>
            </a:r>
            <a:r>
              <a:rPr lang="en-US" i="1" dirty="0">
                <a:solidFill>
                  <a:srgbClr val="333399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Symbol" charset="0"/>
                <a:sym typeface="Symbol" charset="0"/>
              </a:rPr>
              <a:t></a:t>
            </a:r>
            <a:r>
              <a:rPr lang="en-US" dirty="0">
                <a:solidFill>
                  <a:srgbClr val="0003AA"/>
                </a:solidFill>
              </a:rPr>
              <a:t>, coefficient of thermal expansion </a:t>
            </a:r>
            <a:r>
              <a:rPr lang="en-US" i="1" dirty="0">
                <a:latin typeface="Symbol" charset="0"/>
                <a:sym typeface="Symbol" charset="0"/>
              </a:rPr>
              <a:t></a:t>
            </a:r>
            <a:endParaRPr lang="en-US" dirty="0"/>
          </a:p>
          <a:p>
            <a:r>
              <a:rPr lang="en-US" dirty="0">
                <a:solidFill>
                  <a:srgbClr val="0003AA"/>
                </a:solidFill>
              </a:rPr>
              <a:t>   are independent of pressure</a:t>
            </a:r>
            <a:r>
              <a:rPr lang="en-US" i="1" dirty="0">
                <a:solidFill>
                  <a:srgbClr val="0003AA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P</a:t>
            </a:r>
            <a:r>
              <a:rPr lang="en-US" dirty="0">
                <a:solidFill>
                  <a:srgbClr val="0003AA"/>
                </a:solidFill>
              </a:rPr>
              <a:t>, temperature</a:t>
            </a:r>
            <a:r>
              <a:rPr lang="en-US" i="1" dirty="0">
                <a:solidFill>
                  <a:srgbClr val="0003AA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T</a:t>
            </a:r>
            <a:endParaRPr lang="en-US" i="1" dirty="0">
              <a:solidFill>
                <a:srgbClr val="333399"/>
              </a:solidFill>
            </a:endParaRPr>
          </a:p>
          <a:p>
            <a:endParaRPr lang="en-US" dirty="0">
              <a:solidFill>
                <a:srgbClr val="0003AA"/>
              </a:solidFill>
            </a:endParaRPr>
          </a:p>
          <a:p>
            <a:r>
              <a:rPr lang="en-US" dirty="0">
                <a:solidFill>
                  <a:srgbClr val="0003AA"/>
                </a:solidFill>
              </a:rPr>
              <a:t>• Acceleration of gravity,</a:t>
            </a:r>
            <a:r>
              <a:rPr lang="en-US" i="1" dirty="0">
                <a:solidFill>
                  <a:srgbClr val="0003AA"/>
                </a:solidFill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 New Roman" charset="0"/>
              </a:rPr>
              <a:t>g</a:t>
            </a:r>
            <a:r>
              <a:rPr lang="en-US" dirty="0">
                <a:solidFill>
                  <a:srgbClr val="0003AA"/>
                </a:solidFill>
              </a:rPr>
              <a:t>,</a:t>
            </a:r>
            <a:r>
              <a:rPr lang="en-US" i="1" dirty="0">
                <a:solidFill>
                  <a:srgbClr val="0003AA"/>
                </a:solidFill>
              </a:rPr>
              <a:t> </a:t>
            </a:r>
            <a:r>
              <a:rPr lang="en-US" dirty="0">
                <a:solidFill>
                  <a:srgbClr val="0003AA"/>
                </a:solidFill>
              </a:rPr>
              <a:t>is independent of depth</a:t>
            </a:r>
          </a:p>
          <a:p>
            <a:endParaRPr lang="en-US" dirty="0">
              <a:solidFill>
                <a:srgbClr val="0003AA"/>
              </a:solidFill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03AA"/>
                </a:solidFill>
              </a:rPr>
              <a:t> No phase changes in the material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B771F05-E429-75B7-6FF6-CEDEAF606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9300" y="841285"/>
            <a:ext cx="609600" cy="5562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AutoShape 5">
            <a:extLst>
              <a:ext uri="{FF2B5EF4-FFF2-40B4-BE49-F238E27FC236}">
                <a16:creationId xmlns:a16="http://schemas.microsoft.com/office/drawing/2014/main" id="{2352AC5F-520C-C808-FDF6-4129A044A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3100" y="2898685"/>
            <a:ext cx="762000" cy="228600"/>
          </a:xfrm>
          <a:prstGeom prst="parallelogram">
            <a:avLst>
              <a:gd name="adj" fmla="val 83333"/>
            </a:avLst>
          </a:prstGeom>
          <a:solidFill>
            <a:srgbClr val="0CE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8AFBCF-8C5E-9392-BE19-1319BADA5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3100" y="3127285"/>
            <a:ext cx="533400" cy="457200"/>
          </a:xfrm>
          <a:prstGeom prst="rect">
            <a:avLst/>
          </a:prstGeom>
          <a:solidFill>
            <a:srgbClr val="0CE3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CCD47C6-1A16-48DD-A4D9-DF3B0B6348E2}"/>
              </a:ext>
            </a:extLst>
          </p:cNvPr>
          <p:cNvSpPr>
            <a:spLocks/>
          </p:cNvSpPr>
          <p:nvPr/>
        </p:nvSpPr>
        <p:spPr bwMode="auto">
          <a:xfrm>
            <a:off x="10096500" y="2898685"/>
            <a:ext cx="228600" cy="685800"/>
          </a:xfrm>
          <a:custGeom>
            <a:avLst/>
            <a:gdLst>
              <a:gd name="T0" fmla="*/ 0 w 144"/>
              <a:gd name="T1" fmla="*/ 144 h 432"/>
              <a:gd name="T2" fmla="*/ 0 w 144"/>
              <a:gd name="T3" fmla="*/ 432 h 432"/>
              <a:gd name="T4" fmla="*/ 144 w 144"/>
              <a:gd name="T5" fmla="*/ 240 h 432"/>
              <a:gd name="T6" fmla="*/ 144 w 144"/>
              <a:gd name="T7" fmla="*/ 0 h 432"/>
              <a:gd name="T8" fmla="*/ 0 w 144"/>
              <a:gd name="T9" fmla="*/ 144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" h="432">
                <a:moveTo>
                  <a:pt x="0" y="144"/>
                </a:moveTo>
                <a:lnTo>
                  <a:pt x="0" y="432"/>
                </a:lnTo>
                <a:lnTo>
                  <a:pt x="144" y="240"/>
                </a:lnTo>
                <a:lnTo>
                  <a:pt x="144" y="0"/>
                </a:lnTo>
                <a:lnTo>
                  <a:pt x="0" y="144"/>
                </a:lnTo>
                <a:close/>
              </a:path>
            </a:pathLst>
          </a:custGeom>
          <a:solidFill>
            <a:srgbClr val="0CE32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5C9841-45F9-3674-7E7E-6C86D4478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0" y="3132048"/>
            <a:ext cx="384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solidFill>
                  <a:srgbClr val="FF0000"/>
                </a:solidFill>
                <a:latin typeface="Times New Roman" charset="0"/>
              </a:rPr>
              <a:t>s</a:t>
            </a:r>
            <a:endParaRPr lang="en-US" i="1">
              <a:solidFill>
                <a:srgbClr val="FF0000"/>
              </a:solidFill>
            </a:endParaRPr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F15CA788-5049-198C-B4C9-6930B20406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44100" y="2365285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3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1F5416AB-5E59-5121-4A61-18217291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913" y="915988"/>
            <a:ext cx="3934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 err="1">
                <a:solidFill>
                  <a:srgbClr val="0003AA"/>
                </a:solidFill>
              </a:rPr>
              <a:t>Defn</a:t>
            </a:r>
            <a:r>
              <a:rPr lang="en-US" dirty="0">
                <a:solidFill>
                  <a:srgbClr val="0003AA"/>
                </a:solidFill>
              </a:rPr>
              <a:t> of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compressibility</a:t>
            </a:r>
            <a:r>
              <a:rPr lang="en-US" dirty="0">
                <a:solidFill>
                  <a:srgbClr val="0003AA"/>
                </a:solidFill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BB32A2-228C-3EB8-4C12-39561A1A1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124" y="731838"/>
            <a:ext cx="360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1BCD0FC5-CB5D-F6FC-8D00-6305FC706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913" y="2236788"/>
            <a:ext cx="2959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Change in pressure: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674747-AEA9-C95C-BC7E-6CA562B0B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24" y="1752600"/>
            <a:ext cx="3810000" cy="142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Text Box 7">
            <a:extLst>
              <a:ext uri="{FF2B5EF4-FFF2-40B4-BE49-F238E27FC236}">
                <a16:creationId xmlns:a16="http://schemas.microsoft.com/office/drawing/2014/main" id="{C4510D58-5CE6-DA50-E33E-75B80DB5A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913" y="3648075"/>
            <a:ext cx="27879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>
                <a:solidFill>
                  <a:srgbClr val="0003AA"/>
                </a:solidFill>
              </a:rPr>
              <a:t>Change in entropy: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8D2DBC-1FC7-3222-9A20-875E12E1F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24" y="3516313"/>
            <a:ext cx="45227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DD05FBCF-8260-522B-E9DD-8F5E9620D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37" y="4495800"/>
            <a:ext cx="80377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Then a change in pressure (i.e., depth) yields a change in</a:t>
            </a:r>
          </a:p>
          <a:p>
            <a:r>
              <a:rPr lang="en-US" dirty="0">
                <a:solidFill>
                  <a:srgbClr val="0003AA"/>
                </a:solidFill>
              </a:rPr>
              <a:t>   temperature: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8505BA-2B39-5BB6-F8EF-AC2F64899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524" y="5029200"/>
            <a:ext cx="19812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1">
            <a:extLst>
              <a:ext uri="{FF2B5EF4-FFF2-40B4-BE49-F238E27FC236}">
                <a16:creationId xmlns:a16="http://schemas.microsoft.com/office/drawing/2014/main" id="{7CEC97E5-0137-1177-30A2-70D3DBF31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724" y="6172200"/>
            <a:ext cx="84449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solidFill>
                  <a:srgbClr val="0003AA"/>
                </a:solidFill>
              </a:rPr>
              <a:t>(No heat energy transfer </a:t>
            </a:r>
            <a:r>
              <a:rPr lang="en-US" i="1">
                <a:solidFill>
                  <a:srgbClr val="0003AA"/>
                </a:solidFill>
                <a:sym typeface="Symbol" charset="0"/>
              </a:rPr>
              <a:t> This oversimplifies convection!!!)</a:t>
            </a:r>
            <a:endParaRPr lang="en-US" i="1">
              <a:solidFill>
                <a:srgbClr val="0003AA"/>
              </a:solidFill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B55009CE-1343-DBE4-DF40-10AD2A17C82F}"/>
              </a:ext>
            </a:extLst>
          </p:cNvPr>
          <p:cNvSpPr txBox="1"/>
          <p:nvPr/>
        </p:nvSpPr>
        <p:spPr>
          <a:xfrm>
            <a:off x="1820913" y="228600"/>
            <a:ext cx="3998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(From </a:t>
            </a:r>
            <a:r>
              <a:rPr lang="en-US" dirty="0" err="1">
                <a:solidFill>
                  <a:srgbClr val="0003AA"/>
                </a:solidFill>
              </a:rPr>
              <a:t>Turcotte</a:t>
            </a:r>
            <a:r>
              <a:rPr lang="en-US" dirty="0">
                <a:solidFill>
                  <a:srgbClr val="0003AA"/>
                </a:solidFill>
              </a:rPr>
              <a:t> &amp; Schubert:)</a:t>
            </a:r>
          </a:p>
        </p:txBody>
      </p:sp>
    </p:spTree>
    <p:extLst>
      <p:ext uri="{BB962C8B-B14F-4D97-AF65-F5344CB8AC3E}">
        <p14:creationId xmlns:p14="http://schemas.microsoft.com/office/powerpoint/2010/main" val="293665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AA6649-8998-EF9A-8170-F1776BD11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821" y="94089"/>
            <a:ext cx="7086600" cy="578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Text Box 4">
            <a:extLst>
              <a:ext uri="{FF2B5EF4-FFF2-40B4-BE49-F238E27FC236}">
                <a16:creationId xmlns:a16="http://schemas.microsoft.com/office/drawing/2014/main" id="{AB496D5F-8C6D-7900-C64A-080C8671C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596" y="5932914"/>
            <a:ext cx="82408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03AA"/>
                </a:solidFill>
              </a:rPr>
              <a:t>Of course reality</a:t>
            </a:r>
            <a:r>
              <a:rPr lang="en-US" dirty="0">
                <a:solidFill>
                  <a:srgbClr val="0003AA"/>
                </a:solidFill>
                <a:latin typeface="Arial"/>
              </a:rPr>
              <a:t> i</a:t>
            </a:r>
            <a:r>
              <a:rPr lang="en-US" dirty="0">
                <a:solidFill>
                  <a:srgbClr val="0003AA"/>
                </a:solidFill>
              </a:rPr>
              <a:t>s always a bit more complicated… PREM,</a:t>
            </a:r>
          </a:p>
          <a:p>
            <a:r>
              <a:rPr lang="en-US" dirty="0">
                <a:solidFill>
                  <a:srgbClr val="0003AA"/>
                </a:solidFill>
              </a:rPr>
              <a:t>from seismic normal mode analysis.</a:t>
            </a:r>
          </a:p>
        </p:txBody>
      </p:sp>
    </p:spTree>
    <p:extLst>
      <p:ext uri="{BB962C8B-B14F-4D97-AF65-F5344CB8AC3E}">
        <p14:creationId xmlns:p14="http://schemas.microsoft.com/office/powerpoint/2010/main" val="264097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6638</TotalTime>
  <Words>403</Words>
  <Application>Microsoft Macintosh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Symbol</vt:lpstr>
      <vt:lpstr>Times New Roman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28</cp:revision>
  <dcterms:created xsi:type="dcterms:W3CDTF">2023-01-09T19:13:31Z</dcterms:created>
  <dcterms:modified xsi:type="dcterms:W3CDTF">2023-02-08T21:32:20Z</dcterms:modified>
</cp:coreProperties>
</file>