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3AA"/>
    <a:srgbClr val="001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079"/>
    <p:restoredTop sz="96327"/>
  </p:normalViewPr>
  <p:slideViewPr>
    <p:cSldViewPr snapToGrid="0">
      <p:cViewPr>
        <p:scale>
          <a:sx n="230" d="100"/>
          <a:sy n="230" d="100"/>
        </p:scale>
        <p:origin x="144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ABCDE3-FF8A-B69E-8952-8E098ECD3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A306EE-B8B7-3FCC-84F1-0C74885035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07137C-3D03-0B49-FC1E-B6D131D45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1ECFAA-7444-7439-2534-C9143F708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034BC8-6074-A773-04F6-DA9914F73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60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5BCD5-5005-19AA-6AFE-4E6131FB4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CABCFE3-539A-68A7-0EF2-D54078D844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4F712-DE4E-26B4-F1B0-6F5DB9559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A20F34-1AE8-009E-0978-45DFDF0728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A5C3F7-C127-FF95-8A69-B3F02D080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328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A41B1B1-5188-B0C9-20D3-92BDC2DAA9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2ACA7-4AAE-7592-4E23-FA2E817B0D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EC8623-7D4C-3DCD-CEE0-9823AE80D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7D4BF-F6A9-36CA-9350-4604C7545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ED769A-8500-A651-742B-4F5D46B576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8499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10064-451F-B25C-9FC9-6F5741632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874BCD-6A8B-32E8-19A7-2A4903B3A4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2A1680-2EC7-29B9-DA35-535678D17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40720C-D892-53ED-017B-B662E9A15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E63D55-088C-D70C-A14B-1A23479D6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558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CC20C9-DB7A-087E-EA5C-B8F602406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E6111-74D8-2BFF-FF3B-7F78BA282A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418D08-55C7-5039-6EA1-2F41B41C07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9D76CD-7C5B-D85E-73A2-68C3855F5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638E2D-C71B-7216-8A6E-7B5096A7D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067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8D2B68-616C-1EEE-C449-38775E6D7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F6171A-87BB-E588-53BD-9D571A1AF3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2F01DF-748B-6D66-E6E3-6A55DC8801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A06113-0074-2404-57EF-C26C103412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8588F-D2F2-0910-D5B9-534BF59D5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903A9DF-EE44-8148-604F-02408945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29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9B4818-FC93-2808-D698-FBDE2B7EF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1F01C-BF4D-E8FE-86A1-83E39B2EA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E6316D-0CA1-CCF7-47AD-DB52529E15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A036A68-46A5-395C-EAB8-5680B8A58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629C9-0F8C-5C95-2927-3EA2BB8714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575529-C428-5A71-51C5-9A23272EE9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1/9/23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C5093B-6AD7-0648-8AB5-8FCB588235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622D93-779D-F188-B470-AB0FFD61A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364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7939D-A126-43B5-33A5-64DF5FF22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9A5E52-A658-30CC-3346-549CB7823C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1/9/23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408996-C0BC-F1BC-3101-8802842FD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7ADE19-2EB5-8B51-AA7E-5AE6D71D7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629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750CD-671B-7C96-A65D-3B4C834B9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1/9/23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82980A-94DC-CC77-B52A-79C09E6D0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C28B8-8D0A-00DC-1D71-F20C40632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454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DEAB1-ABBA-5A49-C4DB-EF976972C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CFA3D-3961-94B6-C73E-C3B50B03E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41C32A-C36F-268D-9046-0EA0C8B91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A3BEEA-390C-9B7A-9C12-9D4BE3528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2AB2CF7-E1BE-EABA-72BE-ADDABCE42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75EAE3-4512-2A34-A67F-1BECEF68E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38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3424E-E069-5AD6-AE68-E55EE16FD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C5E251-279C-4F32-25D6-65224689A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CC81F6-BF43-EFC9-9FA4-7DAD7E2EC4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CD5F8D-D455-4BD2-009F-DB0ECAC10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9754D-438D-6946-A723-A943EC2CA0C6}" type="datetimeFigureOut">
              <a:rPr lang="en-US" smtClean="0"/>
              <a:t>1/9/23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B81E89-437F-0171-5A64-9E4F89B73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4DFA5-C261-9D4E-F269-7DDA25C22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3113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9CD269-F1FB-FC50-51D8-67B5AA3C2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408BF2-E6F4-E0ED-5322-202291A7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CC42F3-E301-CE02-B17C-BBFAC2599F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29754D-438D-6946-A723-A943EC2CA0C6}" type="datetimeFigureOut">
              <a:rPr lang="en-US" smtClean="0"/>
              <a:t>1/9/23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F44B1B-A017-F54D-13F1-28BC01EE0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E8BA43-7BF7-9ED4-4EEC-07C6A1B4E3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19FB4-53F2-5A44-A087-1B410D5CB2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4761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aconcagua.geol.usu.edu/~arlowry/Geodyn/index.html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5">
            <a:extLst>
              <a:ext uri="{FF2B5EF4-FFF2-40B4-BE49-F238E27FC236}">
                <a16:creationId xmlns:a16="http://schemas.microsoft.com/office/drawing/2014/main" id="{7F5343C5-F128-1F83-2952-C75CF65F73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666" y="1356003"/>
            <a:ext cx="8474045" cy="5262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• Some important syllabus points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Course website is at:</a:t>
            </a: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chemeClr val="accent2"/>
                </a:solidFill>
                <a:hlinkClick r:id="rId2"/>
              </a:rPr>
              <a:t>http://aconcagua.geol.usu.edu/~arlowry/Geodyn/index.html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Text is Turcotte &amp; Schubert (3</a:t>
            </a:r>
            <a:r>
              <a:rPr lang="en-US" baseline="30000" dirty="0">
                <a:solidFill>
                  <a:srgbClr val="0003AA"/>
                </a:solidFill>
              </a:rPr>
              <a:t>rd</a:t>
            </a:r>
            <a:r>
              <a:rPr lang="en-US" dirty="0">
                <a:solidFill>
                  <a:srgbClr val="0003AA"/>
                </a:solidFill>
              </a:rPr>
              <a:t> Ed)</a:t>
            </a:r>
          </a:p>
          <a:p>
            <a:r>
              <a:rPr lang="en-US" dirty="0">
                <a:solidFill>
                  <a:srgbClr val="0003AA"/>
                </a:solidFill>
              </a:rPr>
              <a:t>• 6690 differs from 5690 in expectations that grads will do a</a:t>
            </a:r>
          </a:p>
          <a:p>
            <a:r>
              <a:rPr lang="en-US" dirty="0">
                <a:solidFill>
                  <a:srgbClr val="0003AA"/>
                </a:solidFill>
              </a:rPr>
              <a:t>   semester project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3AA"/>
                </a:solidFill>
              </a:rPr>
              <a:t> Semester projects should begin in the next couple</a:t>
            </a:r>
          </a:p>
          <a:p>
            <a:r>
              <a:rPr lang="en-US" dirty="0">
                <a:solidFill>
                  <a:srgbClr val="0003AA"/>
                </a:solidFill>
              </a:rPr>
              <a:t>   of weeks; should be related to your thesis </a:t>
            </a:r>
          </a:p>
          <a:p>
            <a:r>
              <a:rPr lang="en-US" dirty="0">
                <a:solidFill>
                  <a:srgbClr val="0003AA"/>
                </a:solidFill>
              </a:rPr>
              <a:t>   topic; should be </a:t>
            </a:r>
            <a:r>
              <a:rPr lang="en-US" i="1" dirty="0">
                <a:solidFill>
                  <a:srgbClr val="0003AA"/>
                </a:solidFill>
              </a:rPr>
              <a:t>interesting to you</a:t>
            </a:r>
            <a:r>
              <a:rPr lang="en-US" dirty="0">
                <a:solidFill>
                  <a:srgbClr val="0003AA"/>
                </a:solidFill>
              </a:rPr>
              <a:t>!</a:t>
            </a:r>
          </a:p>
          <a:p>
            <a:r>
              <a:rPr lang="en-US" dirty="0">
                <a:solidFill>
                  <a:srgbClr val="0003AA"/>
                </a:solidFill>
              </a:rPr>
              <a:t>•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Always feel free to ask questions! (It helps!)</a:t>
            </a:r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 Math, physics, geology backgrounds?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ED3625-BEA1-1BC4-0485-44A4C6F62E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8043" y="1849298"/>
            <a:ext cx="7162800" cy="95450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7828FA09-4CB8-4230-43D4-869F77E121AA}"/>
              </a:ext>
            </a:extLst>
          </p:cNvPr>
          <p:cNvSpPr/>
          <p:nvPr/>
        </p:nvSpPr>
        <p:spPr bwMode="auto">
          <a:xfrm>
            <a:off x="4141643" y="1403339"/>
            <a:ext cx="1219200" cy="457200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FA9156D-BD0F-5115-C6F5-94A9C5DEAB0E}"/>
              </a:ext>
            </a:extLst>
          </p:cNvPr>
          <p:cNvSpPr/>
          <p:nvPr/>
        </p:nvSpPr>
        <p:spPr bwMode="auto">
          <a:xfrm>
            <a:off x="4294043" y="2422803"/>
            <a:ext cx="762000" cy="457200"/>
          </a:xfrm>
          <a:prstGeom prst="ellipse">
            <a:avLst/>
          </a:prstGeom>
          <a:noFill/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 dirty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633182A-D199-312C-873F-80D232929D0B}"/>
              </a:ext>
            </a:extLst>
          </p:cNvPr>
          <p:cNvCxnSpPr>
            <a:endCxn id="4" idx="4"/>
          </p:cNvCxnSpPr>
          <p:nvPr/>
        </p:nvCxnSpPr>
        <p:spPr bwMode="auto">
          <a:xfrm flipV="1">
            <a:off x="4675043" y="1860539"/>
            <a:ext cx="76200" cy="562264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arrow"/>
            <a:tailEnd type="arrow"/>
          </a:ln>
          <a:effectLst/>
          <a:extLs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 Box 5">
            <a:extLst>
              <a:ext uri="{FF2B5EF4-FFF2-40B4-BE49-F238E27FC236}">
                <a16:creationId xmlns:a16="http://schemas.microsoft.com/office/drawing/2014/main" id="{4969C3B9-0BE5-A61B-5DC2-05CA5EACD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868" y="136803"/>
            <a:ext cx="49887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Geology 5690/6690</a:t>
            </a:r>
          </a:p>
          <a:p>
            <a:pPr algn="ctr"/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Geodynamics</a:t>
            </a:r>
            <a:endParaRPr lang="en-US" sz="3600" i="1" u="sng" dirty="0">
              <a:solidFill>
                <a:srgbClr val="0003AA"/>
              </a:solidFill>
              <a:latin typeface="Arial Black" charset="0"/>
            </a:endParaRPr>
          </a:p>
        </p:txBody>
      </p:sp>
      <p:sp>
        <p:nvSpPr>
          <p:cNvPr id="8" name="Text Box 26">
            <a:extLst>
              <a:ext uri="{FF2B5EF4-FFF2-40B4-BE49-F238E27FC236}">
                <a16:creationId xmlns:a16="http://schemas.microsoft.com/office/drawing/2014/main" id="{AAD02BAF-003B-5774-E233-0914658C4F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61243" y="60603"/>
            <a:ext cx="17940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FF0000"/>
                </a:solidFill>
              </a:rPr>
              <a:t> 9 Jan 2023</a:t>
            </a:r>
          </a:p>
        </p:txBody>
      </p:sp>
      <p:sp>
        <p:nvSpPr>
          <p:cNvPr id="9" name="Text Box 27">
            <a:extLst>
              <a:ext uri="{FF2B5EF4-FFF2-40B4-BE49-F238E27FC236}">
                <a16:creationId xmlns:a16="http://schemas.microsoft.com/office/drawing/2014/main" id="{7F389D9E-E5C2-031F-5745-62BA1CABEC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9793" y="6428066"/>
            <a:ext cx="211154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800" dirty="0">
                <a:solidFill>
                  <a:srgbClr val="0003AA"/>
                </a:solidFill>
              </a:rPr>
              <a:t>© A.R. Lowry 2023</a:t>
            </a:r>
            <a:endParaRPr lang="en-US" sz="1800" dirty="0">
              <a:solidFill>
                <a:srgbClr val="0003AA"/>
              </a:solidFill>
              <a:ea typeface="ヒラギノ角ゴ Pro W3" charset="0"/>
              <a:cs typeface="ヒラギノ角ゴ Pro W3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770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3179A84-8522-F955-94D6-5B6020A86FCA}"/>
              </a:ext>
            </a:extLst>
          </p:cNvPr>
          <p:cNvSpPr/>
          <p:nvPr/>
        </p:nvSpPr>
        <p:spPr>
          <a:xfrm>
            <a:off x="764769" y="1673629"/>
            <a:ext cx="1530531" cy="2876204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DB6B729-A475-C1BC-E4A1-08E9C8706A7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25288" y="3869794"/>
                <a:ext cx="8283037" cy="274414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5pPr>
                <a:lvl6pPr marL="22860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6pPr>
                <a:lvl7pPr marL="27432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7pPr>
                <a:lvl8pPr marL="32004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8pPr>
                <a:lvl9pPr marL="3657600" algn="l" defTabSz="457200" rtl="0" eaLnBrk="1" latinLnBrk="0" hangingPunct="1">
                  <a:defRPr sz="2400" kern="1200">
                    <a:solidFill>
                      <a:schemeClr val="tx1"/>
                    </a:solidFill>
                    <a:latin typeface="Arial" charset="0"/>
                    <a:ea typeface="ＭＳ Ｐゴシック" charset="0"/>
                    <a:cs typeface="+mn-cs"/>
                  </a:defRPr>
                </a:lvl9pPr>
              </a:lstStyle>
              <a:p>
                <a:r>
                  <a:rPr lang="en-US" sz="2800" dirty="0">
                    <a:solidFill>
                      <a:srgbClr val="0003AA"/>
                    </a:solidFill>
                    <a:latin typeface="Arial Black" charset="0"/>
                  </a:rPr>
                  <a:t>At large scales, </a:t>
                </a:r>
                <a:r>
                  <a:rPr lang="en-US" sz="2800" i="1" dirty="0">
                    <a:solidFill>
                      <a:srgbClr val="0003AA"/>
                    </a:solidFill>
                    <a:latin typeface="Arial Black" charset="0"/>
                  </a:rPr>
                  <a:t>elevation </a:t>
                </a:r>
                <a:r>
                  <a:rPr lang="en-US" sz="2800" i="1" dirty="0">
                    <a:solidFill>
                      <a:srgbClr val="0003AA"/>
                    </a:solidFill>
                    <a:latin typeface="Arial Black" charset="0"/>
                    <a:sym typeface="Wingdings" pitchFamily="2" charset="2"/>
                  </a:rPr>
                  <a:t> </a:t>
                </a:r>
                <a:r>
                  <a:rPr lang="en-US" sz="2800" i="1" dirty="0">
                    <a:solidFill>
                      <a:srgbClr val="FF0000"/>
                    </a:solidFill>
                    <a:latin typeface="Arial Black" charset="0"/>
                    <a:sym typeface="Wingdings" pitchFamily="2" charset="2"/>
                  </a:rPr>
                  <a:t>i</a:t>
                </a:r>
                <a:r>
                  <a:rPr lang="en-US" sz="2800" i="1" dirty="0">
                    <a:solidFill>
                      <a:srgbClr val="FF0000"/>
                    </a:solidFill>
                    <a:latin typeface="Arial Black" charset="0"/>
                  </a:rPr>
                  <a:t>sostasy</a:t>
                </a:r>
                <a:endParaRPr lang="en-US" sz="2800" i="1" dirty="0">
                  <a:solidFill>
                    <a:srgbClr val="0003AA"/>
                  </a:solidFill>
                  <a:latin typeface="Arial Black" charset="0"/>
                </a:endParaRPr>
              </a:p>
              <a:p>
                <a:r>
                  <a:rPr lang="en-US" sz="2800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	     (“equal stasis” </a:t>
                </a:r>
                <a:r>
                  <a:rPr lang="en-US" sz="2800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Wingdings" pitchFamily="2" charset="2"/>
                  </a:rPr>
                  <a:t> standstill)</a:t>
                </a:r>
                <a:endParaRPr lang="en-US" sz="2800" dirty="0">
                  <a:solidFill>
                    <a:srgbClr val="0003AA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2800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which means the vertical normal stress from </a:t>
                </a:r>
              </a:p>
              <a:p>
                <a:r>
                  <a:rPr lang="en-US" sz="2800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gravity (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8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𝜌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𝑔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d</m:t>
                        </m:r>
                        <m:r>
                          <a:rPr lang="en-US" sz="28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𝑧</m:t>
                        </m:r>
                      </m:e>
                    </m:nary>
                  </m:oMath>
                </a14:m>
                <a:r>
                  <a:rPr lang="en-US" sz="2800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or integral of density times gravity</a:t>
                </a:r>
              </a:p>
              <a:p>
                <a:r>
                  <a:rPr lang="en-US" sz="2800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over the depth) is constant. This implies the </a:t>
                </a:r>
              </a:p>
              <a:p>
                <a:r>
                  <a:rPr lang="en-US" sz="2800" dirty="0">
                    <a:solidFill>
                      <a:srgbClr val="0003A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deep Earth behaves like a fluid on long timescales </a:t>
                </a:r>
              </a:p>
            </p:txBody>
          </p:sp>
        </mc:Choice>
        <mc:Fallback>
          <p:sp>
            <p:nvSpPr>
              <p:cNvPr id="5" name="Text Box 3">
                <a:extLst>
                  <a:ext uri="{FF2B5EF4-FFF2-40B4-BE49-F238E27FC236}">
                    <a16:creationId xmlns:a16="http://schemas.microsoft.com/office/drawing/2014/main" id="{0DB6B729-A475-C1BC-E4A1-08E9C8706A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25288" y="3869794"/>
                <a:ext cx="8283037" cy="2744149"/>
              </a:xfrm>
              <a:prstGeom prst="rect">
                <a:avLst/>
              </a:prstGeom>
              <a:blipFill>
                <a:blip r:embed="rId2"/>
                <a:stretch>
                  <a:fillRect l="-1529" t="-2765" r="-459" b="-1290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 xmlns:lc="http://schemas.openxmlformats.org/drawingml/2006/lockedCanvas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xmlns:lc="http://schemas.openxmlformats.org/drawingml/2006/lockedCanvas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 xmlns:lc="http://schemas.openxmlformats.org/drawingml/2006/lockedCanvas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1C842AE-D268-A247-8470-A04C8835F373}"/>
              </a:ext>
            </a:extLst>
          </p:cNvPr>
          <p:cNvSpPr/>
          <p:nvPr/>
        </p:nvSpPr>
        <p:spPr bwMode="auto">
          <a:xfrm>
            <a:off x="2704406" y="1050394"/>
            <a:ext cx="7772400" cy="28194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DD8658C-38D8-D846-B028-7CC590D2ED2C}"/>
              </a:ext>
            </a:extLst>
          </p:cNvPr>
          <p:cNvSpPr/>
          <p:nvPr/>
        </p:nvSpPr>
        <p:spPr bwMode="auto">
          <a:xfrm>
            <a:off x="2704406" y="288394"/>
            <a:ext cx="4371975" cy="1524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29206DB-E071-6C44-95E4-6EDF8ECB7D9B}"/>
              </a:ext>
            </a:extLst>
          </p:cNvPr>
          <p:cNvSpPr/>
          <p:nvPr/>
        </p:nvSpPr>
        <p:spPr bwMode="auto">
          <a:xfrm>
            <a:off x="7076381" y="745594"/>
            <a:ext cx="3400425" cy="8382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100" b="0" i="1" u="none" strike="noStrike" cap="none" normalizeH="0" baseline="0">
              <a:ln>
                <a:noFill/>
              </a:ln>
              <a:solidFill>
                <a:srgbClr val="FF3300"/>
              </a:solidFill>
              <a:effectLst/>
              <a:latin typeface="Arial" charset="0"/>
              <a:ea typeface="ＭＳ Ｐゴシック" charset="0"/>
            </a:endParaRP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4B30CD51-2133-B343-A6E0-A348B1B7FAF0}"/>
              </a:ext>
            </a:extLst>
          </p:cNvPr>
          <p:cNvSpPr txBox="1"/>
          <p:nvPr/>
        </p:nvSpPr>
        <p:spPr>
          <a:xfrm>
            <a:off x="4440591" y="922081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latin typeface="Symbol" pitchFamily="2" charset="2"/>
              </a:rPr>
              <a:t>D</a:t>
            </a:r>
            <a:r>
              <a:rPr lang="en-US" i="1" dirty="0">
                <a:latin typeface="Symbol" pitchFamily="2" charset="2"/>
              </a:rPr>
              <a:t>r</a:t>
            </a:r>
            <a:r>
              <a:rPr lang="en-US" baseline="-25000" dirty="0">
                <a:latin typeface="Symbol" pitchFamily="2" charset="2"/>
              </a:rPr>
              <a:t>1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Symbol" pitchFamily="2" charset="2"/>
              </a:rPr>
              <a:t>1</a:t>
            </a:r>
          </a:p>
        </p:txBody>
      </p:sp>
      <p:sp>
        <p:nvSpPr>
          <p:cNvPr id="10" name="TextBox 17">
            <a:extLst>
              <a:ext uri="{FF2B5EF4-FFF2-40B4-BE49-F238E27FC236}">
                <a16:creationId xmlns:a16="http://schemas.microsoft.com/office/drawing/2014/main" id="{35724520-D857-8F4F-9B8F-5CD508A928E0}"/>
              </a:ext>
            </a:extLst>
          </p:cNvPr>
          <p:cNvSpPr txBox="1"/>
          <p:nvPr/>
        </p:nvSpPr>
        <p:spPr>
          <a:xfrm>
            <a:off x="8114606" y="922081"/>
            <a:ext cx="8996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latin typeface="Symbol" pitchFamily="2" charset="2"/>
              </a:rPr>
              <a:t>D</a:t>
            </a:r>
            <a:r>
              <a:rPr lang="en-US" i="1" dirty="0">
                <a:latin typeface="Symbol" pitchFamily="2" charset="2"/>
              </a:rPr>
              <a:t>r</a:t>
            </a:r>
            <a:r>
              <a:rPr lang="en-US" baseline="-25000" dirty="0">
                <a:latin typeface="Symbol" pitchFamily="2" charset="2"/>
              </a:rPr>
              <a:t>2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baseline="-25000" dirty="0">
                <a:latin typeface="Symbol" pitchFamily="2" charset="2"/>
              </a:rPr>
              <a:t>2</a:t>
            </a:r>
          </a:p>
        </p:txBody>
      </p:sp>
      <p:sp>
        <p:nvSpPr>
          <p:cNvPr id="11" name="TextBox 5">
            <a:extLst>
              <a:ext uri="{FF2B5EF4-FFF2-40B4-BE49-F238E27FC236}">
                <a16:creationId xmlns:a16="http://schemas.microsoft.com/office/drawing/2014/main" id="{F3F906D3-20FD-524C-A2F6-81160C004F15}"/>
              </a:ext>
            </a:extLst>
          </p:cNvPr>
          <p:cNvSpPr txBox="1"/>
          <p:nvPr/>
        </p:nvSpPr>
        <p:spPr>
          <a:xfrm>
            <a:off x="6894280" y="92208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3ABDF6D-403B-DCF5-974A-1994FD52D768}"/>
              </a:ext>
            </a:extLst>
          </p:cNvPr>
          <p:cNvCxnSpPr>
            <a:stCxn id="6" idx="1"/>
            <a:endCxn id="6" idx="3"/>
          </p:cNvCxnSpPr>
          <p:nvPr/>
        </p:nvCxnSpPr>
        <p:spPr>
          <a:xfrm>
            <a:off x="2704406" y="2460094"/>
            <a:ext cx="7772400" cy="0"/>
          </a:xfrm>
          <a:prstGeom prst="line">
            <a:avLst/>
          </a:prstGeom>
          <a:ln w="5715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7B7AA393-43F7-772B-62EB-CFBD854FF433}"/>
              </a:ext>
            </a:extLst>
          </p:cNvPr>
          <p:cNvSpPr txBox="1"/>
          <p:nvPr/>
        </p:nvSpPr>
        <p:spPr>
          <a:xfrm>
            <a:off x="803227" y="1662545"/>
            <a:ext cx="156966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Earth is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</a:t>
            </a:r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inviscid</a:t>
            </a:r>
          </a:p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 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depth,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(i.e., can’t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any</a:t>
            </a:r>
          </a:p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deviatoric</a:t>
            </a:r>
          </a:p>
          <a:p>
            <a:r>
              <a:rPr lang="en-US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</a:t>
            </a:r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that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requires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uniform</a:t>
            </a:r>
          </a:p>
          <a:p>
            <a:r>
              <a:rPr lang="en-US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pressure!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232EB159-85C9-30DB-69C2-C181F6C6FA7F}"/>
              </a:ext>
            </a:extLst>
          </p:cNvPr>
          <p:cNvCxnSpPr/>
          <p:nvPr/>
        </p:nvCxnSpPr>
        <p:spPr>
          <a:xfrm>
            <a:off x="2295300" y="2087990"/>
            <a:ext cx="1184962" cy="293242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44790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90639663-E57F-08A2-9BC7-2FECA11F90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7387" y="884049"/>
            <a:ext cx="8771825" cy="5816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A large discipline that includes:</a:t>
            </a:r>
          </a:p>
          <a:p>
            <a:endParaRPr lang="en-US" sz="1200" dirty="0">
              <a:solidFill>
                <a:srgbClr val="0003AA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03AA"/>
                </a:solidFill>
              </a:rPr>
              <a:t> Atmospheric Science (Meteorology, Climatology, </a:t>
            </a:r>
            <a:r>
              <a:rPr lang="is-IS" dirty="0">
                <a:solidFill>
                  <a:srgbClr val="0003AA"/>
                </a:solidFill>
              </a:rPr>
              <a:t>Ionosphere</a:t>
            </a:r>
            <a:r>
              <a:rPr lang="en-US" dirty="0">
                <a:solidFill>
                  <a:srgbClr val="0003AA"/>
                </a:solidFill>
              </a:rPr>
              <a:t>) 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3AA"/>
                </a:solidFill>
              </a:rPr>
              <a:t> Hydrology, Glaciology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3AA"/>
                </a:solidFill>
              </a:rPr>
              <a:t> Oceanography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3AA"/>
                </a:solidFill>
              </a:rPr>
              <a:t> Planetary Science</a:t>
            </a:r>
          </a:p>
          <a:p>
            <a:r>
              <a:rPr lang="en-US" dirty="0">
                <a:solidFill>
                  <a:srgbClr val="0003AA"/>
                </a:solidFill>
              </a:rPr>
              <a:t>•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Solid Earth Science</a:t>
            </a:r>
            <a:endParaRPr lang="en-US" dirty="0">
              <a:solidFill>
                <a:srgbClr val="0003AA"/>
              </a:solidFill>
              <a:latin typeface="Arial Black" charset="0"/>
            </a:endParaRPr>
          </a:p>
          <a:p>
            <a:endParaRPr lang="en-US" sz="1200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dirty="0">
                <a:solidFill>
                  <a:srgbClr val="0003AA"/>
                </a:solidFill>
              </a:rPr>
              <a:t>Solid Earth Geophysics Includes:</a:t>
            </a:r>
          </a:p>
          <a:p>
            <a:endParaRPr lang="en-US" sz="12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</a:t>
            </a:r>
            <a:r>
              <a:rPr lang="en-US" dirty="0">
                <a:solidFill>
                  <a:srgbClr val="0003AA"/>
                </a:solidFill>
                <a:latin typeface="Arial"/>
                <a:cs typeface="Arial"/>
              </a:rPr>
              <a:t>Geophysical Imaging (Seismic velocity; electrical resistivity)</a:t>
            </a:r>
            <a:endParaRPr lang="en-US" dirty="0">
              <a:solidFill>
                <a:srgbClr val="0003AA"/>
              </a:solidFill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03AA"/>
                </a:solidFill>
              </a:rPr>
              <a:t> Geodesy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3AA"/>
                </a:solidFill>
              </a:rPr>
              <a:t> Earthquake Seismology</a:t>
            </a:r>
          </a:p>
          <a:p>
            <a:pPr>
              <a:buFontTx/>
              <a:buChar char="•"/>
            </a:pPr>
            <a:r>
              <a:rPr lang="en-US" dirty="0">
                <a:solidFill>
                  <a:srgbClr val="0003AA"/>
                </a:solidFill>
              </a:rPr>
              <a:t> Mineral Physics</a:t>
            </a:r>
          </a:p>
          <a:p>
            <a:r>
              <a:rPr lang="en-US" dirty="0">
                <a:solidFill>
                  <a:srgbClr val="0003AA"/>
                </a:solidFill>
              </a:rPr>
              <a:t>• </a:t>
            </a:r>
            <a:r>
              <a:rPr lang="en-US" i="1" dirty="0">
                <a:solidFill>
                  <a:srgbClr val="0003AA"/>
                </a:solidFill>
                <a:latin typeface="Arial Black"/>
                <a:cs typeface="Arial Black"/>
              </a:rPr>
              <a:t>Geodynamics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This course will emphasize the lattermost </a:t>
            </a:r>
            <a:r>
              <a:rPr lang="en-US" dirty="0" err="1">
                <a:solidFill>
                  <a:srgbClr val="0003AA"/>
                </a:solidFill>
              </a:rPr>
              <a:t>subdiscipline</a:t>
            </a:r>
            <a:endParaRPr lang="en-US" dirty="0">
              <a:solidFill>
                <a:srgbClr val="0003AA"/>
              </a:solidFill>
            </a:endParaRPr>
          </a:p>
        </p:txBody>
      </p:sp>
      <p:sp>
        <p:nvSpPr>
          <p:cNvPr id="5" name="Text Box 7">
            <a:extLst>
              <a:ext uri="{FF2B5EF4-FFF2-40B4-BE49-F238E27FC236}">
                <a16:creationId xmlns:a16="http://schemas.microsoft.com/office/drawing/2014/main" id="{82E94084-8EA9-CFAA-9029-48EF52CAA9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4724" y="156974"/>
            <a:ext cx="784496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>
                <a:solidFill>
                  <a:srgbClr val="0003AA"/>
                </a:solidFill>
                <a:latin typeface="Arial Black" charset="0"/>
              </a:rPr>
              <a:t>Brief Overview of Geophysics:</a:t>
            </a:r>
          </a:p>
        </p:txBody>
      </p:sp>
    </p:spTree>
    <p:extLst>
      <p:ext uri="{BB962C8B-B14F-4D97-AF65-F5344CB8AC3E}">
        <p14:creationId xmlns:p14="http://schemas.microsoft.com/office/powerpoint/2010/main" val="148689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D9B48D5C-7D68-274E-948D-2CEE4B14FE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7681" y="42863"/>
            <a:ext cx="87455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4400" i="1">
                <a:solidFill>
                  <a:srgbClr val="0003AA"/>
                </a:solidFill>
                <a:latin typeface="Arial Black" charset="0"/>
              </a:rPr>
              <a:t>Geophysics = Geo + physics</a:t>
            </a:r>
          </a:p>
        </p:txBody>
      </p:sp>
      <p:pic>
        <p:nvPicPr>
          <p:cNvPr id="3" name="Picture 2" descr="Globe Planet Earth NASA">
            <a:extLst>
              <a:ext uri="{FF2B5EF4-FFF2-40B4-BE49-F238E27FC236}">
                <a16:creationId xmlns:a16="http://schemas.microsoft.com/office/drawing/2014/main" id="{A7B88774-C48B-33C3-6380-FA6F8323D6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690687" y="915195"/>
            <a:ext cx="5699125" cy="575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5">
            <a:extLst>
              <a:ext uri="{FF2B5EF4-FFF2-40B4-BE49-F238E27FC236}">
                <a16:creationId xmlns:a16="http://schemas.microsoft.com/office/drawing/2014/main" id="{41CC9AD5-A44C-D15E-EAE4-29F07B1806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7606" y="881063"/>
            <a:ext cx="3057247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>
                <a:solidFill>
                  <a:srgbClr val="0003AA"/>
                </a:solidFill>
              </a:rPr>
              <a:t>• </a:t>
            </a:r>
            <a:r>
              <a:rPr lang="en-US" i="1">
                <a:solidFill>
                  <a:srgbClr val="0003AA"/>
                </a:solidFill>
                <a:latin typeface="Arial Black" charset="0"/>
              </a:rPr>
              <a:t>Highly</a:t>
            </a:r>
          </a:p>
          <a:p>
            <a:r>
              <a:rPr lang="en-US" i="1">
                <a:solidFill>
                  <a:srgbClr val="0003AA"/>
                </a:solidFill>
              </a:rPr>
              <a:t>    </a:t>
            </a:r>
            <a:r>
              <a:rPr lang="en-US" i="1">
                <a:solidFill>
                  <a:srgbClr val="0003AA"/>
                </a:solidFill>
                <a:latin typeface="Arial Black" charset="0"/>
              </a:rPr>
              <a:t>quantitative</a:t>
            </a:r>
            <a:endParaRPr lang="en-US">
              <a:solidFill>
                <a:srgbClr val="0003AA"/>
              </a:solidFill>
            </a:endParaRPr>
          </a:p>
          <a:p>
            <a:endParaRPr lang="en-US" sz="1200">
              <a:solidFill>
                <a:srgbClr val="0003AA"/>
              </a:solidFill>
            </a:endParaRPr>
          </a:p>
          <a:p>
            <a:r>
              <a:rPr lang="en-US">
                <a:solidFill>
                  <a:srgbClr val="0003AA"/>
                </a:solidFill>
              </a:rPr>
              <a:t>• </a:t>
            </a:r>
            <a:r>
              <a:rPr lang="en-US" i="1">
                <a:solidFill>
                  <a:srgbClr val="0003AA"/>
                </a:solidFill>
                <a:latin typeface="Arial Black" charset="0"/>
              </a:rPr>
              <a:t>Applications-</a:t>
            </a:r>
            <a:endParaRPr lang="en-US" i="1">
              <a:solidFill>
                <a:srgbClr val="0003AA"/>
              </a:solidFill>
            </a:endParaRPr>
          </a:p>
          <a:p>
            <a:r>
              <a:rPr lang="en-US" i="1">
                <a:solidFill>
                  <a:srgbClr val="0003AA"/>
                </a:solidFill>
              </a:rPr>
              <a:t>   </a:t>
            </a:r>
            <a:r>
              <a:rPr lang="en-US" i="1">
                <a:solidFill>
                  <a:srgbClr val="0003AA"/>
                </a:solidFill>
                <a:latin typeface="Arial Black" charset="0"/>
              </a:rPr>
              <a:t>oriented</a:t>
            </a:r>
            <a:r>
              <a:rPr lang="en-US">
                <a:solidFill>
                  <a:srgbClr val="0003AA"/>
                </a:solidFill>
              </a:rPr>
              <a:t>, </a:t>
            </a:r>
          </a:p>
          <a:p>
            <a:r>
              <a:rPr lang="en-US">
                <a:solidFill>
                  <a:srgbClr val="0003AA"/>
                </a:solidFill>
              </a:rPr>
              <a:t>   often with direct</a:t>
            </a:r>
          </a:p>
          <a:p>
            <a:r>
              <a:rPr lang="en-US">
                <a:solidFill>
                  <a:srgbClr val="0003AA"/>
                </a:solidFill>
              </a:rPr>
              <a:t>   societal impacts…</a:t>
            </a:r>
            <a:endParaRPr lang="en-US" i="1">
              <a:solidFill>
                <a:srgbClr val="0003AA"/>
              </a:solidFill>
            </a:endParaRPr>
          </a:p>
          <a:p>
            <a:endParaRPr lang="en-US" sz="1200">
              <a:solidFill>
                <a:srgbClr val="0003AA"/>
              </a:solidFill>
            </a:endParaRPr>
          </a:p>
          <a:p>
            <a:r>
              <a:rPr lang="en-US">
                <a:solidFill>
                  <a:srgbClr val="0003AA"/>
                </a:solidFill>
              </a:rPr>
              <a:t>• </a:t>
            </a:r>
            <a:r>
              <a:rPr lang="en-US" i="1">
                <a:solidFill>
                  <a:srgbClr val="0003AA"/>
                </a:solidFill>
                <a:latin typeface="Arial Black" charset="0"/>
              </a:rPr>
              <a:t>Complex</a:t>
            </a:r>
          </a:p>
          <a:p>
            <a:r>
              <a:rPr lang="en-US" i="1">
                <a:solidFill>
                  <a:srgbClr val="0003AA"/>
                </a:solidFill>
              </a:rPr>
              <a:t>    </a:t>
            </a:r>
            <a:r>
              <a:rPr lang="en-US" i="1">
                <a:solidFill>
                  <a:srgbClr val="0003AA"/>
                </a:solidFill>
                <a:latin typeface="Arial Black" charset="0"/>
              </a:rPr>
              <a:t>problems</a:t>
            </a:r>
            <a:endParaRPr lang="en-US">
              <a:solidFill>
                <a:srgbClr val="0003AA"/>
              </a:solidFill>
            </a:endParaRPr>
          </a:p>
          <a:p>
            <a:r>
              <a:rPr lang="en-US">
                <a:solidFill>
                  <a:srgbClr val="0003AA"/>
                </a:solidFill>
              </a:rPr>
              <a:t>   </a:t>
            </a:r>
            <a:r>
              <a:rPr lang="ja-JP" altLang="en-US">
                <a:solidFill>
                  <a:srgbClr val="0003AA"/>
                </a:solidFill>
                <a:latin typeface="Arial"/>
              </a:rPr>
              <a:t>“</a:t>
            </a:r>
            <a:r>
              <a:rPr lang="en-US">
                <a:solidFill>
                  <a:srgbClr val="0003AA"/>
                </a:solidFill>
              </a:rPr>
              <a:t>Systems science</a:t>
            </a:r>
            <a:r>
              <a:rPr lang="ja-JP" altLang="en-US">
                <a:solidFill>
                  <a:srgbClr val="0003AA"/>
                </a:solidFill>
                <a:latin typeface="Arial"/>
              </a:rPr>
              <a:t>”</a:t>
            </a:r>
            <a:endParaRPr lang="en-US">
              <a:solidFill>
                <a:srgbClr val="0003AA"/>
              </a:solidFill>
            </a:endParaRPr>
          </a:p>
          <a:p>
            <a:r>
              <a:rPr lang="en-US">
                <a:solidFill>
                  <a:srgbClr val="0003AA"/>
                </a:solidFill>
              </a:rPr>
              <a:t>   </a:t>
            </a:r>
            <a:r>
              <a:rPr lang="en-US">
                <a:solidFill>
                  <a:srgbClr val="0003AA"/>
                </a:solidFill>
                <a:sym typeface="Symbol" charset="0"/>
              </a:rPr>
              <a:t> often combines</a:t>
            </a:r>
          </a:p>
          <a:p>
            <a:r>
              <a:rPr lang="en-US">
                <a:solidFill>
                  <a:srgbClr val="0003AA"/>
                </a:solidFill>
                <a:sym typeface="Symbol" charset="0"/>
              </a:rPr>
              <a:t>   elements of the</a:t>
            </a:r>
          </a:p>
          <a:p>
            <a:r>
              <a:rPr lang="en-US">
                <a:solidFill>
                  <a:srgbClr val="0003AA"/>
                </a:solidFill>
                <a:sym typeface="Symbol" charset="0"/>
              </a:rPr>
              <a:t>   other physical </a:t>
            </a:r>
          </a:p>
          <a:p>
            <a:r>
              <a:rPr lang="en-US">
                <a:solidFill>
                  <a:srgbClr val="0003AA"/>
                </a:solidFill>
                <a:sym typeface="Symbol" charset="0"/>
              </a:rPr>
              <a:t>   sciences including</a:t>
            </a:r>
          </a:p>
          <a:p>
            <a:r>
              <a:rPr lang="en-US">
                <a:solidFill>
                  <a:srgbClr val="0003AA"/>
                </a:solidFill>
                <a:sym typeface="Symbol" charset="0"/>
              </a:rPr>
              <a:t>   physics, chemistry,</a:t>
            </a:r>
          </a:p>
          <a:p>
            <a:r>
              <a:rPr lang="en-US">
                <a:solidFill>
                  <a:srgbClr val="0003AA"/>
                </a:solidFill>
                <a:sym typeface="Symbol" charset="0"/>
              </a:rPr>
              <a:t>   biology, …</a:t>
            </a:r>
            <a:endParaRPr lang="en-US">
              <a:solidFill>
                <a:srgbClr val="0003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286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2B1F48B1-0E4B-5474-EEA9-08B5730AE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6718" y="190500"/>
            <a:ext cx="8769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03AA"/>
                </a:solidFill>
                <a:latin typeface="Arial Black" charset="0"/>
              </a:rPr>
              <a:t>Two Career Tracks in Geophysics: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CAA2115D-0F79-ADDA-DA27-5082050BBE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1994" y="1003300"/>
            <a:ext cx="5039072" cy="5724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Academic/Research (PhD):</a:t>
            </a:r>
            <a:endParaRPr lang="en-US" dirty="0">
              <a:solidFill>
                <a:srgbClr val="0003AA"/>
              </a:solidFill>
            </a:endParaRP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Universities</a:t>
            </a:r>
          </a:p>
          <a:p>
            <a:r>
              <a:rPr lang="en-US" dirty="0">
                <a:solidFill>
                  <a:srgbClr val="0003AA"/>
                </a:solidFill>
              </a:rPr>
              <a:t>    (Teaching &amp;/or Research)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Federal Agencies</a:t>
            </a:r>
          </a:p>
          <a:p>
            <a:r>
              <a:rPr lang="en-US" dirty="0">
                <a:solidFill>
                  <a:srgbClr val="0003AA"/>
                </a:solidFill>
              </a:rPr>
              <a:t>    (USGS, NOAA, NIST, NASA,</a:t>
            </a:r>
          </a:p>
          <a:p>
            <a:r>
              <a:rPr lang="en-US" dirty="0">
                <a:solidFill>
                  <a:srgbClr val="0003AA"/>
                </a:solidFill>
              </a:rPr>
              <a:t>    DHS, DoD)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Government Labs</a:t>
            </a:r>
          </a:p>
          <a:p>
            <a:r>
              <a:rPr lang="en-US" dirty="0">
                <a:solidFill>
                  <a:srgbClr val="0003AA"/>
                </a:solidFill>
              </a:rPr>
              <a:t>    (Lawrence Livermore NL, </a:t>
            </a:r>
          </a:p>
          <a:p>
            <a:r>
              <a:rPr lang="en-US" dirty="0">
                <a:solidFill>
                  <a:srgbClr val="0003AA"/>
                </a:solidFill>
              </a:rPr>
              <a:t>    Los Alamos NL, Pacific NL…)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Industry</a:t>
            </a:r>
          </a:p>
          <a:p>
            <a:r>
              <a:rPr lang="en-US" dirty="0">
                <a:solidFill>
                  <a:srgbClr val="0003AA"/>
                </a:solidFill>
              </a:rPr>
              <a:t>    (Petroleum/Natural Gas, </a:t>
            </a:r>
          </a:p>
          <a:p>
            <a:r>
              <a:rPr lang="en-US" dirty="0">
                <a:solidFill>
                  <a:srgbClr val="0003AA"/>
                </a:solidFill>
              </a:rPr>
              <a:t>    Mining, Contractors to PNGM</a:t>
            </a:r>
          </a:p>
          <a:p>
            <a:r>
              <a:rPr lang="en-US" dirty="0">
                <a:solidFill>
                  <a:srgbClr val="0003AA"/>
                </a:solidFill>
              </a:rPr>
              <a:t>    &amp; Defense, e.g. SAIC)</a:t>
            </a:r>
          </a:p>
          <a:p>
            <a:endParaRPr lang="en-US" sz="600" i="1" dirty="0">
              <a:solidFill>
                <a:srgbClr val="0003AA"/>
              </a:solidFill>
              <a:latin typeface="Arial Black" charset="0"/>
            </a:endParaRP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AGU has ~130,000 members;</a:t>
            </a: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B911FCFD-47A5-68B5-C33C-9C762D460E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46648" y="1003300"/>
            <a:ext cx="4241546" cy="575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Industry: (MSc, PhD)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Energy</a:t>
            </a:r>
          </a:p>
          <a:p>
            <a:r>
              <a:rPr lang="en-US" dirty="0">
                <a:solidFill>
                  <a:srgbClr val="0003AA"/>
                </a:solidFill>
              </a:rPr>
              <a:t>    (Petroleum, Natural Gas,</a:t>
            </a:r>
          </a:p>
          <a:p>
            <a:r>
              <a:rPr lang="en-US" dirty="0">
                <a:solidFill>
                  <a:srgbClr val="0003AA"/>
                </a:solidFill>
              </a:rPr>
              <a:t>    Coal, Geothermal)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Mining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Environmental &amp; </a:t>
            </a:r>
          </a:p>
          <a:p>
            <a:r>
              <a:rPr lang="en-US" dirty="0">
                <a:solidFill>
                  <a:srgbClr val="0003AA"/>
                </a:solidFill>
              </a:rPr>
              <a:t>    Construction Contractors</a:t>
            </a:r>
          </a:p>
          <a:p>
            <a:endParaRPr lang="en-US" sz="600" dirty="0">
              <a:solidFill>
                <a:srgbClr val="0003AA"/>
              </a:solidFill>
            </a:endParaRPr>
          </a:p>
          <a:p>
            <a:r>
              <a:rPr lang="en-US" dirty="0">
                <a:solidFill>
                  <a:srgbClr val="0003AA"/>
                </a:solidFill>
              </a:rPr>
              <a:t>• Et al…</a:t>
            </a:r>
          </a:p>
          <a:p>
            <a:r>
              <a:rPr lang="en-US" dirty="0">
                <a:solidFill>
                  <a:srgbClr val="0003AA"/>
                </a:solidFill>
              </a:rPr>
              <a:t>    (Problem-solving skills</a:t>
            </a:r>
          </a:p>
          <a:p>
            <a:r>
              <a:rPr lang="en-US" dirty="0">
                <a:solidFill>
                  <a:srgbClr val="0003AA"/>
                </a:solidFill>
              </a:rPr>
              <a:t>    from geophysical</a:t>
            </a:r>
          </a:p>
          <a:p>
            <a:r>
              <a:rPr lang="en-US" dirty="0">
                <a:solidFill>
                  <a:srgbClr val="0003AA"/>
                </a:solidFill>
              </a:rPr>
              <a:t>    training has benefited</a:t>
            </a:r>
          </a:p>
          <a:p>
            <a:r>
              <a:rPr lang="en-US" dirty="0">
                <a:solidFill>
                  <a:srgbClr val="0003AA"/>
                </a:solidFill>
              </a:rPr>
              <a:t>    many entrepreneurs…)</a:t>
            </a:r>
          </a:p>
          <a:p>
            <a:endParaRPr lang="en-US" sz="800" dirty="0">
              <a:solidFill>
                <a:srgbClr val="0003AA"/>
              </a:solidFill>
            </a:endParaRPr>
          </a:p>
          <a:p>
            <a:r>
              <a:rPr lang="en-US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AAPG ~38,000 members</a:t>
            </a: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SEG ~14,000 members</a:t>
            </a:r>
            <a:endParaRPr lang="en-US" dirty="0">
              <a:solidFill>
                <a:srgbClr val="0003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22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8">
            <a:extLst>
              <a:ext uri="{FF2B5EF4-FFF2-40B4-BE49-F238E27FC236}">
                <a16:creationId xmlns:a16="http://schemas.microsoft.com/office/drawing/2014/main" id="{34207DA8-D721-0E62-A4D9-16037C8D05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4381" y="1536174"/>
            <a:ext cx="7803238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Geophysics</a:t>
            </a:r>
            <a:r>
              <a:rPr lang="en-US" dirty="0">
                <a:solidFill>
                  <a:srgbClr val="0003AA"/>
                </a:solidFill>
              </a:rPr>
              <a:t> is a set of mathematical &amp; physical tools</a:t>
            </a:r>
          </a:p>
          <a:p>
            <a:r>
              <a:rPr lang="en-US" dirty="0">
                <a:solidFill>
                  <a:srgbClr val="0003AA"/>
                </a:solidFill>
              </a:rPr>
              <a:t>   for measuring and modeling Earth &amp; planetary</a:t>
            </a:r>
          </a:p>
          <a:p>
            <a:r>
              <a:rPr lang="en-US" dirty="0">
                <a:solidFill>
                  <a:srgbClr val="0003AA"/>
                </a:solidFill>
              </a:rPr>
              <a:t>   processes…</a:t>
            </a:r>
          </a:p>
          <a:p>
            <a:endParaRPr lang="en-US" dirty="0">
              <a:solidFill>
                <a:srgbClr val="0003AA"/>
              </a:solidFill>
            </a:endParaRP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Geodynamics </a:t>
            </a:r>
            <a:r>
              <a:rPr lang="en-US" dirty="0">
                <a:solidFill>
                  <a:srgbClr val="0003AA"/>
                </a:solidFill>
              </a:rPr>
              <a:t>is a specific toolbox for simulation of</a:t>
            </a:r>
          </a:p>
          <a:p>
            <a:r>
              <a:rPr lang="en-US" dirty="0">
                <a:solidFill>
                  <a:srgbClr val="0003AA"/>
                </a:solidFill>
              </a:rPr>
              <a:t>   Earth processes involving fluxes of energy and mass,</a:t>
            </a:r>
          </a:p>
          <a:p>
            <a:r>
              <a:rPr lang="en-US" dirty="0">
                <a:solidFill>
                  <a:srgbClr val="0003AA"/>
                </a:solidFill>
              </a:rPr>
              <a:t>   for purposes of better understanding processes </a:t>
            </a:r>
          </a:p>
          <a:p>
            <a:r>
              <a:rPr lang="en-US" dirty="0">
                <a:solidFill>
                  <a:srgbClr val="0003AA"/>
                </a:solidFill>
              </a:rPr>
              <a:t>   responsible for structure, chemistry, deformation,</a:t>
            </a:r>
          </a:p>
          <a:p>
            <a:r>
              <a:rPr lang="en-US" dirty="0">
                <a:solidFill>
                  <a:srgbClr val="0003AA"/>
                </a:solidFill>
              </a:rPr>
              <a:t>   </a:t>
            </a:r>
            <a:r>
              <a:rPr lang="en-US" dirty="0" err="1">
                <a:solidFill>
                  <a:srgbClr val="0003AA"/>
                </a:solidFill>
              </a:rPr>
              <a:t>tectonism</a:t>
            </a:r>
            <a:r>
              <a:rPr lang="en-US" dirty="0">
                <a:solidFill>
                  <a:srgbClr val="0003AA"/>
                </a:solidFill>
              </a:rPr>
              <a:t>, earthquakes, volcanoes, mountain-building</a:t>
            </a:r>
          </a:p>
          <a:p>
            <a:r>
              <a:rPr lang="en-US" dirty="0">
                <a:solidFill>
                  <a:srgbClr val="0003AA"/>
                </a:solidFill>
              </a:rPr>
              <a:t>   &amp; topography</a:t>
            </a:r>
          </a:p>
        </p:txBody>
      </p:sp>
    </p:spTree>
    <p:extLst>
      <p:ext uri="{BB962C8B-B14F-4D97-AF65-F5344CB8AC3E}">
        <p14:creationId xmlns:p14="http://schemas.microsoft.com/office/powerpoint/2010/main" val="24272658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9E5FE0-3D87-4A8A-6105-8A332F38DB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743178"/>
            <a:ext cx="9080500" cy="5803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325099C-0ED0-B93F-A4F7-37FF8AC7FAD0}"/>
              </a:ext>
            </a:extLst>
          </p:cNvPr>
          <p:cNvSpPr txBox="1"/>
          <p:nvPr/>
        </p:nvSpPr>
        <p:spPr>
          <a:xfrm>
            <a:off x="1319116" y="264887"/>
            <a:ext cx="9553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commonly involves </a:t>
            </a:r>
            <a:r>
              <a:rPr lang="en-US" sz="2400" b="1" i="1" dirty="0">
                <a:solidFill>
                  <a:srgbClr val="0003AA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numerical simulation </a:t>
            </a:r>
            <a:r>
              <a:rPr lang="en-US" sz="2400" dirty="0">
                <a:solidFill>
                  <a:srgbClr val="0003A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fluid dynamics!</a:t>
            </a:r>
          </a:p>
        </p:txBody>
      </p:sp>
    </p:spTree>
    <p:extLst>
      <p:ext uri="{BB962C8B-B14F-4D97-AF65-F5344CB8AC3E}">
        <p14:creationId xmlns:p14="http://schemas.microsoft.com/office/powerpoint/2010/main" val="972524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6D0B95E-F156-6BBE-7217-29CE982A62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737" y="468560"/>
            <a:ext cx="5820526" cy="5920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996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A8432C8-9503-304B-9408-26E94D328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939294"/>
            <a:ext cx="7772400" cy="4965213"/>
          </a:xfrm>
          <a:prstGeom prst="rect">
            <a:avLst/>
          </a:prstGeom>
        </p:spPr>
      </p:pic>
      <p:sp>
        <p:nvSpPr>
          <p:cNvPr id="6" name="TextBox 3">
            <a:extLst>
              <a:ext uri="{FF2B5EF4-FFF2-40B4-BE49-F238E27FC236}">
                <a16:creationId xmlns:a16="http://schemas.microsoft.com/office/drawing/2014/main" id="{1C18F7E7-B7A6-C448-8D4A-664D2779EE41}"/>
              </a:ext>
            </a:extLst>
          </p:cNvPr>
          <p:cNvSpPr txBox="1"/>
          <p:nvPr/>
        </p:nvSpPr>
        <p:spPr>
          <a:xfrm>
            <a:off x="4035981" y="297700"/>
            <a:ext cx="41200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What jumps out at you here?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9DF59B5B-4CAC-9747-B392-2C094F8BBA9E}"/>
              </a:ext>
            </a:extLst>
          </p:cNvPr>
          <p:cNvSpPr txBox="1"/>
          <p:nvPr/>
        </p:nvSpPr>
        <p:spPr>
          <a:xfrm>
            <a:off x="3898123" y="6098635"/>
            <a:ext cx="4395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(There are no wrong answers!)</a:t>
            </a:r>
          </a:p>
        </p:txBody>
      </p:sp>
    </p:spTree>
    <p:extLst>
      <p:ext uri="{BB962C8B-B14F-4D97-AF65-F5344CB8AC3E}">
        <p14:creationId xmlns:p14="http://schemas.microsoft.com/office/powerpoint/2010/main" val="17648769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A8432C8-9503-304B-9408-26E94D328E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835696"/>
            <a:ext cx="7772400" cy="4965213"/>
          </a:xfrm>
          <a:prstGeom prst="rect">
            <a:avLst/>
          </a:prstGeom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1C18F7E7-B7A6-C448-8D4A-664D2779EE41}"/>
              </a:ext>
            </a:extLst>
          </p:cNvPr>
          <p:cNvSpPr txBox="1"/>
          <p:nvPr/>
        </p:nvSpPr>
        <p:spPr>
          <a:xfrm>
            <a:off x="2596484" y="194102"/>
            <a:ext cx="69990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Geodynamics applies to observations at all scales</a:t>
            </a:r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9DF59B5B-4CAC-9747-B392-2C094F8BBA9E}"/>
              </a:ext>
            </a:extLst>
          </p:cNvPr>
          <p:cNvSpPr txBox="1"/>
          <p:nvPr/>
        </p:nvSpPr>
        <p:spPr>
          <a:xfrm>
            <a:off x="2056272" y="5832902"/>
            <a:ext cx="80906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03AA"/>
                </a:solidFill>
              </a:rPr>
              <a:t>But the inclination is to start large and progress from there</a:t>
            </a:r>
          </a:p>
          <a:p>
            <a:r>
              <a:rPr lang="en-US" dirty="0">
                <a:solidFill>
                  <a:srgbClr val="0003AA"/>
                </a:solidFill>
              </a:rPr>
              <a:t>(global </a:t>
            </a:r>
            <a:r>
              <a:rPr lang="en-US" dirty="0">
                <a:solidFill>
                  <a:srgbClr val="0003AA"/>
                </a:solidFill>
                <a:sym typeface="Wingdings" pitchFamily="2" charset="2"/>
              </a:rPr>
              <a:t> continental  regional  100s km  …)</a:t>
            </a:r>
            <a:endParaRPr lang="en-US" dirty="0">
              <a:solidFill>
                <a:srgbClr val="0003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7654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577</Words>
  <Application>Microsoft Macintosh PowerPoint</Application>
  <PresentationFormat>Widescreen</PresentationFormat>
  <Paragraphs>128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Office Theme 2013 - 2022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4</cp:revision>
  <dcterms:created xsi:type="dcterms:W3CDTF">2023-01-09T19:13:31Z</dcterms:created>
  <dcterms:modified xsi:type="dcterms:W3CDTF">2023-01-09T19:55:30Z</dcterms:modified>
</cp:coreProperties>
</file>