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626" r:id="rId3"/>
    <p:sldId id="272" r:id="rId4"/>
    <p:sldId id="300" r:id="rId5"/>
    <p:sldId id="766" r:id="rId6"/>
    <p:sldId id="797" r:id="rId7"/>
    <p:sldId id="625" r:id="rId8"/>
    <p:sldId id="616" r:id="rId9"/>
    <p:sldId id="794" r:id="rId10"/>
    <p:sldId id="708" r:id="rId11"/>
    <p:sldId id="795" r:id="rId12"/>
    <p:sldId id="7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4208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75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181421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298928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10 Apr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3942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A17A3B7E-1653-3519-1786-26907EDC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36" y="6347093"/>
            <a:ext cx="5551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12 Apr: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§3.1-3.16</a:t>
            </a:r>
          </a:p>
        </p:txBody>
      </p:sp>
      <p:sp>
        <p:nvSpPr>
          <p:cNvPr id="2" name="Text Box 35">
            <a:extLst>
              <a:ext uri="{FF2B5EF4-FFF2-40B4-BE49-F238E27FC236}">
                <a16:creationId xmlns:a16="http://schemas.microsoft.com/office/drawing/2014/main" id="{672CFEAA-C28A-3FA8-F278-BD0F782DE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333" y="745438"/>
            <a:ext cx="8701421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Brittle-field rheology</a:t>
            </a:r>
          </a:p>
          <a:p>
            <a:pPr eaLnBrk="0" hangingPunct="0"/>
            <a:endParaRPr lang="en-US" sz="300" i="1" dirty="0">
              <a:solidFill>
                <a:srgbClr val="FF0000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</a:rPr>
              <a:t>The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“Earthquake Cycle”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understood based on:</a:t>
            </a:r>
          </a:p>
          <a:p>
            <a:pPr marL="342900" indent="-342900">
              <a:buFont typeface="Symbol" charset="0"/>
              <a:buChar char="¨"/>
            </a:pP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Lab experiments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• Friction is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dynamical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; changes over time; can increase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(stable) or decrease (unstable) with slip velocity; depends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also on some sort of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state variable</a:t>
            </a:r>
            <a:endParaRPr lang="en-US" dirty="0">
              <a:solidFill>
                <a:srgbClr val="0003AA"/>
              </a:solidFill>
              <a:latin typeface="Arial Black"/>
              <a:cs typeface="Arial Black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• Friction laws are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empirical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(but have predictive power)!</a:t>
            </a:r>
          </a:p>
          <a:p>
            <a:pPr>
              <a:buFont typeface="Symbol" charset="0"/>
              <a:buChar char="¨"/>
            </a:pPr>
            <a:r>
              <a:rPr lang="en-US" i="1" dirty="0">
                <a:solidFill>
                  <a:srgbClr val="0003AA"/>
                </a:solidFill>
                <a:latin typeface="Arial Black" charset="0"/>
                <a:sym typeface="Symbol" charset="0"/>
              </a:rPr>
              <a:t> Geodesy, </a:t>
            </a:r>
            <a:r>
              <a:rPr lang="en-US" dirty="0">
                <a:solidFill>
                  <a:srgbClr val="0003AA"/>
                </a:solidFill>
              </a:rPr>
              <a:t>from strain that builds where fault patches are</a:t>
            </a:r>
          </a:p>
          <a:p>
            <a:pPr>
              <a:buFont typeface="Symbol" charset="0"/>
              <a:buNone/>
            </a:pPr>
            <a:r>
              <a:rPr lang="en-US" dirty="0">
                <a:solidFill>
                  <a:srgbClr val="0003AA"/>
                </a:solidFill>
              </a:rPr>
              <a:t>   coupled or </a:t>
            </a:r>
            <a:r>
              <a:rPr lang="ja-JP" altLang="en-US" dirty="0">
                <a:solidFill>
                  <a:srgbClr val="0003AA"/>
                </a:solidFill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locked</a:t>
            </a:r>
            <a:r>
              <a:rPr lang="ja-JP" altLang="en-US" dirty="0">
                <a:solidFill>
                  <a:srgbClr val="0003AA"/>
                </a:solidFill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, from earthquakes, and from slow slip</a:t>
            </a:r>
          </a:p>
          <a:p>
            <a:pPr>
              <a:buFont typeface="Symbol" charset="0"/>
              <a:buNone/>
            </a:pPr>
            <a:r>
              <a:rPr lang="en-US" dirty="0">
                <a:solidFill>
                  <a:srgbClr val="0003AA"/>
                </a:solidFill>
              </a:rPr>
              <a:t>   events that nucleate near transitional frictional state</a:t>
            </a:r>
            <a:endParaRPr lang="en-US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 Black" charset="0"/>
                <a:sym typeface="Symbol" charset="0"/>
              </a:rPr>
              <a:t>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Seismology</a:t>
            </a:r>
            <a:r>
              <a:rPr lang="en-US" dirty="0">
                <a:solidFill>
                  <a:srgbClr val="0003AA"/>
                </a:solidFill>
              </a:rPr>
              <a:t> (distribution of earthquakes):</a:t>
            </a:r>
          </a:p>
          <a:p>
            <a:r>
              <a:rPr lang="en-US" dirty="0">
                <a:solidFill>
                  <a:srgbClr val="0003AA"/>
                </a:solidFill>
              </a:rPr>
              <a:t>   • Limited by sampling (in time and in space)</a:t>
            </a:r>
            <a:endParaRPr lang="en-US" i="1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•</a:t>
            </a:r>
            <a:r>
              <a:rPr lang="en-US" i="1" dirty="0">
                <a:solidFill>
                  <a:srgbClr val="0003AA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Represents the smallest fraction of the earthquake cycle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(but the most important fraction from a hazard perspective!)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• Recent innovation: observation of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tectonic tremor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E17A38AB-B20F-C90B-28B8-60AEB3F6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238" y="381000"/>
            <a:ext cx="836158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Note (2): This equation works for either a Cartesian or a</a:t>
            </a:r>
          </a:p>
          <a:p>
            <a:r>
              <a:rPr lang="en-US" dirty="0">
                <a:solidFill>
                  <a:srgbClr val="0003AA"/>
                </a:solidFill>
              </a:rPr>
              <a:t>   spherical geometry (but the </a:t>
            </a:r>
            <a:r>
              <a:rPr lang="en-US" dirty="0" err="1">
                <a:solidFill>
                  <a:srgbClr val="0003AA"/>
                </a:solidFill>
              </a:rPr>
              <a:t>eigenfunctions</a:t>
            </a:r>
            <a:r>
              <a:rPr lang="en-US" dirty="0">
                <a:solidFill>
                  <a:srgbClr val="0003AA"/>
                </a:solidFill>
              </a:rPr>
              <a:t> on a sphere</a:t>
            </a:r>
          </a:p>
          <a:p>
            <a:r>
              <a:rPr lang="en-US" dirty="0">
                <a:solidFill>
                  <a:srgbClr val="0003AA"/>
                </a:solidFill>
              </a:rPr>
              <a:t>   are spherical harmonics instead of sines &amp; cosines).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Note (3): If it is a truly perfectly elastic plate over an </a:t>
            </a:r>
            <a:r>
              <a:rPr lang="en-US" dirty="0" err="1">
                <a:solidFill>
                  <a:srgbClr val="0003AA"/>
                </a:solidFill>
              </a:rPr>
              <a:t>inviscid</a:t>
            </a:r>
            <a:r>
              <a:rPr lang="en-US" dirty="0">
                <a:solidFill>
                  <a:srgbClr val="0003AA"/>
                </a:solidFill>
              </a:rPr>
              <a:t> </a:t>
            </a:r>
          </a:p>
          <a:p>
            <a:r>
              <a:rPr lang="en-US" dirty="0">
                <a:solidFill>
                  <a:srgbClr val="0003AA"/>
                </a:solidFill>
              </a:rPr>
              <a:t>   fluid,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relates to elastic plate thickness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as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A4363-B936-B1A8-8685-328E68B0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88" y="2667000"/>
            <a:ext cx="1676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45A66B9D-DE70-EB5B-53BC-FC042ABA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238" y="3689350"/>
            <a:ext cx="738944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where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Young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s modulus,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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Poisson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s ratio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Note (4): If there are two elastic plates with no stress</a:t>
            </a:r>
          </a:p>
          <a:p>
            <a:r>
              <a:rPr lang="en-US" dirty="0">
                <a:solidFill>
                  <a:srgbClr val="0003AA"/>
                </a:solidFill>
              </a:rPr>
              <a:t>   coupling between them (the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leaf-spring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approximation), then 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           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tot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= D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or equivalently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71D1B-7B06-9649-7E88-CAEA872A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88" y="5802313"/>
            <a:ext cx="237490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7E3FF7B-E2E5-93F5-F080-5FFE64AD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2" y="385971"/>
            <a:ext cx="878958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Note (5) If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uniform (and neglecting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rgbClr val="0003AA"/>
                </a:solidFill>
              </a:rPr>
              <a:t>), solution is simple</a:t>
            </a:r>
          </a:p>
          <a:p>
            <a:r>
              <a:rPr lang="en-US" dirty="0">
                <a:solidFill>
                  <a:srgbClr val="0003AA"/>
                </a:solidFill>
              </a:rPr>
              <a:t>   if the loads and flexure are </a:t>
            </a:r>
            <a:r>
              <a:rPr lang="en-US" dirty="0" err="1">
                <a:solidFill>
                  <a:srgbClr val="0003AA"/>
                </a:solidFill>
              </a:rPr>
              <a:t>sines</a:t>
            </a:r>
            <a:r>
              <a:rPr lang="en-US" dirty="0">
                <a:solidFill>
                  <a:srgbClr val="0003AA"/>
                </a:solidFill>
              </a:rPr>
              <a:t> and cosines.</a:t>
            </a:r>
          </a:p>
          <a:p>
            <a:r>
              <a:rPr lang="en-US" dirty="0">
                <a:solidFill>
                  <a:srgbClr val="0003AA"/>
                </a:solidFill>
              </a:rPr>
              <a:t>   Example: let     </a:t>
            </a:r>
            <a:r>
              <a:rPr lang="en-US" dirty="0">
                <a:solidFill>
                  <a:schemeClr val="accent2"/>
                </a:solidFill>
              </a:rPr>
              <a:t>                        </a:t>
            </a:r>
            <a:r>
              <a:rPr lang="en-US" dirty="0">
                <a:solidFill>
                  <a:srgbClr val="0003AA"/>
                </a:solidFill>
              </a:rPr>
              <a:t>   (assuming Cartesian cords!) </a:t>
            </a:r>
          </a:p>
          <a:p>
            <a:r>
              <a:rPr lang="en-US" dirty="0">
                <a:solidFill>
                  <a:srgbClr val="0003AA"/>
                </a:solidFill>
              </a:rPr>
              <a:t>   where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initial amplitude</a:t>
            </a:r>
            <a:r>
              <a:rPr lang="en-US" dirty="0">
                <a:solidFill>
                  <a:srgbClr val="0003AA"/>
                </a:solidFill>
              </a:rPr>
              <a:t> of height of a topographic 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         load (i.e., before it is reduced by flexure; 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   </a:t>
            </a:r>
            <a:r>
              <a:rPr lang="en-US" i="1" dirty="0">
                <a:latin typeface="Times New Roman" charset="0"/>
              </a:rPr>
              <a:t>k </a:t>
            </a:r>
            <a:r>
              <a:rPr lang="en-US" dirty="0">
                <a:latin typeface="Times New Roman"/>
                <a:cs typeface="Times New Roman"/>
              </a:rPr>
              <a:t>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wavenumber (&amp;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  <a:latin typeface="Symbol" charset="0"/>
                <a:sym typeface="Symbol" charset="0"/>
              </a:rPr>
              <a:t></a:t>
            </a:r>
            <a:r>
              <a:rPr lang="en-US" dirty="0">
                <a:solidFill>
                  <a:srgbClr val="0003AA"/>
                </a:solidFill>
              </a:rPr>
              <a:t>is wavelength);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  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surface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9D33A-EF1A-90E7-C54A-B2905AD9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537" y="1194009"/>
            <a:ext cx="210343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3A8CC-FE6C-9719-6024-A1A22B74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3037096"/>
            <a:ext cx="59420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792FE-F8FA-C1A5-DDB2-BB934F70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967371"/>
            <a:ext cx="33226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C1E2CAC1-2C21-1D0A-D53A-FBEF7E5C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7" y="3510171"/>
            <a:ext cx="6926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Which after evaluating derivatives turns out to be: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6547E-0B34-563B-7179-52E84F63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4537" y="5063036"/>
            <a:ext cx="29718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F77E04A8-EF58-963B-614A-10D5B10FA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2" y="4348371"/>
            <a:ext cx="88550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03AA"/>
                </a:solidFill>
              </a:rPr>
              <a:t>(after we divide by 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 err="1">
                <a:latin typeface="Times New Roman" charset="0"/>
              </a:rPr>
              <a:t>kx</a:t>
            </a:r>
            <a:r>
              <a:rPr lang="en-US" dirty="0">
                <a:solidFill>
                  <a:srgbClr val="0003AA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rgbClr val="0003AA"/>
                </a:solidFill>
              </a:rPr>
              <a:t>.)</a:t>
            </a:r>
          </a:p>
          <a:p>
            <a:r>
              <a:rPr lang="en-US" dirty="0">
                <a:solidFill>
                  <a:srgbClr val="0003AA"/>
                </a:solidFill>
              </a:rPr>
              <a:t>So the flexure is given by (for every 2D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  </a:t>
            </a:r>
            <a:r>
              <a:rPr lang="en-US" dirty="0">
                <a:latin typeface="Times New Roman" charset="0"/>
              </a:rPr>
              <a:t> = (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>
                <a:solidFill>
                  <a:srgbClr val="0003AA"/>
                </a:solidFill>
              </a:rPr>
              <a:t>in FT domain):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The final topography after flexure is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i="1" baseline="-25000" dirty="0">
                <a:latin typeface="Times New Roman" charset="0"/>
              </a:rPr>
              <a:t>T</a:t>
            </a:r>
            <a:r>
              <a:rPr lang="en-US" dirty="0"/>
              <a:t> =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+</a:t>
            </a:r>
            <a:r>
              <a:rPr lang="en-US" i="1" dirty="0">
                <a:latin typeface="Times New Roman" charset="0"/>
              </a:rPr>
              <a:t> W</a:t>
            </a:r>
            <a:r>
              <a:rPr lang="en-US" i="1" baseline="-25000" dirty="0">
                <a:latin typeface="Times New Roman" charset="0"/>
              </a:rPr>
              <a:t>T</a:t>
            </a:r>
            <a:r>
              <a:rPr lang="en-US" dirty="0">
                <a:solidFill>
                  <a:srgbClr val="0003AA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4A1E3-8089-808E-4B05-1A49FF0B96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029883" y="4605836"/>
            <a:ext cx="345141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20F91-4093-6141-96CB-D3B8C6AAC7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827837" y="5116066"/>
            <a:ext cx="1866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E5CA14-2197-92D3-954C-776A797DE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96" y="0"/>
            <a:ext cx="3734606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6A28D8-C43C-9984-8151-B6873D19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196" y="932558"/>
            <a:ext cx="29718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61A5CE57-DB19-F38A-28E0-BEEBB652D9F6}"/>
              </a:ext>
            </a:extLst>
          </p:cNvPr>
          <p:cNvSpPr txBox="1"/>
          <p:nvPr/>
        </p:nvSpPr>
        <p:spPr>
          <a:xfrm>
            <a:off x="5718396" y="399158"/>
            <a:ext cx="4717607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Note the implications of this!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As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gets small (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gets large),</a:t>
            </a:r>
          </a:p>
          <a:p>
            <a:r>
              <a:rPr lang="en-US" dirty="0">
                <a:solidFill>
                  <a:srgbClr val="0003AA"/>
                </a:solidFill>
              </a:rPr>
              <a:t>   flexural displacement tends</a:t>
            </a:r>
          </a:p>
          <a:p>
            <a:r>
              <a:rPr lang="en-US" dirty="0">
                <a:solidFill>
                  <a:srgbClr val="0003AA"/>
                </a:solidFill>
              </a:rPr>
              <a:t>   toward Airy </a:t>
            </a:r>
            <a:r>
              <a:rPr lang="en-US" dirty="0" err="1">
                <a:solidFill>
                  <a:srgbClr val="0003AA"/>
                </a:solidFill>
              </a:rPr>
              <a:t>isostasy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~Airy </a:t>
            </a:r>
            <a:r>
              <a:rPr lang="en-US" dirty="0" err="1">
                <a:solidFill>
                  <a:srgbClr val="0003AA"/>
                </a:solidFill>
              </a:rPr>
              <a:t>isostasy</a:t>
            </a:r>
            <a:r>
              <a:rPr lang="en-US" dirty="0">
                <a:solidFill>
                  <a:srgbClr val="0003AA"/>
                </a:solidFill>
              </a:rPr>
              <a:t> occurs at shorter</a:t>
            </a:r>
          </a:p>
          <a:p>
            <a:r>
              <a:rPr lang="en-US" dirty="0">
                <a:solidFill>
                  <a:srgbClr val="0003AA"/>
                </a:solidFill>
              </a:rPr>
              <a:t>   wavelengths when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small</a:t>
            </a:r>
          </a:p>
          <a:p>
            <a:r>
              <a:rPr lang="en-US" dirty="0">
                <a:solidFill>
                  <a:srgbClr val="0003AA"/>
                </a:solidFill>
              </a:rPr>
              <a:t>   (hence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small) than when</a:t>
            </a:r>
          </a:p>
          <a:p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large. Hence flexural </a:t>
            </a:r>
          </a:p>
          <a:p>
            <a:r>
              <a:rPr lang="en-US" dirty="0">
                <a:solidFill>
                  <a:srgbClr val="0003AA"/>
                </a:solidFill>
              </a:rPr>
              <a:t>   rigidity represents a “resistance</a:t>
            </a:r>
          </a:p>
          <a:p>
            <a:r>
              <a:rPr lang="en-US" dirty="0">
                <a:solidFill>
                  <a:srgbClr val="0003AA"/>
                </a:solidFill>
              </a:rPr>
              <a:t>   to bending” by the plate.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8F294A-E5B0-CB79-E289-BAE7B9CC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96" y="2075558"/>
            <a:ext cx="16764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33E657-9935-F61F-95F9-F6B58172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596" y="1447800"/>
            <a:ext cx="933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8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>
            <a:extLst>
              <a:ext uri="{FF2B5EF4-FFF2-40B4-BE49-F238E27FC236}">
                <a16:creationId xmlns:a16="http://schemas.microsoft.com/office/drawing/2014/main" id="{83C2FA17-7C87-8FF8-96B3-3931480D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42" y="843677"/>
            <a:ext cx="8940717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Times (Continued): Dynamical friction rheology</a:t>
            </a:r>
          </a:p>
          <a:p>
            <a:pPr eaLnBrk="0" hangingPunct="0"/>
            <a:endParaRPr lang="en-US" sz="600" i="1" dirty="0">
              <a:solidFill>
                <a:srgbClr val="FF0000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Dynamical (Dieterich-</a:t>
            </a:r>
            <a:r>
              <a:rPr lang="en-US" dirty="0" err="1">
                <a:solidFill>
                  <a:srgbClr val="0003AA"/>
                </a:solidFill>
              </a:rPr>
              <a:t>Ruina</a:t>
            </a:r>
            <a:r>
              <a:rPr lang="en-US" dirty="0">
                <a:solidFill>
                  <a:srgbClr val="0003AA"/>
                </a:solidFill>
              </a:rPr>
              <a:t>) friction laws recognize that friction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is time-variable and depends on rate and state:</a:t>
            </a: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but these are empirical rather than first principles! And 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different emphasis in measurements lead to different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friction laws (“slowness law”, “slip law”, composites</a:t>
            </a:r>
            <a:r>
              <a:rPr lang="is-IS" dirty="0">
                <a:solidFill>
                  <a:srgbClr val="0003AA"/>
                </a:solidFill>
              </a:rPr>
              <a:t>…)</a:t>
            </a:r>
            <a:endParaRPr lang="en-US" dirty="0">
              <a:solidFill>
                <a:srgbClr val="0003AA"/>
              </a:solidFill>
            </a:endParaRPr>
          </a:p>
          <a:p>
            <a:pPr eaLnBrk="0" hangingPunct="0"/>
            <a:endParaRPr lang="en-US" sz="600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Measurements of rate-state parameters are: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• Highly-variable/uncertain/“messy”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• Composition-dependent!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• May miss some physics</a:t>
            </a:r>
          </a:p>
          <a:p>
            <a:pPr eaLnBrk="0" hangingPunct="0"/>
            <a:endParaRPr lang="en-US" sz="600" i="1" dirty="0">
              <a:solidFill>
                <a:srgbClr val="0003AA"/>
              </a:solidFill>
              <a:latin typeface="Arial Black" charset="0"/>
            </a:endParaRPr>
          </a:p>
          <a:p>
            <a:pPr eaLnBrk="0" hangingPunct="0"/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BUT</a:t>
            </a:r>
            <a:r>
              <a:rPr lang="en-US" dirty="0">
                <a:solidFill>
                  <a:srgbClr val="0003AA"/>
                </a:solidFill>
                <a:latin typeface="Arial Black" charset="0"/>
              </a:rPr>
              <a:t>: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Models using these laws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do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have predictive power!</a:t>
            </a:r>
            <a:endParaRPr lang="en-US" dirty="0">
              <a:solidFill>
                <a:srgbClr val="0003A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4A289F-7CC8-BDF1-F517-B60835E2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4" y="2122120"/>
            <a:ext cx="2152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1884C3-7A4B-4CE9-B36C-7968D228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101482"/>
            <a:ext cx="28956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9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030" y="2151728"/>
            <a:ext cx="699242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Friday Apr 14: Willett et al. (1985)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thermo-mechanical model of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continental lithosphere, Nature,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314(6011), 520-523.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695AC-B0F8-5D62-016E-0BC4197B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9" y="922940"/>
            <a:ext cx="7251700" cy="503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CA97AEF3-99B4-926C-CD13-8302E39A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7" y="4151915"/>
            <a:ext cx="1273175" cy="5667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Liu and Rice,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JGR 2006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2C1205E-4EB8-CFB2-B58D-5B775C10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FE0D66E-9EBC-9916-E2D0-C54786E6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FF82D2B-2987-EED5-45DA-CD7B26F4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49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762C8B4-C88F-B4B5-2F6C-C1013ED1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2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E9A2836-E048-8AF4-84C0-AF27F6C5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49" y="1219803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2FCD5-D603-0416-684D-D0685513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354" y="313340"/>
            <a:ext cx="8259292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Rate &amp; state frictional simulations of </a:t>
            </a:r>
            <a:r>
              <a:rPr lang="en-GB" dirty="0" err="1">
                <a:solidFill>
                  <a:srgbClr val="0003AA"/>
                </a:solidFill>
              </a:rPr>
              <a:t>subduction</a:t>
            </a:r>
            <a:r>
              <a:rPr lang="en-GB" dirty="0">
                <a:solidFill>
                  <a:srgbClr val="0003AA"/>
                </a:solidFill>
              </a:rPr>
              <a:t> zone slip…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0E84-6844-29CF-2862-FB85DE71E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307" y="6104540"/>
            <a:ext cx="9323386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3AA"/>
                </a:solidFill>
              </a:rPr>
              <a:t>Also predict slow slip events that focus near the frictional transition!</a:t>
            </a:r>
          </a:p>
        </p:txBody>
      </p:sp>
    </p:spTree>
    <p:extLst>
      <p:ext uri="{BB962C8B-B14F-4D97-AF65-F5344CB8AC3E}">
        <p14:creationId xmlns:p14="http://schemas.microsoft.com/office/powerpoint/2010/main" val="410040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3D676267-DB42-444E-563A-A591B777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455340"/>
            <a:ext cx="8294688" cy="594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FEC9C50-CBCF-ADA7-0DB7-0AEF47331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93" y="6394475"/>
            <a:ext cx="8003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are converging with concepts based on exhumed faults…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2353043-E53F-C4E0-704B-69F1C3EED5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576469" y="3455715"/>
            <a:ext cx="3297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/>
              <a:t>Prante, PhD dissertation, 2013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AC18274-3D69-8495-4EF6-41436E838D38}"/>
              </a:ext>
            </a:extLst>
          </p:cNvPr>
          <p:cNvSpPr txBox="1"/>
          <p:nvPr/>
        </p:nvSpPr>
        <p:spPr>
          <a:xfrm>
            <a:off x="1857393" y="1860"/>
            <a:ext cx="796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Geology plays a role in this too! And other observations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17257809-5EE0-D8C8-910C-F14069D7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7" y="626269"/>
            <a:ext cx="8294688" cy="594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8173B90-4DB8-0AA2-2646-69A151892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40494"/>
            <a:ext cx="696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But with some minor discrepancies to think about.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6BA37D2-43AF-290F-4BE2-F13F8D1E95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208810" y="3399632"/>
            <a:ext cx="3297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/>
              <a:t>Prante, PhD dissertation, 2013</a:t>
            </a:r>
          </a:p>
        </p:txBody>
      </p:sp>
      <p:pic>
        <p:nvPicPr>
          <p:cNvPr id="5" name="Picture 4" descr="YSEs">
            <a:extLst>
              <a:ext uri="{FF2B5EF4-FFF2-40B4-BE49-F238E27FC236}">
                <a16:creationId xmlns:a16="http://schemas.microsoft.com/office/drawing/2014/main" id="{AABD6746-35F1-4F70-A4A2-5D08FC7425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4" y="1023144"/>
            <a:ext cx="3025775" cy="5694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id="{62D1465A-B828-DC3A-9959-3D7869312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2409" y="4179094"/>
            <a:ext cx="2036763" cy="0"/>
          </a:xfrm>
          <a:prstGeom prst="line">
            <a:avLst/>
          </a:prstGeom>
          <a:noFill/>
          <a:ln w="254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D42B2E3D-3E4E-B894-D642-19225504D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3997" y="5122069"/>
            <a:ext cx="2036762" cy="0"/>
          </a:xfrm>
          <a:prstGeom prst="line">
            <a:avLst/>
          </a:prstGeom>
          <a:noFill/>
          <a:ln w="254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D690E04D-875F-E247-843D-4EA8D08B8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3559" y="3963194"/>
            <a:ext cx="538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>
                <a:solidFill>
                  <a:srgbClr val="FF3300"/>
                </a:solidFill>
              </a:rPr>
              <a:t>450°C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6ED675C-28E8-0459-30DB-A3AE7E07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409" y="4912519"/>
            <a:ext cx="538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>
                <a:solidFill>
                  <a:srgbClr val="FF3300"/>
                </a:solidFill>
              </a:rPr>
              <a:t>550°C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86E484F6-E115-6865-5EE2-2ACD2ECF1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5809" y="3269135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620E1A7-D861-D935-BDBF-3924E291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8259" y="3145310"/>
            <a:ext cx="12458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solidFill>
                  <a:srgbClr val="FF3300"/>
                </a:solidFill>
              </a:rPr>
              <a:t>RSF Stability ~325</a:t>
            </a:r>
          </a:p>
        </p:txBody>
      </p:sp>
    </p:spTree>
    <p:extLst>
      <p:ext uri="{BB962C8B-B14F-4D97-AF65-F5344CB8AC3E}">
        <p14:creationId xmlns:p14="http://schemas.microsoft.com/office/powerpoint/2010/main" val="371041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13D10A27-B147-C69A-5B41-D38E03D3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8" y="27305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000" i="1" dirty="0">
                <a:solidFill>
                  <a:srgbClr val="0003AA"/>
                </a:solidFill>
                <a:latin typeface="Arial Black" charset="0"/>
              </a:rPr>
              <a:t>Flexural Isostasy</a:t>
            </a:r>
          </a:p>
        </p:txBody>
      </p:sp>
      <p:pic>
        <p:nvPicPr>
          <p:cNvPr id="7" name="Picture 6" descr="BS_cols">
            <a:extLst>
              <a:ext uri="{FF2B5EF4-FFF2-40B4-BE49-F238E27FC236}">
                <a16:creationId xmlns:a16="http://schemas.microsoft.com/office/drawing/2014/main" id="{0062BB7A-6B23-15D9-2AD6-97518738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8" y="196850"/>
            <a:ext cx="21637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C4EF3-489A-8D9D-0D8D-B33EEF44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1" y="3133725"/>
            <a:ext cx="5745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519A98B8-6B1E-815A-D99D-42192196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43" y="1035050"/>
            <a:ext cx="54697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Recall from T&amp;S (and maybe several</a:t>
            </a:r>
          </a:p>
          <a:p>
            <a:r>
              <a:rPr lang="en-US" dirty="0">
                <a:solidFill>
                  <a:srgbClr val="0003AA"/>
                </a:solidFill>
              </a:rPr>
              <a:t>other classes you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ve taken) that </a:t>
            </a:r>
          </a:p>
          <a:p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isostasy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a stress balance resulting</a:t>
            </a:r>
          </a:p>
          <a:p>
            <a:r>
              <a:rPr lang="en-US" dirty="0">
                <a:solidFill>
                  <a:srgbClr val="0003AA"/>
                </a:solidFill>
              </a:rPr>
              <a:t>in uniform pressure at depth: E.g., this</a:t>
            </a:r>
          </a:p>
          <a:p>
            <a:r>
              <a:rPr lang="en-US" dirty="0">
                <a:solidFill>
                  <a:srgbClr val="0003AA"/>
                </a:solidFill>
              </a:rPr>
              <a:t>balance of vertical stress: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30E6002-6B90-02F2-AB5D-3D7E0F5C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93" y="3778250"/>
            <a:ext cx="851989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This balance of only the vertical stress is called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“Airy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isostasy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(after the Airy, 1855, paper on Himalaya)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In reality, “blocks” are not disconnected and we must account</a:t>
            </a:r>
          </a:p>
          <a:p>
            <a:r>
              <a:rPr lang="en-US" dirty="0">
                <a:solidFill>
                  <a:srgbClr val="0003AA"/>
                </a:solidFill>
              </a:rPr>
              <a:t>also for horizontal stress in the lithosphere. Approximate</a:t>
            </a:r>
          </a:p>
          <a:p>
            <a:r>
              <a:rPr lang="en-US" dirty="0">
                <a:solidFill>
                  <a:srgbClr val="0003AA"/>
                </a:solidFill>
              </a:rPr>
              <a:t>as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flexure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of a thin plate with vertical stress </a:t>
            </a:r>
            <a:r>
              <a:rPr lang="en-US" dirty="0">
                <a:solidFill>
                  <a:srgbClr val="FF0000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loads</a:t>
            </a:r>
            <a:r>
              <a:rPr lang="en-US" dirty="0">
                <a:solidFill>
                  <a:srgbClr val="FF0000"/>
                </a:solidFill>
                <a:latin typeface="Arial Black" charset="0"/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0178CEA-638C-7FAD-2E82-ECA6ACE67053}"/>
              </a:ext>
            </a:extLst>
          </p:cNvPr>
          <p:cNvSpPr>
            <a:spLocks/>
          </p:cNvSpPr>
          <p:nvPr/>
        </p:nvSpPr>
        <p:spPr bwMode="auto">
          <a:xfrm>
            <a:off x="2239968" y="6026150"/>
            <a:ext cx="7848600" cy="292100"/>
          </a:xfrm>
          <a:custGeom>
            <a:avLst/>
            <a:gdLst>
              <a:gd name="T0" fmla="*/ 0 w 4944"/>
              <a:gd name="T1" fmla="*/ 72 h 184"/>
              <a:gd name="T2" fmla="*/ 912 w 4944"/>
              <a:gd name="T3" fmla="*/ 24 h 184"/>
              <a:gd name="T4" fmla="*/ 1968 w 4944"/>
              <a:gd name="T5" fmla="*/ 120 h 184"/>
              <a:gd name="T6" fmla="*/ 3216 w 4944"/>
              <a:gd name="T7" fmla="*/ 168 h 184"/>
              <a:gd name="T8" fmla="*/ 4320 w 4944"/>
              <a:gd name="T9" fmla="*/ 24 h 184"/>
              <a:gd name="T10" fmla="*/ 4944 w 4944"/>
              <a:gd name="T11" fmla="*/ 2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44" h="184">
                <a:moveTo>
                  <a:pt x="0" y="72"/>
                </a:moveTo>
                <a:cubicBezTo>
                  <a:pt x="292" y="44"/>
                  <a:pt x="584" y="16"/>
                  <a:pt x="912" y="24"/>
                </a:cubicBezTo>
                <a:cubicBezTo>
                  <a:pt x="1240" y="32"/>
                  <a:pt x="1584" y="96"/>
                  <a:pt x="1968" y="120"/>
                </a:cubicBezTo>
                <a:cubicBezTo>
                  <a:pt x="2352" y="144"/>
                  <a:pt x="2824" y="184"/>
                  <a:pt x="3216" y="168"/>
                </a:cubicBezTo>
                <a:cubicBezTo>
                  <a:pt x="3608" y="152"/>
                  <a:pt x="4032" y="48"/>
                  <a:pt x="4320" y="24"/>
                </a:cubicBezTo>
                <a:cubicBezTo>
                  <a:pt x="4608" y="0"/>
                  <a:pt x="4840" y="24"/>
                  <a:pt x="4944" y="24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1E8288E-A2C3-57EA-6562-8B0DA26920D2}"/>
              </a:ext>
            </a:extLst>
          </p:cNvPr>
          <p:cNvSpPr>
            <a:spLocks/>
          </p:cNvSpPr>
          <p:nvPr/>
        </p:nvSpPr>
        <p:spPr bwMode="auto">
          <a:xfrm>
            <a:off x="2239968" y="6369050"/>
            <a:ext cx="7848600" cy="292100"/>
          </a:xfrm>
          <a:custGeom>
            <a:avLst/>
            <a:gdLst>
              <a:gd name="T0" fmla="*/ 0 w 4944"/>
              <a:gd name="T1" fmla="*/ 72 h 184"/>
              <a:gd name="T2" fmla="*/ 912 w 4944"/>
              <a:gd name="T3" fmla="*/ 24 h 184"/>
              <a:gd name="T4" fmla="*/ 1968 w 4944"/>
              <a:gd name="T5" fmla="*/ 120 h 184"/>
              <a:gd name="T6" fmla="*/ 3216 w 4944"/>
              <a:gd name="T7" fmla="*/ 168 h 184"/>
              <a:gd name="T8" fmla="*/ 4320 w 4944"/>
              <a:gd name="T9" fmla="*/ 24 h 184"/>
              <a:gd name="T10" fmla="*/ 4944 w 4944"/>
              <a:gd name="T11" fmla="*/ 2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44" h="184">
                <a:moveTo>
                  <a:pt x="0" y="72"/>
                </a:moveTo>
                <a:cubicBezTo>
                  <a:pt x="292" y="44"/>
                  <a:pt x="584" y="16"/>
                  <a:pt x="912" y="24"/>
                </a:cubicBezTo>
                <a:cubicBezTo>
                  <a:pt x="1240" y="32"/>
                  <a:pt x="1584" y="96"/>
                  <a:pt x="1968" y="120"/>
                </a:cubicBezTo>
                <a:cubicBezTo>
                  <a:pt x="2352" y="144"/>
                  <a:pt x="2824" y="184"/>
                  <a:pt x="3216" y="168"/>
                </a:cubicBezTo>
                <a:cubicBezTo>
                  <a:pt x="3608" y="152"/>
                  <a:pt x="4032" y="48"/>
                  <a:pt x="4320" y="24"/>
                </a:cubicBezTo>
                <a:cubicBezTo>
                  <a:pt x="4608" y="0"/>
                  <a:pt x="4840" y="24"/>
                  <a:pt x="4944" y="24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3409B6B-0468-25DC-EB95-65A867069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8568" y="606425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5A906E70-7DBC-44C4-54E4-9081EB7AB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9968" y="614045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D6630D8B-7226-DB2C-1D64-B1DDB2CC5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8" y="5835650"/>
            <a:ext cx="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9B17A504-76DA-49BC-5E2E-164BD75426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8" y="636905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4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8AB43B2-70E4-5FD8-52B6-2AA0CCD3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762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000" i="1" dirty="0">
                <a:solidFill>
                  <a:srgbClr val="0003AA"/>
                </a:solidFill>
                <a:latin typeface="Arial Black" charset="0"/>
              </a:rPr>
              <a:t>Flexural Isostasy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716AD1F-104A-6CA0-9728-A4B6CA5F0D1D}"/>
              </a:ext>
            </a:extLst>
          </p:cNvPr>
          <p:cNvSpPr>
            <a:spLocks/>
          </p:cNvSpPr>
          <p:nvPr/>
        </p:nvSpPr>
        <p:spPr bwMode="auto">
          <a:xfrm>
            <a:off x="2082800" y="1028700"/>
            <a:ext cx="7848600" cy="292100"/>
          </a:xfrm>
          <a:custGeom>
            <a:avLst/>
            <a:gdLst>
              <a:gd name="T0" fmla="*/ 0 w 4944"/>
              <a:gd name="T1" fmla="*/ 72 h 184"/>
              <a:gd name="T2" fmla="*/ 912 w 4944"/>
              <a:gd name="T3" fmla="*/ 24 h 184"/>
              <a:gd name="T4" fmla="*/ 1968 w 4944"/>
              <a:gd name="T5" fmla="*/ 120 h 184"/>
              <a:gd name="T6" fmla="*/ 3216 w 4944"/>
              <a:gd name="T7" fmla="*/ 168 h 184"/>
              <a:gd name="T8" fmla="*/ 4320 w 4944"/>
              <a:gd name="T9" fmla="*/ 24 h 184"/>
              <a:gd name="T10" fmla="*/ 4944 w 4944"/>
              <a:gd name="T11" fmla="*/ 2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44" h="184">
                <a:moveTo>
                  <a:pt x="0" y="72"/>
                </a:moveTo>
                <a:cubicBezTo>
                  <a:pt x="292" y="44"/>
                  <a:pt x="584" y="16"/>
                  <a:pt x="912" y="24"/>
                </a:cubicBezTo>
                <a:cubicBezTo>
                  <a:pt x="1240" y="32"/>
                  <a:pt x="1584" y="96"/>
                  <a:pt x="1968" y="120"/>
                </a:cubicBezTo>
                <a:cubicBezTo>
                  <a:pt x="2352" y="144"/>
                  <a:pt x="2824" y="184"/>
                  <a:pt x="3216" y="168"/>
                </a:cubicBezTo>
                <a:cubicBezTo>
                  <a:pt x="3608" y="152"/>
                  <a:pt x="4032" y="48"/>
                  <a:pt x="4320" y="24"/>
                </a:cubicBezTo>
                <a:cubicBezTo>
                  <a:pt x="4608" y="0"/>
                  <a:pt x="4840" y="24"/>
                  <a:pt x="4944" y="24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03043F-DB47-4BDA-FFFE-958AB7F557AC}"/>
              </a:ext>
            </a:extLst>
          </p:cNvPr>
          <p:cNvSpPr>
            <a:spLocks/>
          </p:cNvSpPr>
          <p:nvPr/>
        </p:nvSpPr>
        <p:spPr bwMode="auto">
          <a:xfrm>
            <a:off x="2082800" y="1371600"/>
            <a:ext cx="7848600" cy="292100"/>
          </a:xfrm>
          <a:custGeom>
            <a:avLst/>
            <a:gdLst>
              <a:gd name="T0" fmla="*/ 0 w 4944"/>
              <a:gd name="T1" fmla="*/ 72 h 184"/>
              <a:gd name="T2" fmla="*/ 912 w 4944"/>
              <a:gd name="T3" fmla="*/ 24 h 184"/>
              <a:gd name="T4" fmla="*/ 1968 w 4944"/>
              <a:gd name="T5" fmla="*/ 120 h 184"/>
              <a:gd name="T6" fmla="*/ 3216 w 4944"/>
              <a:gd name="T7" fmla="*/ 168 h 184"/>
              <a:gd name="T8" fmla="*/ 4320 w 4944"/>
              <a:gd name="T9" fmla="*/ 24 h 184"/>
              <a:gd name="T10" fmla="*/ 4944 w 4944"/>
              <a:gd name="T11" fmla="*/ 2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44" h="184">
                <a:moveTo>
                  <a:pt x="0" y="72"/>
                </a:moveTo>
                <a:cubicBezTo>
                  <a:pt x="292" y="44"/>
                  <a:pt x="584" y="16"/>
                  <a:pt x="912" y="24"/>
                </a:cubicBezTo>
                <a:cubicBezTo>
                  <a:pt x="1240" y="32"/>
                  <a:pt x="1584" y="96"/>
                  <a:pt x="1968" y="120"/>
                </a:cubicBezTo>
                <a:cubicBezTo>
                  <a:pt x="2352" y="144"/>
                  <a:pt x="2824" y="184"/>
                  <a:pt x="3216" y="168"/>
                </a:cubicBezTo>
                <a:cubicBezTo>
                  <a:pt x="3608" y="152"/>
                  <a:pt x="4032" y="48"/>
                  <a:pt x="4320" y="24"/>
                </a:cubicBezTo>
                <a:cubicBezTo>
                  <a:pt x="4608" y="0"/>
                  <a:pt x="4840" y="24"/>
                  <a:pt x="4944" y="24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6E20A2DE-A1DC-7D3A-B95A-7F11387F3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1400" y="10668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BC5237B2-FE6F-B52F-990A-AF57ABFC6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2800" y="11430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70B3071D-B114-73BB-F2B5-1458592C4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838200"/>
            <a:ext cx="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FCE08C13-DDF7-914E-474C-AA7AC9AEB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2000" y="13716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E344E6-1545-4CAE-D7A2-C6C8B1C64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981200"/>
            <a:ext cx="3728303" cy="4495800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89743184-5AE3-5192-31B0-E05B40F18967}"/>
              </a:ext>
            </a:extLst>
          </p:cNvPr>
          <p:cNvSpPr txBox="1"/>
          <p:nvPr/>
        </p:nvSpPr>
        <p:spPr>
          <a:xfrm>
            <a:off x="5588000" y="1981200"/>
            <a:ext cx="43891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Modeling of the Earth’s</a:t>
            </a:r>
          </a:p>
          <a:p>
            <a:r>
              <a:rPr lang="en-US" dirty="0">
                <a:solidFill>
                  <a:srgbClr val="0003AA"/>
                </a:solidFill>
              </a:rPr>
              <a:t>surface response to loads as a</a:t>
            </a:r>
          </a:p>
          <a:p>
            <a:r>
              <a:rPr lang="en-US" dirty="0">
                <a:solidFill>
                  <a:srgbClr val="0003AA"/>
                </a:solidFill>
              </a:rPr>
              <a:t>thin plate over a</a:t>
            </a:r>
          </a:p>
          <a:p>
            <a:r>
              <a:rPr lang="en-US" dirty="0">
                <a:solidFill>
                  <a:srgbClr val="0003AA"/>
                </a:solidFill>
              </a:rPr>
              <a:t>fluid was first</a:t>
            </a:r>
          </a:p>
          <a:p>
            <a:r>
              <a:rPr lang="en-US" dirty="0">
                <a:solidFill>
                  <a:srgbClr val="0003AA"/>
                </a:solidFill>
              </a:rPr>
              <a:t>proposed by</a:t>
            </a:r>
          </a:p>
          <a:p>
            <a:r>
              <a:rPr lang="en-US" dirty="0">
                <a:solidFill>
                  <a:srgbClr val="0003AA"/>
                </a:solidFill>
              </a:rPr>
              <a:t>G. K. Gilbert, to</a:t>
            </a:r>
          </a:p>
          <a:p>
            <a:r>
              <a:rPr lang="en-US" dirty="0">
                <a:solidFill>
                  <a:srgbClr val="0003AA"/>
                </a:solidFill>
              </a:rPr>
              <a:t>explain heights</a:t>
            </a:r>
          </a:p>
          <a:p>
            <a:r>
              <a:rPr lang="en-US" dirty="0">
                <a:solidFill>
                  <a:srgbClr val="0003AA"/>
                </a:solidFill>
              </a:rPr>
              <a:t>of Bonneville</a:t>
            </a:r>
          </a:p>
          <a:p>
            <a:r>
              <a:rPr lang="en-US" dirty="0">
                <a:solidFill>
                  <a:srgbClr val="0003AA"/>
                </a:solidFill>
              </a:rPr>
              <a:t>shorelines!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CE8D2C-F090-278C-3FBE-548C74AB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2819400"/>
            <a:ext cx="2540000" cy="3886200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502D8160-B990-20AD-EFF8-2CFC0B3F1025}"/>
              </a:ext>
            </a:extLst>
          </p:cNvPr>
          <p:cNvSpPr txBox="1"/>
          <p:nvPr/>
        </p:nvSpPr>
        <p:spPr>
          <a:xfrm>
            <a:off x="2540000" y="6443246"/>
            <a:ext cx="187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Grove Karl Gilbert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2FFA3A7C-7EC1-3E01-2B9C-1A394CD0BFB4}"/>
              </a:ext>
            </a:extLst>
          </p:cNvPr>
          <p:cNvSpPr txBox="1"/>
          <p:nvPr/>
        </p:nvSpPr>
        <p:spPr>
          <a:xfrm>
            <a:off x="7314549" y="5715000"/>
            <a:ext cx="165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 dirty="0"/>
              <a:t>Gilbert (1990)</a:t>
            </a:r>
          </a:p>
        </p:txBody>
      </p:sp>
    </p:spTree>
    <p:extLst>
      <p:ext uri="{BB962C8B-B14F-4D97-AF65-F5344CB8AC3E}">
        <p14:creationId xmlns:p14="http://schemas.microsoft.com/office/powerpoint/2010/main" val="22408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3">
            <a:extLst>
              <a:ext uri="{FF2B5EF4-FFF2-40B4-BE49-F238E27FC236}">
                <a16:creationId xmlns:a16="http://schemas.microsoft.com/office/drawing/2014/main" id="{FCCE852E-1AF3-DC1C-4C86-F0D7031B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47" y="234722"/>
            <a:ext cx="8276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The governing equation for flexural </a:t>
            </a:r>
            <a:r>
              <a:rPr lang="en-US" dirty="0" err="1">
                <a:solidFill>
                  <a:srgbClr val="0003AA"/>
                </a:solidFill>
              </a:rPr>
              <a:t>isostasy</a:t>
            </a:r>
            <a:r>
              <a:rPr lang="en-US" dirty="0">
                <a:solidFill>
                  <a:srgbClr val="0003AA"/>
                </a:solidFill>
              </a:rPr>
              <a:t> is expressed in</a:t>
            </a:r>
          </a:p>
          <a:p>
            <a:r>
              <a:rPr lang="en-US" dirty="0">
                <a:solidFill>
                  <a:srgbClr val="0003AA"/>
                </a:solidFill>
              </a:rPr>
              <a:t>terms of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flexural rigidity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and vertical deflection </a:t>
            </a:r>
            <a:r>
              <a:rPr lang="en-US" i="1" dirty="0">
                <a:latin typeface="Times New Roman" charset="0"/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as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666C9DF-CE86-6F08-09E5-D7ACEAB2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47" y="1101497"/>
            <a:ext cx="67818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Text Box 5">
            <a:extLst>
              <a:ext uri="{FF2B5EF4-FFF2-40B4-BE49-F238E27FC236}">
                <a16:creationId xmlns:a16="http://schemas.microsoft.com/office/drawing/2014/main" id="{4B44BC21-D7F2-C87B-83D9-FD0CAACD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47" y="1914297"/>
            <a:ext cx="861370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where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a horizontal (in-plane or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tectonic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) stress,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</a:t>
            </a:r>
            <a:r>
              <a:rPr lang="en-US" i="1" dirty="0">
                <a:latin typeface="Symbol" charset="0"/>
                <a:sym typeface="Symbol" charset="0"/>
              </a:rPr>
              <a:t>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the difference in density at the surface and in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     the asthenosphere,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gravitational acceleration,</a:t>
            </a:r>
          </a:p>
          <a:p>
            <a:r>
              <a:rPr lang="en-US" dirty="0">
                <a:solidFill>
                  <a:srgbClr val="0003AA"/>
                </a:solidFill>
              </a:rPr>
              <a:t>           and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the vertical stress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load</a:t>
            </a:r>
            <a:r>
              <a:rPr lang="en-US" dirty="0">
                <a:solidFill>
                  <a:srgbClr val="0003AA"/>
                </a:solidFill>
              </a:rPr>
              <a:t>.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Note (1): This equation assumes a 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thin-plate approximation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,</a:t>
            </a:r>
          </a:p>
          <a:p>
            <a:r>
              <a:rPr lang="en-US" dirty="0">
                <a:solidFill>
                  <a:srgbClr val="0003AA"/>
                </a:solidFill>
              </a:rPr>
              <a:t>   in which we neglect depth-dependent compression within</a:t>
            </a:r>
          </a:p>
          <a:p>
            <a:r>
              <a:rPr lang="en-US" dirty="0">
                <a:solidFill>
                  <a:srgbClr val="0003AA"/>
                </a:solidFill>
              </a:rPr>
              <a:t>   the plate resulting from the vertical load stress. This is a</a:t>
            </a:r>
          </a:p>
          <a:p>
            <a:r>
              <a:rPr lang="en-US" dirty="0">
                <a:solidFill>
                  <a:srgbClr val="0003AA"/>
                </a:solidFill>
              </a:rPr>
              <a:t>   reasonable approximation except when wavelengths are</a:t>
            </a:r>
          </a:p>
          <a:p>
            <a:r>
              <a:rPr lang="en-US" dirty="0">
                <a:solidFill>
                  <a:srgbClr val="0003AA"/>
                </a:solidFill>
              </a:rPr>
              <a:t>   short relative to the plate thickness (Comer, JGRAS, 1983)</a:t>
            </a:r>
          </a:p>
          <a:p>
            <a:r>
              <a:rPr lang="en-US" dirty="0">
                <a:solidFill>
                  <a:srgbClr val="0003AA"/>
                </a:solidFill>
              </a:rPr>
              <a:t>   and errors introduced are small relative to those</a:t>
            </a:r>
          </a:p>
          <a:p>
            <a:r>
              <a:rPr lang="en-US" dirty="0">
                <a:solidFill>
                  <a:srgbClr val="0003AA"/>
                </a:solidFill>
              </a:rPr>
              <a:t>   associated with neglecting realistic rheology.</a:t>
            </a:r>
          </a:p>
        </p:txBody>
      </p:sp>
    </p:spTree>
    <p:extLst>
      <p:ext uri="{BB962C8B-B14F-4D97-AF65-F5344CB8AC3E}">
        <p14:creationId xmlns:p14="http://schemas.microsoft.com/office/powerpoint/2010/main" val="155791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43391</TotalTime>
  <Words>958</Words>
  <Application>Microsoft Macintosh PowerPoint</Application>
  <PresentationFormat>Widescreen</PresentationFormat>
  <Paragraphs>138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58</cp:revision>
  <dcterms:created xsi:type="dcterms:W3CDTF">2023-01-09T19:13:31Z</dcterms:created>
  <dcterms:modified xsi:type="dcterms:W3CDTF">2023-04-10T20:30:33Z</dcterms:modified>
</cp:coreProperties>
</file>