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2" r:id="rId3"/>
    <p:sldId id="286" r:id="rId4"/>
    <p:sldId id="287" r:id="rId5"/>
    <p:sldId id="288" r:id="rId6"/>
    <p:sldId id="293" r:id="rId7"/>
    <p:sldId id="296" r:id="rId8"/>
    <p:sldId id="295" r:id="rId9"/>
    <p:sldId id="297" r:id="rId10"/>
    <p:sldId id="298" r:id="rId11"/>
    <p:sldId id="299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AA"/>
    <a:srgbClr val="0015E8"/>
    <a:srgbClr val="D50000"/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91"/>
    <p:restoredTop sz="96327"/>
  </p:normalViewPr>
  <p:slideViewPr>
    <p:cSldViewPr snapToGrid="0">
      <p:cViewPr varScale="1">
        <p:scale>
          <a:sx n="186" d="100"/>
          <a:sy n="186" d="100"/>
        </p:scale>
        <p:origin x="240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CDE3-FF8A-B69E-8952-8E098ECD3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06EE-B8B7-3FCC-84F1-0C748850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137C-3D03-0B49-FC1E-B6D131D4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CFAA-7444-7439-2534-C9143F70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4BC8-6074-A773-04F6-DA9914F7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BCD5-5005-19AA-6AFE-4E6131F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BCFE3-539A-68A7-0EF2-D54078D8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F712-DE4E-26B4-F1B0-6F5DB955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0F34-1AE8-009E-0978-45DFDF07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C3F7-C127-FF95-8A69-B3F02D0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1B1B1-5188-B0C9-20D3-92BDC2DA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2ACA7-4AAE-7592-4E23-FA2E817B0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623-7D4C-3DCD-CEE0-9823AE80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D4BF-F6A9-36CA-9350-4604C754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769A-8500-A651-742B-4F5D46B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0064-451F-B25C-9FC9-6F574163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BCD-6A8B-32E8-19A7-2A4903B3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A1680-2EC7-29B9-DA35-535678D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0720C-D892-53ED-017B-B662E9A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3D55-088C-D70C-A14B-1A23479D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20C9-DB7A-087E-EA5C-B8F60240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6111-74D8-2BFF-FF3B-7F78BA282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18D08-55C7-5039-6EA1-2F41B41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6CD-7C5B-D85E-73A2-68C3855F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8E2D-C71B-7216-8A6E-7B5096A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2B68-616C-1EEE-C449-38775E6D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171A-87BB-E588-53BD-9D571A1AF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01DF-748B-6D66-E6E3-6A55DC88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06113-0074-2404-57EF-C26C103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8588F-D2F2-0910-D5B9-534BF59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3A9DF-EE44-8148-604F-02408945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4818-FC93-2808-D698-FBDE2B7E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F01C-BF4D-E8FE-86A1-83E39B2EA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316D-0CA1-CCF7-47AD-DB52529E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36A68-46A5-395C-EAB8-5680B8A5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29C9-0F8C-5C95-2927-3EA2BB87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75529-C428-5A71-51C5-9A23272E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093B-6AD7-0648-8AB5-8FCB588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22D93-779D-F188-B470-AB0FFD6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939D-A126-43B5-33A5-64DF5FF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A5E52-A658-30CC-3346-549CB782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08996-C0BC-F1BC-3101-8802842F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ADE19-2EB5-8B51-AA7E-5AE6D71D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50CD-671B-7C96-A65D-3B4C834B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2980A-94DC-CC77-B52A-79C09E6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28B8-8D0A-00DC-1D71-F20C4063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AB1-ABBA-5A49-C4DB-EF976972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FA3D-3961-94B6-C73E-C3B50B03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1C32A-C36F-268D-9046-0EA0C8B9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BEEA-390C-9B7A-9C12-9D4BE35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B2CF7-E1BE-EABA-72BE-ADDABCE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5EAE3-4512-2A34-A67F-1BECEF68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424E-E069-5AD6-AE68-E55EE16F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5E251-279C-4F32-25D6-65224689A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81F6-BF43-EFC9-9FA4-7DAD7E2EC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D5F8D-D455-4BD2-009F-DB0ECAC1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81E89-437F-0171-5A64-9E4F89B7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4DFA5-C261-9D4E-F269-7DDA25C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9CD269-F1FB-FC50-51D8-67B5AA3C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8BF2-E6F4-E0ED-5322-202291A7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42F3-E301-CE02-B17C-BBFAC259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754D-438D-6946-A723-A943EC2CA0C6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4B1B-A017-F54D-13F1-28BC01EE0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8BA43-7BF7-9ED4-4EEC-07C6A1B4E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63MkEc0RRw?feature=oembed" TargetMode="External"/><Relationship Id="rId5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6">
            <a:extLst>
              <a:ext uri="{FF2B5EF4-FFF2-40B4-BE49-F238E27FC236}">
                <a16:creationId xmlns:a16="http://schemas.microsoft.com/office/drawing/2014/main" id="{7B25FC69-FEA4-0967-6B30-B68112BE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192" y="60603"/>
            <a:ext cx="1827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 8 Feb 2023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9AFAA8E-FD55-F034-4E04-50F433CAC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55" y="136803"/>
            <a:ext cx="6611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GEO 5/6690 Geodynamics</a:t>
            </a:r>
            <a:endParaRPr lang="en-US" sz="3600" i="1" u="sng" dirty="0">
              <a:solidFill>
                <a:srgbClr val="0003AA"/>
              </a:solidFill>
              <a:latin typeface="Arial Black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83F45969-C33B-DB1D-5586-4E8D2425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712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3AA"/>
                </a:solidFill>
              </a:rPr>
              <a:t>© A.R. Lowry 2023</a:t>
            </a:r>
            <a:endParaRPr lang="en-US" sz="1800" dirty="0">
              <a:solidFill>
                <a:srgbClr val="0003AA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D3CF4F28-EF24-1B5F-694D-0090D024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49" y="6310591"/>
            <a:ext cx="54040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Read for Mon 13 Feb: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 §6.1–6.9</a:t>
            </a:r>
          </a:p>
        </p:txBody>
      </p:sp>
      <p:sp>
        <p:nvSpPr>
          <p:cNvPr id="2" name="Text Box 35">
            <a:extLst>
              <a:ext uri="{FF2B5EF4-FFF2-40B4-BE49-F238E27FC236}">
                <a16:creationId xmlns:a16="http://schemas.microsoft.com/office/drawing/2014/main" id="{5F652DD9-16CB-EA41-B89F-9C1DAC3C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971" y="1188784"/>
            <a:ext cx="8828058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 Temperature &amp; heat flow; The adiabat</a:t>
            </a:r>
            <a:endParaRPr lang="en-US" i="1" dirty="0">
              <a:solidFill>
                <a:srgbClr val="FF0000"/>
              </a:solidFill>
            </a:endParaRPr>
          </a:p>
          <a:p>
            <a:pPr eaLnBrk="0" hangingPunct="0"/>
            <a:endParaRPr lang="en-US" sz="600" i="1" dirty="0">
              <a:solidFill>
                <a:srgbClr val="FF3300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Mechanical thinning/rifting of the lithosphere can increase the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geotherm and hence surface heat flow, but…</a:t>
            </a:r>
          </a:p>
          <a:p>
            <a:pPr eaLnBrk="0" hangingPunct="0"/>
            <a:endParaRPr lang="en-US" sz="4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Surface heat flow &gt; 90 </a:t>
            </a:r>
            <a:r>
              <a:rPr lang="en-US" dirty="0" err="1">
                <a:solidFill>
                  <a:srgbClr val="0003AA"/>
                </a:solidFill>
              </a:rPr>
              <a:t>mW</a:t>
            </a:r>
            <a:r>
              <a:rPr lang="en-US" dirty="0">
                <a:solidFill>
                  <a:srgbClr val="0003AA"/>
                </a:solidFill>
              </a:rPr>
              <a:t>/m</a:t>
            </a:r>
            <a:r>
              <a:rPr lang="en-US" baseline="30000" dirty="0">
                <a:solidFill>
                  <a:srgbClr val="0003AA"/>
                </a:solidFill>
              </a:rPr>
              <a:t>2</a:t>
            </a:r>
            <a:r>
              <a:rPr lang="en-US" dirty="0">
                <a:solidFill>
                  <a:srgbClr val="0003AA"/>
                </a:solidFill>
              </a:rPr>
              <a:t> requires strain rates &gt; 3x10</a:t>
            </a:r>
            <a:r>
              <a:rPr lang="en-US" baseline="30000" dirty="0">
                <a:solidFill>
                  <a:srgbClr val="0003AA"/>
                </a:solidFill>
              </a:rPr>
              <a:t>-15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s</a:t>
            </a:r>
            <a:r>
              <a:rPr lang="en-US" baseline="30000" dirty="0">
                <a:solidFill>
                  <a:srgbClr val="0003AA"/>
                </a:solidFill>
              </a:rPr>
              <a:t>-1</a:t>
            </a:r>
            <a:r>
              <a:rPr lang="en-US" dirty="0">
                <a:solidFill>
                  <a:srgbClr val="0003AA"/>
                </a:solidFill>
              </a:rPr>
              <a:t> (highest rates in the western US are ~1x10</a:t>
            </a:r>
            <a:r>
              <a:rPr lang="en-US" baseline="30000" dirty="0">
                <a:solidFill>
                  <a:srgbClr val="0003AA"/>
                </a:solidFill>
              </a:rPr>
              <a:t>-15</a:t>
            </a:r>
            <a:r>
              <a:rPr lang="en-US" dirty="0">
                <a:solidFill>
                  <a:srgbClr val="0003AA"/>
                </a:solidFill>
              </a:rPr>
              <a:t> s</a:t>
            </a:r>
            <a:r>
              <a:rPr lang="en-US" baseline="30000" dirty="0">
                <a:solidFill>
                  <a:srgbClr val="0003AA"/>
                </a:solidFill>
              </a:rPr>
              <a:t>-1</a:t>
            </a:r>
            <a:r>
              <a:rPr lang="en-US" dirty="0">
                <a:solidFill>
                  <a:srgbClr val="0003AA"/>
                </a:solidFill>
              </a:rPr>
              <a:t>), implying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advection by mass flux of melt &amp; volatiles must play a role!</a:t>
            </a:r>
          </a:p>
          <a:p>
            <a:pPr eaLnBrk="0" hangingPunct="0"/>
            <a:endParaRPr lang="en-US" sz="4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The </a:t>
            </a:r>
            <a:r>
              <a:rPr lang="en-US" i="1" dirty="0">
                <a:solidFill>
                  <a:srgbClr val="FF0000"/>
                </a:solidFill>
                <a:latin typeface="Arial Black"/>
                <a:cs typeface="Arial Black"/>
              </a:rPr>
              <a:t>adiabat </a:t>
            </a:r>
            <a:r>
              <a:rPr lang="en-US" dirty="0">
                <a:solidFill>
                  <a:srgbClr val="0003AA"/>
                </a:solidFill>
              </a:rPr>
              <a:t>approximates the geotherm in convection.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Assuming no change in heat energy (only change in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temperature due to change in pressure/lattice structure):</a:t>
            </a:r>
          </a:p>
          <a:p>
            <a:pPr eaLnBrk="0" hangingPunct="0"/>
            <a:endParaRPr lang="en-US" sz="6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42">
            <a:extLst>
              <a:ext uri="{FF2B5EF4-FFF2-40B4-BE49-F238E27FC236}">
                <a16:creationId xmlns:a16="http://schemas.microsoft.com/office/drawing/2014/main" id="{5FC65890-6AFE-5DB5-CC68-BE58996628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982893"/>
              </p:ext>
            </p:extLst>
          </p:nvPr>
        </p:nvGraphicFramePr>
        <p:xfrm>
          <a:off x="5219700" y="4883282"/>
          <a:ext cx="17526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500" imgH="406400" progId="Equation.3">
                  <p:embed/>
                </p:oleObj>
              </mc:Choice>
              <mc:Fallback>
                <p:oleObj name="Equation" r:id="rId2" imgW="825500" imgH="406400" progId="Equation.3">
                  <p:embed/>
                  <p:pic>
                    <p:nvPicPr>
                      <p:cNvPr id="18" name="Object 42">
                        <a:extLst>
                          <a:ext uri="{FF2B5EF4-FFF2-40B4-BE49-F238E27FC236}">
                            <a16:creationId xmlns:a16="http://schemas.microsoft.com/office/drawing/2014/main" id="{720B77A4-C1DB-E14E-BC4C-80744C64CB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883282"/>
                        <a:ext cx="1752600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4877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13579FC-5DD3-04FD-FAF0-A0961995C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651" y="563562"/>
            <a:ext cx="7460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How might we measure evidence of convection in the</a:t>
            </a:r>
          </a:p>
          <a:p>
            <a:r>
              <a:rPr lang="en-US" dirty="0">
                <a:solidFill>
                  <a:srgbClr val="0003AA"/>
                </a:solidFill>
              </a:rPr>
              <a:t>   Earth? (What do we need </a:t>
            </a:r>
            <a:r>
              <a:rPr lang="en-US">
                <a:solidFill>
                  <a:srgbClr val="0003AA"/>
                </a:solidFill>
              </a:rPr>
              <a:t>to know?)</a:t>
            </a:r>
            <a:endParaRPr lang="en-US" dirty="0">
              <a:solidFill>
                <a:srgbClr val="0003AA"/>
              </a:solidFill>
            </a:endParaRPr>
          </a:p>
        </p:txBody>
      </p:sp>
      <p:pic>
        <p:nvPicPr>
          <p:cNvPr id="3" name="Picture 2" descr="RitsemaTristan_500">
            <a:extLst>
              <a:ext uri="{FF2B5EF4-FFF2-40B4-BE49-F238E27FC236}">
                <a16:creationId xmlns:a16="http://schemas.microsoft.com/office/drawing/2014/main" id="{77C2CE6E-53DA-B709-5D1C-C5619CE5B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526" y="1506537"/>
            <a:ext cx="4483100" cy="4787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15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98C8425A-ADAB-BB44-644F-E054D437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806" y="214767"/>
            <a:ext cx="7632218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US" sz="3000" i="1" dirty="0">
                <a:solidFill>
                  <a:srgbClr val="0003AA"/>
                </a:solidFill>
                <a:latin typeface="Arial Black" charset="0"/>
              </a:rPr>
              <a:t>Downwelling, delamination and </a:t>
            </a:r>
          </a:p>
          <a:p>
            <a:pPr>
              <a:buFont typeface="Arial" charset="0"/>
              <a:buNone/>
            </a:pPr>
            <a:r>
              <a:rPr lang="en-US" sz="3000" i="1" dirty="0">
                <a:solidFill>
                  <a:srgbClr val="0003AA"/>
                </a:solidFill>
                <a:latin typeface="Arial Black" charset="0"/>
              </a:rPr>
              <a:t>Rayleigh-Taylor instabilities:</a:t>
            </a:r>
            <a:endParaRPr lang="en-US" sz="3000" dirty="0">
              <a:solidFill>
                <a:srgbClr val="0003AA"/>
              </a:solidFill>
              <a:latin typeface="Arial Black" charset="0"/>
            </a:endParaRPr>
          </a:p>
          <a:p>
            <a:pPr>
              <a:buFont typeface="Arial" charset="0"/>
              <a:buNone/>
            </a:pPr>
            <a:endParaRPr lang="en-US" sz="1000" dirty="0">
              <a:solidFill>
                <a:srgbClr val="0003AA"/>
              </a:solidFill>
            </a:endParaRP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0003AA"/>
                </a:solidFill>
              </a:rPr>
              <a:t>When a dense layer lies above a less dense layer in a </a:t>
            </a: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0003AA"/>
                </a:solidFill>
              </a:rPr>
              <a:t>fluid medium, it is gravitationally unstable.</a:t>
            </a:r>
          </a:p>
          <a:p>
            <a:pPr>
              <a:buFont typeface="Arial" charset="0"/>
              <a:buNone/>
            </a:pPr>
            <a:endParaRPr lang="en-US" sz="1000" dirty="0">
              <a:solidFill>
                <a:srgbClr val="0003AA"/>
              </a:solidFill>
            </a:endParaRP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0003AA"/>
                </a:solidFill>
              </a:rPr>
              <a:t>Examples: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5E042E9-02F8-8113-847A-280011C97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267" y="2897642"/>
            <a:ext cx="293625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03AA"/>
                </a:solidFill>
              </a:rPr>
              <a:t>Conductive Thermal</a:t>
            </a:r>
          </a:p>
          <a:p>
            <a:pPr algn="ctr"/>
            <a:r>
              <a:rPr lang="en-US" dirty="0">
                <a:solidFill>
                  <a:srgbClr val="0003AA"/>
                </a:solidFill>
              </a:rPr>
              <a:t>Boundary Layer</a:t>
            </a:r>
          </a:p>
        </p:txBody>
      </p:sp>
      <p:pic>
        <p:nvPicPr>
          <p:cNvPr id="4" name="Picture 3" descr="Density">
            <a:extLst>
              <a:ext uri="{FF2B5EF4-FFF2-40B4-BE49-F238E27FC236}">
                <a16:creationId xmlns:a16="http://schemas.microsoft.com/office/drawing/2014/main" id="{A23F435A-312D-0721-F5A2-3EA1D7F05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198" y="3780211"/>
            <a:ext cx="2890692" cy="28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A1802927-14C5-1D16-16B0-8374E5500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856" y="4253367"/>
            <a:ext cx="10858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7200">
                <a:solidFill>
                  <a:srgbClr val="000000"/>
                </a:solidFill>
                <a:sym typeface="Symbol" charset="0"/>
              </a:rPr>
              <a:t></a:t>
            </a:r>
            <a:endParaRPr lang="en-US" sz="7200">
              <a:solidFill>
                <a:srgbClr val="000000"/>
              </a:solidFill>
            </a:endParaRP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01846E63-429F-57F9-1087-711E9AC2B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888" y="4018433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 dirty="0">
                <a:solidFill>
                  <a:srgbClr val="0003AA"/>
                </a:solidFill>
              </a:rPr>
              <a:t>Continental</a:t>
            </a:r>
          </a:p>
          <a:p>
            <a:r>
              <a:rPr lang="en-US" sz="1600" i="1" dirty="0">
                <a:solidFill>
                  <a:srgbClr val="0003AA"/>
                </a:solidFill>
              </a:rPr>
              <a:t>PREM (from</a:t>
            </a:r>
          </a:p>
          <a:p>
            <a:r>
              <a:rPr lang="en-US" sz="1600" i="1" dirty="0">
                <a:solidFill>
                  <a:srgbClr val="0003AA"/>
                </a:solidFill>
              </a:rPr>
              <a:t>normal modes)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9C370DE7-9DB5-EFDE-CFEE-F1C58AD04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287" y="2881767"/>
            <a:ext cx="28584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0003AA"/>
                </a:solidFill>
              </a:rPr>
              <a:t>Decreasing shallow</a:t>
            </a:r>
          </a:p>
          <a:p>
            <a:pPr algn="ctr"/>
            <a:r>
              <a:rPr lang="en-US">
                <a:solidFill>
                  <a:srgbClr val="0003AA"/>
                </a:solidFill>
              </a:rPr>
              <a:t>density vs. depth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AC76D6-AC21-1049-352C-72B9A599F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456" y="3719967"/>
            <a:ext cx="2971800" cy="2923266"/>
          </a:xfrm>
          <a:prstGeom prst="rect">
            <a:avLst/>
          </a:prstGeom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D798F38D-807A-C569-01EC-A83BD063E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056" y="5091567"/>
            <a:ext cx="144249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 dirty="0">
                <a:solidFill>
                  <a:srgbClr val="0003AA"/>
                </a:solidFill>
              </a:rPr>
              <a:t>US </a:t>
            </a:r>
            <a:r>
              <a:rPr lang="en-US" sz="1600" i="1" dirty="0" err="1">
                <a:solidFill>
                  <a:srgbClr val="0003AA"/>
                </a:solidFill>
              </a:rPr>
              <a:t>geotherm</a:t>
            </a:r>
            <a:endParaRPr lang="en-US" sz="1600" i="1" dirty="0">
              <a:solidFill>
                <a:srgbClr val="0003AA"/>
              </a:solidFill>
            </a:endParaRPr>
          </a:p>
          <a:p>
            <a:r>
              <a:rPr lang="en-US" sz="1600" i="1" dirty="0">
                <a:solidFill>
                  <a:srgbClr val="0003AA"/>
                </a:solidFill>
              </a:rPr>
              <a:t>modeling</a:t>
            </a:r>
          </a:p>
        </p:txBody>
      </p:sp>
    </p:spTree>
    <p:extLst>
      <p:ext uri="{BB962C8B-B14F-4D97-AF65-F5344CB8AC3E}">
        <p14:creationId xmlns:p14="http://schemas.microsoft.com/office/powerpoint/2010/main" val="234686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9DCDB2A-CBEC-3E48-4983-B0A7C43EF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2" y="214312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333399"/>
                </a:solidFill>
              </a:rPr>
              <a:t>Examples:</a:t>
            </a:r>
          </a:p>
        </p:txBody>
      </p:sp>
      <p:pic>
        <p:nvPicPr>
          <p:cNvPr id="3" name="Picture 2" descr="saltglacier">
            <a:extLst>
              <a:ext uri="{FF2B5EF4-FFF2-40B4-BE49-F238E27FC236}">
                <a16:creationId xmlns:a16="http://schemas.microsoft.com/office/drawing/2014/main" id="{7D4AE592-A145-2FB5-A270-E0AEB3F40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37" y="319087"/>
            <a:ext cx="3200400" cy="203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iapir1_sm45">
            <a:extLst>
              <a:ext uri="{FF2B5EF4-FFF2-40B4-BE49-F238E27FC236}">
                <a16:creationId xmlns:a16="http://schemas.microsoft.com/office/drawing/2014/main" id="{E8875646-7E6A-50B1-FBCE-92430B305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2" y="2528887"/>
            <a:ext cx="31813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alt-layers">
            <a:extLst>
              <a:ext uri="{FF2B5EF4-FFF2-40B4-BE49-F238E27FC236}">
                <a16:creationId xmlns:a16="http://schemas.microsoft.com/office/drawing/2014/main" id="{538FC94C-4B31-3706-FFD3-0DFDF55C5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37" y="2452687"/>
            <a:ext cx="3505200" cy="263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3C68B1C4-4951-67E1-FAA6-56203C8C9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37" y="1004887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>
                <a:solidFill>
                  <a:srgbClr val="333399"/>
                </a:solidFill>
              </a:rPr>
              <a:t>Salt Layers (</a:t>
            </a:r>
            <a:r>
              <a:rPr lang="en-US" i="1">
                <a:solidFill>
                  <a:srgbClr val="000000"/>
                </a:solidFill>
                <a:latin typeface="Symbol" charset="0"/>
                <a:sym typeface="Symbol" charset="0"/>
              </a:rPr>
              <a:t></a:t>
            </a:r>
            <a:r>
              <a:rPr lang="en-US">
                <a:solidFill>
                  <a:srgbClr val="333399"/>
                </a:solidFill>
              </a:rPr>
              <a:t> = 2170 kg m</a:t>
            </a:r>
            <a:r>
              <a:rPr lang="en-US" baseline="30000">
                <a:solidFill>
                  <a:srgbClr val="333399"/>
                </a:solidFill>
              </a:rPr>
              <a:t>-3</a:t>
            </a:r>
            <a:r>
              <a:rPr lang="en-US">
                <a:solidFill>
                  <a:srgbClr val="333399"/>
                </a:solidFill>
              </a:rPr>
              <a:t>)</a:t>
            </a:r>
          </a:p>
          <a:p>
            <a:pPr algn="ctr"/>
            <a:r>
              <a:rPr lang="en-US">
                <a:solidFill>
                  <a:srgbClr val="333399"/>
                </a:solidFill>
              </a:rPr>
              <a:t>in sediments </a:t>
            </a:r>
          </a:p>
          <a:p>
            <a:pPr algn="ctr"/>
            <a:r>
              <a:rPr lang="en-US">
                <a:solidFill>
                  <a:srgbClr val="333399"/>
                </a:solidFill>
              </a:rPr>
              <a:t>(</a:t>
            </a:r>
            <a:r>
              <a:rPr lang="en-US" i="1">
                <a:solidFill>
                  <a:srgbClr val="000000"/>
                </a:solidFill>
                <a:latin typeface="Symbol" charset="0"/>
                <a:sym typeface="Symbol" charset="0"/>
              </a:rPr>
              <a:t></a:t>
            </a:r>
            <a:r>
              <a:rPr lang="en-US">
                <a:solidFill>
                  <a:srgbClr val="333399"/>
                </a:solidFill>
              </a:rPr>
              <a:t> = 2300-2800 kg m</a:t>
            </a:r>
            <a:r>
              <a:rPr lang="en-US" baseline="30000">
                <a:solidFill>
                  <a:srgbClr val="333399"/>
                </a:solidFill>
              </a:rPr>
              <a:t>-3</a:t>
            </a:r>
            <a:r>
              <a:rPr lang="en-US">
                <a:solidFill>
                  <a:srgbClr val="333399"/>
                </a:solidFill>
              </a:rPr>
              <a:t>)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0EF18CBD-B175-D323-75E1-0E27761B6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7" y="5500687"/>
            <a:ext cx="212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333399"/>
                </a:solidFill>
                <a:sym typeface="Symbol" charset="0"/>
              </a:rPr>
              <a:t> Salt Diapirs</a:t>
            </a:r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0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ABCBC92-DF0F-89C1-42ED-8E0178FCA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038" y="2397949"/>
            <a:ext cx="716792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Next Journal Article Reading:</a:t>
            </a:r>
          </a:p>
          <a:p>
            <a:r>
              <a:rPr lang="en-US" sz="3200" dirty="0">
                <a:solidFill>
                  <a:srgbClr val="0003AA"/>
                </a:solidFill>
              </a:rPr>
              <a:t>For Wednesday Feb 15: Kellogg et al.,</a:t>
            </a:r>
          </a:p>
          <a:p>
            <a:r>
              <a:rPr lang="en-US" sz="3200" i="1" dirty="0">
                <a:solidFill>
                  <a:srgbClr val="0003AA"/>
                </a:solidFill>
              </a:rPr>
              <a:t>Science </a:t>
            </a:r>
            <a:r>
              <a:rPr lang="en-US" sz="3200" b="1" dirty="0">
                <a:solidFill>
                  <a:srgbClr val="0003AA"/>
                </a:solidFill>
              </a:rPr>
              <a:t>283</a:t>
            </a:r>
            <a:r>
              <a:rPr lang="en-US" sz="3200" dirty="0">
                <a:solidFill>
                  <a:srgbClr val="0003AA"/>
                </a:solidFill>
              </a:rPr>
              <a:t>, 1881-1884 (1999).</a:t>
            </a:r>
          </a:p>
          <a:p>
            <a:r>
              <a:rPr lang="en-US" sz="3200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Jacob L. will lead!</a:t>
            </a:r>
          </a:p>
        </p:txBody>
      </p:sp>
    </p:spTree>
    <p:extLst>
      <p:ext uri="{BB962C8B-B14F-4D97-AF65-F5344CB8AC3E}">
        <p14:creationId xmlns:p14="http://schemas.microsoft.com/office/powerpoint/2010/main" val="34035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">
            <a:extLst>
              <a:ext uri="{FF2B5EF4-FFF2-40B4-BE49-F238E27FC236}">
                <a16:creationId xmlns:a16="http://schemas.microsoft.com/office/drawing/2014/main" id="{735F8BBC-6B85-32A2-19A0-D94ADF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481" y="241449"/>
            <a:ext cx="5731056" cy="6124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FF0000"/>
                </a:solidFill>
                <a:latin typeface="Arial Black" charset="0"/>
              </a:rPr>
              <a:t>Convection: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333399"/>
                </a:solidFill>
              </a:rPr>
              <a:t>Assume: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33399"/>
                </a:solidFill>
              </a:rPr>
              <a:t> An </a:t>
            </a:r>
            <a:r>
              <a:rPr lang="en-US" i="1" dirty="0">
                <a:solidFill>
                  <a:srgbClr val="333399"/>
                </a:solidFill>
                <a:latin typeface="Arial Black" charset="0"/>
              </a:rPr>
              <a:t>incompressible</a:t>
            </a:r>
            <a:r>
              <a:rPr lang="en-US" dirty="0">
                <a:solidFill>
                  <a:srgbClr val="333399"/>
                </a:solidFill>
              </a:rPr>
              <a:t> fluid</a:t>
            </a:r>
          </a:p>
          <a:p>
            <a:pPr>
              <a:buFontTx/>
              <a:buChar char="•"/>
            </a:pPr>
            <a:endParaRPr lang="en-US" dirty="0">
              <a:solidFill>
                <a:srgbClr val="333399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33399"/>
                </a:solidFill>
              </a:rPr>
              <a:t> Temperature dependence of density</a:t>
            </a:r>
          </a:p>
          <a:p>
            <a:pPr>
              <a:buFontTx/>
              <a:buChar char="•"/>
            </a:pPr>
            <a:endParaRPr lang="en-US" dirty="0">
              <a:solidFill>
                <a:srgbClr val="333399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33399"/>
                </a:solidFill>
              </a:rPr>
              <a:t> Ignore momentum in the force balance;</a:t>
            </a:r>
          </a:p>
          <a:p>
            <a:r>
              <a:rPr lang="en-US" dirty="0">
                <a:solidFill>
                  <a:srgbClr val="333399"/>
                </a:solidFill>
              </a:rPr>
              <a:t>   ignore frictional (shear) heating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333399"/>
                </a:solidFill>
              </a:rPr>
              <a:t>Define: (2D case)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u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dirty="0">
                <a:solidFill>
                  <a:srgbClr val="333399"/>
                </a:solidFill>
              </a:rPr>
              <a:t> as flow velocity in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z</a:t>
            </a:r>
            <a:r>
              <a:rPr lang="en-US" dirty="0">
                <a:solidFill>
                  <a:srgbClr val="333399"/>
                </a:solidFill>
              </a:rPr>
              <a:t> directions</a:t>
            </a:r>
          </a:p>
          <a:p>
            <a:pPr>
              <a:buFontTx/>
              <a:buChar char="•"/>
            </a:pPr>
            <a:endParaRPr lang="en-US" dirty="0">
              <a:solidFill>
                <a:srgbClr val="333399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Symbol" charset="0"/>
                <a:sym typeface="Symbol" charset="0"/>
              </a:rPr>
              <a:t></a:t>
            </a:r>
            <a:r>
              <a:rPr lang="en-US" dirty="0">
                <a:solidFill>
                  <a:srgbClr val="333399"/>
                </a:solidFill>
              </a:rPr>
              <a:t> is viscosity of the fluid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BC4A398-3A06-E115-D5BD-0AD4C9272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490" y="2561181"/>
            <a:ext cx="2703028" cy="48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12DC06A-A749-7C81-52FD-12416475C624}"/>
              </a:ext>
            </a:extLst>
          </p:cNvPr>
          <p:cNvCxnSpPr/>
          <p:nvPr/>
        </p:nvCxnSpPr>
        <p:spPr bwMode="auto">
          <a:xfrm flipV="1">
            <a:off x="8080956" y="4021286"/>
            <a:ext cx="0" cy="2209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9DD9BF9-66DC-3C6B-2835-E230A31C0DE9}"/>
              </a:ext>
            </a:extLst>
          </p:cNvPr>
          <p:cNvCxnSpPr/>
          <p:nvPr/>
        </p:nvCxnSpPr>
        <p:spPr bwMode="auto">
          <a:xfrm>
            <a:off x="8069566" y="6231086"/>
            <a:ext cx="2057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F930A6D-FB56-97F0-A4DA-A011EFBEDFE6}"/>
              </a:ext>
            </a:extLst>
          </p:cNvPr>
          <p:cNvSpPr/>
          <p:nvPr/>
        </p:nvSpPr>
        <p:spPr>
          <a:xfrm>
            <a:off x="7776156" y="3945086"/>
            <a:ext cx="326882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z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A35E001-9FA0-7949-7D7A-585CF13E26DB}"/>
              </a:ext>
            </a:extLst>
          </p:cNvPr>
          <p:cNvSpPr/>
          <p:nvPr/>
        </p:nvSpPr>
        <p:spPr>
          <a:xfrm>
            <a:off x="9681156" y="6154886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04E161A-C1DF-E89A-4B18-D169208099DE}"/>
              </a:ext>
            </a:extLst>
          </p:cNvPr>
          <p:cNvCxnSpPr/>
          <p:nvPr/>
        </p:nvCxnSpPr>
        <p:spPr bwMode="auto">
          <a:xfrm flipV="1">
            <a:off x="8080956" y="4707086"/>
            <a:ext cx="12192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EE7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9">
            <a:extLst>
              <a:ext uri="{FF2B5EF4-FFF2-40B4-BE49-F238E27FC236}">
                <a16:creationId xmlns:a16="http://schemas.microsoft.com/office/drawing/2014/main" id="{904606D5-FAAC-A951-8D1B-4CD3FB3FF154}"/>
              </a:ext>
            </a:extLst>
          </p:cNvPr>
          <p:cNvSpPr txBox="1"/>
          <p:nvPr/>
        </p:nvSpPr>
        <p:spPr>
          <a:xfrm rot="18504641">
            <a:off x="8274849" y="5035043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flow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14E2320-DA97-F2C4-5C4B-07A183E3EBE8}"/>
              </a:ext>
            </a:extLst>
          </p:cNvPr>
          <p:cNvCxnSpPr/>
          <p:nvPr/>
        </p:nvCxnSpPr>
        <p:spPr bwMode="auto">
          <a:xfrm>
            <a:off x="8080956" y="4707086"/>
            <a:ext cx="1219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2EE7"/>
            </a:solidFill>
            <a:prstDash val="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76DB576-595F-581F-6509-968BF8FC7084}"/>
              </a:ext>
            </a:extLst>
          </p:cNvPr>
          <p:cNvCxnSpPr/>
          <p:nvPr/>
        </p:nvCxnSpPr>
        <p:spPr bwMode="auto">
          <a:xfrm flipV="1">
            <a:off x="9300156" y="4707086"/>
            <a:ext cx="0" cy="1524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2EE7"/>
            </a:solidFill>
            <a:prstDash val="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D65C53C-277E-8C25-FC43-0885C91FC5CA}"/>
              </a:ext>
            </a:extLst>
          </p:cNvPr>
          <p:cNvSpPr/>
          <p:nvPr/>
        </p:nvSpPr>
        <p:spPr>
          <a:xfrm>
            <a:off x="8461956" y="4326086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u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DD0D4D-FB54-2BB9-9B75-23B92C21CA75}"/>
              </a:ext>
            </a:extLst>
          </p:cNvPr>
          <p:cNvSpPr/>
          <p:nvPr/>
        </p:nvSpPr>
        <p:spPr>
          <a:xfrm>
            <a:off x="9223956" y="5240486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6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2449A04B-24D3-44BF-EF7A-6FBAFD3450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1882" y="426456"/>
                <a:ext cx="7368236" cy="5522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r>
                  <a:rPr lang="en-US" dirty="0">
                    <a:solidFill>
                      <a:srgbClr val="333399"/>
                    </a:solidFill>
                  </a:rPr>
                  <a:t>Remember that the gradient operator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333399"/>
                    </a:solidFill>
                  </a:rPr>
                  <a:t> is a spatial</a:t>
                </a: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   derivative giving a vector slope,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333399"/>
                    </a:solidFill>
                  </a:rPr>
                  <a:t> is a scalar</a:t>
                </a: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   curvature:</a:t>
                </a:r>
              </a:p>
              <a:p>
                <a:endParaRPr lang="en-US" sz="1200" dirty="0">
                  <a:solidFill>
                    <a:srgbClr val="333399"/>
                  </a:solidFill>
                </a:endParaRP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333399"/>
                    </a:solidFill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rgbClr val="333399"/>
                  </a:solidFill>
                </a:endParaRPr>
              </a:p>
              <a:p>
                <a:endParaRPr lang="en-US" sz="1200" dirty="0">
                  <a:solidFill>
                    <a:srgbClr val="333399"/>
                  </a:solidFill>
                </a:endParaRP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Then </a:t>
                </a:r>
                <a:r>
                  <a:rPr lang="en-US" b="1" i="1" dirty="0">
                    <a:solidFill>
                      <a:srgbClr val="333399"/>
                    </a:solidFill>
                    <a:latin typeface="Arial Black" panose="020B0604020202020204" pitchFamily="34" charset="0"/>
                    <a:cs typeface="Arial Black" panose="020B0604020202020204" pitchFamily="34" charset="0"/>
                  </a:rPr>
                  <a:t>stress balance </a:t>
                </a:r>
                <a:r>
                  <a:rPr lang="en-US" dirty="0">
                    <a:solidFill>
                      <a:srgbClr val="333399"/>
                    </a:solidFill>
                  </a:rPr>
                  <a:t>gives the following coupled</a:t>
                </a: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   equations for flow: </a:t>
                </a:r>
              </a:p>
              <a:p>
                <a:endParaRPr lang="en-US" dirty="0">
                  <a:solidFill>
                    <a:srgbClr val="333399"/>
                  </a:solidFill>
                </a:endParaRPr>
              </a:p>
              <a:p>
                <a:endParaRPr lang="en-US" dirty="0">
                  <a:solidFill>
                    <a:srgbClr val="333399"/>
                  </a:solidFill>
                </a:endParaRPr>
              </a:p>
              <a:p>
                <a:endParaRPr lang="en-US" dirty="0">
                  <a:solidFill>
                    <a:srgbClr val="333399"/>
                  </a:solidFill>
                </a:endParaRPr>
              </a:p>
              <a:p>
                <a:endParaRPr lang="en-US" dirty="0">
                  <a:solidFill>
                    <a:srgbClr val="333399"/>
                  </a:solidFill>
                </a:endParaRPr>
              </a:p>
              <a:p>
                <a:endParaRPr lang="en-US" dirty="0">
                  <a:solidFill>
                    <a:srgbClr val="333399"/>
                  </a:solidFill>
                </a:endParaRP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&amp; convective + conductive thermal energy balances</a:t>
                </a:r>
              </a:p>
              <a:p>
                <a:r>
                  <a:rPr lang="en-US" dirty="0">
                    <a:solidFill>
                      <a:srgbClr val="333399"/>
                    </a:solidFill>
                  </a:rPr>
                  <a:t>   as:</a:t>
                </a:r>
              </a:p>
            </p:txBody>
          </p:sp>
        </mc:Choice>
        <mc:Fallback xmlns="">
          <p:sp>
            <p:nvSpPr>
              <p:cNvPr id="2" name="Text Box 3">
                <a:extLst>
                  <a:ext uri="{FF2B5EF4-FFF2-40B4-BE49-F238E27FC236}">
                    <a16:creationId xmlns:a16="http://schemas.microsoft.com/office/drawing/2014/main" id="{2449A04B-24D3-44BF-EF7A-6FBAFD345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1882" y="426456"/>
                <a:ext cx="7368236" cy="5522666"/>
              </a:xfrm>
              <a:prstGeom prst="rect">
                <a:avLst/>
              </a:prstGeom>
              <a:blipFill>
                <a:blip r:embed="rId2"/>
                <a:stretch>
                  <a:fillRect l="-1379" b="-13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 xmlns:lc="http://schemas.openxmlformats.org/drawingml/2006/lockedCanvas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xmlns:lc="http://schemas.openxmlformats.org/drawingml/2006/lockedCanvas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 xmlns:lc="http://schemas.openxmlformats.org/drawingml/2006/lockedCanvas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C489C9A-5601-1188-F7B3-195A33145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3234668"/>
            <a:ext cx="3886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A754C9-C39E-4982-EABB-164BA6EC8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4237968"/>
            <a:ext cx="1957387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C82F94-A50F-3F42-509E-DC183FF46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275" y="5680655"/>
            <a:ext cx="3276600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27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9C9AFEE9-FAB6-9426-0A79-9B5EF98ED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7" y="309207"/>
            <a:ext cx="303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333399"/>
                </a:solidFill>
              </a:rPr>
              <a:t>Boundary conditions: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7F7F5A-A3A1-59CA-2F4A-938015C76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2" y="1175982"/>
            <a:ext cx="5791200" cy="1905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0334B2E-5F66-EF62-AB15-D9B68303D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8562" y="1864957"/>
            <a:ext cx="81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z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= 0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C743C89-57F0-AC42-9CB7-39226C31D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6762" y="2090382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25119187-1373-025B-051F-ADFDE4CE0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0362" y="1175982"/>
            <a:ext cx="0" cy="190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570E7D7-3076-B364-8747-EF5C6400E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6887" y="183797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solidFill>
                  <a:srgbClr val="000000"/>
                </a:solidFill>
                <a:latin typeface="Times New Roman" charset="0"/>
              </a:rPr>
              <a:t>b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D53635-4884-29F9-2DD6-2FE46D2C1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2" y="3157182"/>
            <a:ext cx="14478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6C18B3C-E2B1-45BC-3FE0-4E682B52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37" y="490182"/>
            <a:ext cx="1493838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" name="Text Box 11">
            <a:extLst>
              <a:ext uri="{FF2B5EF4-FFF2-40B4-BE49-F238E27FC236}">
                <a16:creationId xmlns:a16="http://schemas.microsoft.com/office/drawing/2014/main" id="{B8E296D0-3002-4547-75B8-18836C6F6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7" y="3994247"/>
            <a:ext cx="521809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333399"/>
                </a:solidFill>
              </a:rPr>
              <a:t>Using these relations, we can define:</a:t>
            </a:r>
          </a:p>
          <a:p>
            <a:endParaRPr lang="en-US" sz="3000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333399"/>
                </a:solidFill>
              </a:rPr>
              <a:t>• A Rayleigh number: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sz="1000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333399"/>
                </a:solidFill>
              </a:rPr>
              <a:t>• A dimensionless</a:t>
            </a:r>
          </a:p>
          <a:p>
            <a:r>
              <a:rPr lang="en-US" dirty="0">
                <a:solidFill>
                  <a:srgbClr val="333399"/>
                </a:solidFill>
              </a:rPr>
              <a:t>   wavenumber: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F36A8D-2468-1886-3137-2AF865460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061" y="4545822"/>
            <a:ext cx="320040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A18534-EB0C-3C7B-1A97-E4AE0040A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806720"/>
            <a:ext cx="935037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05470154-76C5-F551-955C-69DE62573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2" y="2242782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solidFill>
                  <a:srgbClr val="000000"/>
                </a:solidFill>
                <a:latin typeface="Symbol" charset="0"/>
                <a:sym typeface="Symbol" charset="0"/>
              </a:rPr>
              <a:t>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sym typeface="Symbol" charset="0"/>
              </a:rPr>
              <a:t> </a:t>
            </a:r>
            <a:r>
              <a:rPr lang="en-US" sz="2200">
                <a:solidFill>
                  <a:srgbClr val="000000"/>
                </a:solidFill>
              </a:rPr>
              <a:t>wavelength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DD7E38C-BA48-D1AA-2220-11C109FC7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7462" y="277618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4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>
            <a:extLst>
              <a:ext uri="{FF2B5EF4-FFF2-40B4-BE49-F238E27FC236}">
                <a16:creationId xmlns:a16="http://schemas.microsoft.com/office/drawing/2014/main" id="{BECD6031-622C-7952-F0EF-2F3184A64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664" y="381000"/>
            <a:ext cx="68066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333399"/>
                </a:solidFill>
              </a:rPr>
              <a:t>Can define stability of flow in terms of the growth</a:t>
            </a:r>
          </a:p>
          <a:p>
            <a:r>
              <a:rPr lang="en-US" dirty="0">
                <a:solidFill>
                  <a:srgbClr val="333399"/>
                </a:solidFill>
              </a:rPr>
              <a:t>   rate of disturbances:  Flow is unstable when </a:t>
            </a:r>
          </a:p>
        </p:txBody>
      </p:sp>
      <p:pic>
        <p:nvPicPr>
          <p:cNvPr id="15" name="Picture 14" descr="Boundary_Layer_Instability_small">
            <a:extLst>
              <a:ext uri="{FF2B5EF4-FFF2-40B4-BE49-F238E27FC236}">
                <a16:creationId xmlns:a16="http://schemas.microsoft.com/office/drawing/2014/main" id="{73047BBB-ED96-536B-0B82-FA55FCD70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47975"/>
            <a:ext cx="5943600" cy="2968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6">
            <a:extLst>
              <a:ext uri="{FF2B5EF4-FFF2-40B4-BE49-F238E27FC236}">
                <a16:creationId xmlns:a16="http://schemas.microsoft.com/office/drawing/2014/main" id="{585105D5-CF81-2EF6-A34A-AD9251E00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6019800"/>
            <a:ext cx="6621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333399"/>
                </a:solidFill>
              </a:rPr>
              <a:t>And when flow is unstable, convection occurs…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5F58EDF-9E85-0B4E-BAF8-BBE6CA9422EA}"/>
              </a:ext>
            </a:extLst>
          </p:cNvPr>
          <p:cNvGrpSpPr/>
          <p:nvPr/>
        </p:nvGrpSpPr>
        <p:grpSpPr>
          <a:xfrm>
            <a:off x="3410537" y="1323975"/>
            <a:ext cx="5256398" cy="1231977"/>
            <a:chOff x="1886537" y="1295400"/>
            <a:chExt cx="5256398" cy="1231977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7D84E2AF-86E1-F2B6-3B1E-4D0449448A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535" y="1295400"/>
              <a:ext cx="2438400" cy="1169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mc="http://schemas.openxmlformats.org/markup-compatibility/2006"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mc="http://schemas.openxmlformats.org/markup-compatibility/2006"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29A2C33-9E73-924E-9E48-9FB519E7B3E6}"/>
                </a:ext>
              </a:extLst>
            </p:cNvPr>
            <p:cNvSpPr/>
            <p:nvPr/>
          </p:nvSpPr>
          <p:spPr bwMode="auto">
            <a:xfrm>
              <a:off x="4748065" y="1817441"/>
              <a:ext cx="374847" cy="4089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100" b="0" i="1" u="none" strike="noStrike" cap="none" normalizeH="0" baseline="0">
                <a:ln>
                  <a:noFill/>
                </a:ln>
                <a:solidFill>
                  <a:srgbClr val="FF3300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5395373-E339-3343-2FB6-DCDCF6008D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537" y="1457264"/>
              <a:ext cx="3339548" cy="1070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mc="http://schemas.openxmlformats.org/markup-compatibility/2006"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mc="http://schemas.openxmlformats.org/markup-compatibility/2006"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6206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3060EC-ECCE-5AC0-6875-7A4FB6F9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225" y="677950"/>
            <a:ext cx="6324600" cy="5029200"/>
          </a:xfrm>
          <a:prstGeom prst="rect">
            <a:avLst/>
          </a:prstGeom>
          <a:solidFill>
            <a:srgbClr val="FCFCEA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DAC94FA-A785-7DAD-70DB-82046E64E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12367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03970A74-F05F-9EF9-5BA9-6601609BD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6779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E00131C8-314C-1D1B-F0D6-8C0970EE5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17955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011197B0-2658-C82F-BB72-73BBDEBEA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23543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9F341E10-3E89-3934-D49A-A0F02F9A4F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29131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4B394912-EE21-692C-E608-FEE9DE72B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34719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C7FBAC5D-CAFC-112B-C384-848CC2FD1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45895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6FADA688-159C-C478-FF3E-DC37E94EC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51483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ED816A66-C68C-8153-3F8C-2E4425F47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57071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D6B3863C-7CBF-38D8-4EEE-55A5C52D2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4030750"/>
            <a:ext cx="1793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DF6925A1-30E5-D5C5-5883-4ACDE45B03F2}"/>
              </a:ext>
            </a:extLst>
          </p:cNvPr>
          <p:cNvSpPr>
            <a:spLocks/>
          </p:cNvSpPr>
          <p:nvPr/>
        </p:nvSpPr>
        <p:spPr bwMode="auto">
          <a:xfrm>
            <a:off x="4086225" y="1135150"/>
            <a:ext cx="4572000" cy="3886200"/>
          </a:xfrm>
          <a:custGeom>
            <a:avLst/>
            <a:gdLst>
              <a:gd name="T0" fmla="*/ 0 w 2880"/>
              <a:gd name="T1" fmla="*/ 0 h 2448"/>
              <a:gd name="T2" fmla="*/ 48 w 2880"/>
              <a:gd name="T3" fmla="*/ 864 h 2448"/>
              <a:gd name="T4" fmla="*/ 192 w 2880"/>
              <a:gd name="T5" fmla="*/ 2016 h 2448"/>
              <a:gd name="T6" fmla="*/ 432 w 2880"/>
              <a:gd name="T7" fmla="*/ 2400 h 2448"/>
              <a:gd name="T8" fmla="*/ 1392 w 2880"/>
              <a:gd name="T9" fmla="*/ 2304 h 2448"/>
              <a:gd name="T10" fmla="*/ 2112 w 2880"/>
              <a:gd name="T11" fmla="*/ 1680 h 2448"/>
              <a:gd name="T12" fmla="*/ 2736 w 2880"/>
              <a:gd name="T13" fmla="*/ 432 h 2448"/>
              <a:gd name="T14" fmla="*/ 2880 w 2880"/>
              <a:gd name="T15" fmla="*/ 48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80" h="2448">
                <a:moveTo>
                  <a:pt x="0" y="0"/>
                </a:moveTo>
                <a:cubicBezTo>
                  <a:pt x="8" y="264"/>
                  <a:pt x="16" y="528"/>
                  <a:pt x="48" y="864"/>
                </a:cubicBezTo>
                <a:cubicBezTo>
                  <a:pt x="80" y="1200"/>
                  <a:pt x="128" y="1760"/>
                  <a:pt x="192" y="2016"/>
                </a:cubicBezTo>
                <a:cubicBezTo>
                  <a:pt x="256" y="2272"/>
                  <a:pt x="232" y="2352"/>
                  <a:pt x="432" y="2400"/>
                </a:cubicBezTo>
                <a:cubicBezTo>
                  <a:pt x="632" y="2448"/>
                  <a:pt x="1112" y="2424"/>
                  <a:pt x="1392" y="2304"/>
                </a:cubicBezTo>
                <a:cubicBezTo>
                  <a:pt x="1672" y="2184"/>
                  <a:pt x="1888" y="1992"/>
                  <a:pt x="2112" y="1680"/>
                </a:cubicBezTo>
                <a:cubicBezTo>
                  <a:pt x="2336" y="1368"/>
                  <a:pt x="2608" y="704"/>
                  <a:pt x="2736" y="432"/>
                </a:cubicBezTo>
                <a:cubicBezTo>
                  <a:pt x="2864" y="160"/>
                  <a:pt x="2872" y="104"/>
                  <a:pt x="2880" y="48"/>
                </a:cubicBezTo>
              </a:path>
            </a:pathLst>
          </a:custGeom>
          <a:noFill/>
          <a:ln w="50800">
            <a:solidFill>
              <a:srgbClr val="0003A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4E217FEB-7BA1-8B62-BAF5-8E7DAF49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511262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4500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3A0DBF59-4EAA-1A4D-C781-070693CC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1068475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4000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51EE3B97-0EEC-D9A1-A7E4-636337AD7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2186075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3000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8222A69D-2CDE-A01F-0F0D-F3C2D1CF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3302087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2000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6B213733-C6D6-7D9D-C407-A1A63BAE3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3860887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1500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81C5953-1ACB-4CD1-F99D-5BFA16541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1627275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3500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5FC2D798-43D9-C5A9-9986-976C90C1B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4418100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1000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9754D462-C7E5-57AB-1EE5-D3966172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8813" y="4976900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500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0CDC516A-BD90-7DF9-931C-DE75B39FB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2743287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2500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15C67254-2C0E-8A23-65C2-FA8E5E44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7575" y="55357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BCEC01FD-8EBC-52AB-5B18-13FDC1E27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644" y="2659150"/>
            <a:ext cx="566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Ra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5B2ADB0-D45C-E31A-B4A4-594178BF8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5997662"/>
            <a:ext cx="935037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" name="Line 27">
            <a:extLst>
              <a:ext uri="{FF2B5EF4-FFF2-40B4-BE49-F238E27FC236}">
                <a16:creationId xmlns:a16="http://schemas.microsoft.com/office/drawing/2014/main" id="{3FAB2AB3-9322-79BB-F26B-F20D319956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622F091D-CCB5-A213-3F5C-C4C8208718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37050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3673AB37-F4DE-ED0D-8A64-A917FC74A9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8875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9E88D579-3FB9-D13D-CD3C-15FD0FDFA8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2288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DE5F7144-9A58-6980-5D9F-C55C762C9F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4113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22A69E8A-A564-46C8-6170-34C3A4E9C3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7525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Line 33">
            <a:extLst>
              <a:ext uri="{FF2B5EF4-FFF2-40B4-BE49-F238E27FC236}">
                <a16:creationId xmlns:a16="http://schemas.microsoft.com/office/drawing/2014/main" id="{4B72ADE5-2BF8-C0BB-09F7-27D6B2FB93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9350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E959077A-4442-CBB3-4F94-61ABE11E70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31175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Line 35">
            <a:extLst>
              <a:ext uri="{FF2B5EF4-FFF2-40B4-BE49-F238E27FC236}">
                <a16:creationId xmlns:a16="http://schemas.microsoft.com/office/drawing/2014/main" id="{A44F6DD1-0C84-30A6-1EBB-42594A00BD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4588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C65AC546-962E-2B9A-1092-90CF8E56E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96413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" name="Line 37">
            <a:extLst>
              <a:ext uri="{FF2B5EF4-FFF2-40B4-BE49-F238E27FC236}">
                <a16:creationId xmlns:a16="http://schemas.microsoft.com/office/drawing/2014/main" id="{5BF2D667-F4E9-F5A8-4DD7-35F599136D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29825" y="5540462"/>
            <a:ext cx="0" cy="179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" name="Text Box 38">
            <a:extLst>
              <a:ext uri="{FF2B5EF4-FFF2-40B4-BE49-F238E27FC236}">
                <a16:creationId xmlns:a16="http://schemas.microsoft.com/office/drawing/2014/main" id="{76F96EA8-2DBD-72ED-FF69-F7900159E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825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B5D67BC1-46B6-E0F6-97B3-9BCB64471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Text Box 40">
            <a:extLst>
              <a:ext uri="{FF2B5EF4-FFF2-40B4-BE49-F238E27FC236}">
                <a16:creationId xmlns:a16="http://schemas.microsoft.com/office/drawing/2014/main" id="{3DD9488B-04C6-BD4A-9D98-474673ADB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2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Text Box 41">
            <a:extLst>
              <a:ext uri="{FF2B5EF4-FFF2-40B4-BE49-F238E27FC236}">
                <a16:creationId xmlns:a16="http://schemas.microsoft.com/office/drawing/2014/main" id="{89A6B1A8-4A0F-B057-F788-6123584C3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888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Text Box 42">
            <a:extLst>
              <a:ext uri="{FF2B5EF4-FFF2-40B4-BE49-F238E27FC236}">
                <a16:creationId xmlns:a16="http://schemas.microsoft.com/office/drawing/2014/main" id="{72CB5651-5E7A-11F1-EC2A-C092DDCF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300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Text Box 43">
            <a:extLst>
              <a:ext uri="{FF2B5EF4-FFF2-40B4-BE49-F238E27FC236}">
                <a16:creationId xmlns:a16="http://schemas.microsoft.com/office/drawing/2014/main" id="{C5C3E3B1-AE5F-8D15-9886-742665727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713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Text Box 44">
            <a:extLst>
              <a:ext uri="{FF2B5EF4-FFF2-40B4-BE49-F238E27FC236}">
                <a16:creationId xmlns:a16="http://schemas.microsoft.com/office/drawing/2014/main" id="{5A89AFE7-62D7-2789-1189-EEEC4D88A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8538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6" name="Text Box 45">
            <a:extLst>
              <a:ext uri="{FF2B5EF4-FFF2-40B4-BE49-F238E27FC236}">
                <a16:creationId xmlns:a16="http://schemas.microsoft.com/office/drawing/2014/main" id="{EA41DCAD-5F86-7A08-5C2E-69183BA32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7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7" name="Text Box 46">
            <a:extLst>
              <a:ext uri="{FF2B5EF4-FFF2-40B4-BE49-F238E27FC236}">
                <a16:creationId xmlns:a16="http://schemas.microsoft.com/office/drawing/2014/main" id="{D00545DD-584F-F18B-2047-E6E1ECB5E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3775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8" name="Text Box 47">
            <a:extLst>
              <a:ext uri="{FF2B5EF4-FFF2-40B4-BE49-F238E27FC236}">
                <a16:creationId xmlns:a16="http://schemas.microsoft.com/office/drawing/2014/main" id="{0C027E9D-D85E-6BFE-1D32-F81149618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7188" y="567857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67DD1C6C-2CD8-8780-8315-7DAE10510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1225" y="5678575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000000"/>
                </a:solidFill>
              </a:rPr>
              <a:t>10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TextBox 1">
            <a:extLst>
              <a:ext uri="{FF2B5EF4-FFF2-40B4-BE49-F238E27FC236}">
                <a16:creationId xmlns:a16="http://schemas.microsoft.com/office/drawing/2014/main" id="{D6043633-3FEB-051F-0C6E-A05D7F0F1912}"/>
              </a:ext>
            </a:extLst>
          </p:cNvPr>
          <p:cNvSpPr txBox="1"/>
          <p:nvPr/>
        </p:nvSpPr>
        <p:spPr>
          <a:xfrm>
            <a:off x="1952625" y="157075"/>
            <a:ext cx="80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The critical Rayleigh number, </a:t>
            </a:r>
            <a:r>
              <a:rPr lang="en-US" i="1" dirty="0" err="1">
                <a:latin typeface="Times New Roman"/>
                <a:cs typeface="Times New Roman"/>
              </a:rPr>
              <a:t>Ra</a:t>
            </a:r>
            <a:r>
              <a:rPr lang="en-US" baseline="-25000" dirty="0" err="1">
                <a:latin typeface="Times New Roman"/>
                <a:cs typeface="Times New Roman"/>
              </a:rPr>
              <a:t>cr</a:t>
            </a:r>
            <a:r>
              <a:rPr lang="en-US" dirty="0">
                <a:solidFill>
                  <a:srgbClr val="0003AA"/>
                </a:solidFill>
              </a:rPr>
              <a:t>, is the Rayleigh number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B18E64-58AE-9285-C8A9-833178DD8E98}"/>
              </a:ext>
            </a:extLst>
          </p:cNvPr>
          <p:cNvSpPr/>
          <p:nvPr/>
        </p:nvSpPr>
        <p:spPr>
          <a:xfrm>
            <a:off x="4238625" y="587462"/>
            <a:ext cx="4444846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beyond which convection is the</a:t>
            </a:r>
          </a:p>
          <a:p>
            <a:r>
              <a:rPr lang="en-US" dirty="0">
                <a:solidFill>
                  <a:srgbClr val="0003AA"/>
                </a:solidFill>
              </a:rPr>
              <a:t>favored mode of heat transfer</a:t>
            </a:r>
          </a:p>
        </p:txBody>
      </p:sp>
      <p:sp>
        <p:nvSpPr>
          <p:cNvPr id="52" name="TextBox 3">
            <a:extLst>
              <a:ext uri="{FF2B5EF4-FFF2-40B4-BE49-F238E27FC236}">
                <a16:creationId xmlns:a16="http://schemas.microsoft.com/office/drawing/2014/main" id="{15BD96F6-DDBA-51E9-8B90-D6472763FBF4}"/>
              </a:ext>
            </a:extLst>
          </p:cNvPr>
          <p:cNvSpPr txBox="1"/>
          <p:nvPr/>
        </p:nvSpPr>
        <p:spPr>
          <a:xfrm>
            <a:off x="5000625" y="3330662"/>
            <a:ext cx="169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3AA"/>
                </a:solidFill>
                <a:latin typeface="Arial Black"/>
                <a:cs typeface="Arial Black"/>
              </a:rPr>
              <a:t>Unstable</a:t>
            </a:r>
          </a:p>
        </p:txBody>
      </p:sp>
      <p:sp>
        <p:nvSpPr>
          <p:cNvPr id="53" name="TextBox 51">
            <a:extLst>
              <a:ext uri="{FF2B5EF4-FFF2-40B4-BE49-F238E27FC236}">
                <a16:creationId xmlns:a16="http://schemas.microsoft.com/office/drawing/2014/main" id="{B3A1455A-4778-6F22-0ABC-6F771E9AC1F6}"/>
              </a:ext>
            </a:extLst>
          </p:cNvPr>
          <p:cNvSpPr txBox="1"/>
          <p:nvPr/>
        </p:nvSpPr>
        <p:spPr>
          <a:xfrm>
            <a:off x="7591425" y="4168862"/>
            <a:ext cx="1264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03AA"/>
                </a:solidFill>
                <a:latin typeface="Arial Black"/>
                <a:cs typeface="Arial Black"/>
              </a:rPr>
              <a:t>Stable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5F79E1F-22A4-B1B4-C829-8E943DEE0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4025" y="1882862"/>
            <a:ext cx="24971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6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Convection in a 3d spherical shell, computed with the Aspect code">
            <a:hlinkClick r:id="" action="ppaction://media"/>
            <a:extLst>
              <a:ext uri="{FF2B5EF4-FFF2-40B4-BE49-F238E27FC236}">
                <a16:creationId xmlns:a16="http://schemas.microsoft.com/office/drawing/2014/main" id="{0B5E9A05-A3BB-5E79-B348-BACC8EB16FC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03130" y="173717"/>
            <a:ext cx="8185741" cy="613930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70A5137B-679F-DA12-888C-D6097CBC2492}"/>
              </a:ext>
            </a:extLst>
          </p:cNvPr>
          <p:cNvGrpSpPr>
            <a:grpSpLocks noChangeAspect="1"/>
          </p:cNvGrpSpPr>
          <p:nvPr/>
        </p:nvGrpSpPr>
        <p:grpSpPr>
          <a:xfrm>
            <a:off x="2963206" y="5883092"/>
            <a:ext cx="3668718" cy="859862"/>
            <a:chOff x="1886537" y="1295400"/>
            <a:chExt cx="5256398" cy="123197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D220E1E-360D-1A56-6EFC-93A1A8F855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535" y="1295400"/>
              <a:ext cx="2438400" cy="1169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mc="http://schemas.openxmlformats.org/markup-compatibility/2006"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mc="http://schemas.openxmlformats.org/markup-compatibility/2006"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7C194C7-18DE-583D-F849-F22EE73508C2}"/>
                </a:ext>
              </a:extLst>
            </p:cNvPr>
            <p:cNvSpPr/>
            <p:nvPr/>
          </p:nvSpPr>
          <p:spPr bwMode="auto">
            <a:xfrm>
              <a:off x="4748065" y="1817441"/>
              <a:ext cx="374847" cy="4089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100" b="0" i="1" u="none" strike="noStrike" cap="none" normalizeH="0" baseline="0">
                <a:ln>
                  <a:noFill/>
                </a:ln>
                <a:solidFill>
                  <a:srgbClr val="FF3300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E2787E8-2795-9276-B466-280948C4064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537" y="1457264"/>
              <a:ext cx="3339548" cy="1070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mc="http://schemas.openxmlformats.org/markup-compatibility/2006" xmlns="" xmlns:a14="http://schemas.microsoft.com/office/drawing/2010/main" xmlns:lc="http://schemas.openxmlformats.org/drawingml/2006/lockedCanvas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="" xmlns:a14="http://schemas.microsoft.com/office/drawing/2010/main" xmlns:lc="http://schemas.openxmlformats.org/drawingml/2006/lockedCanvas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mc="http://schemas.openxmlformats.org/markup-compatibility/2006"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593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F2A6057-1968-FCF1-A0E3-AB45ABF5C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651" y="492845"/>
            <a:ext cx="7460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How might we measure evidence of convection in the</a:t>
            </a:r>
          </a:p>
          <a:p>
            <a:r>
              <a:rPr lang="en-US" dirty="0">
                <a:solidFill>
                  <a:srgbClr val="0003AA"/>
                </a:solidFill>
              </a:rPr>
              <a:t>   Earth? (What do we need to know?)</a:t>
            </a:r>
          </a:p>
        </p:txBody>
      </p:sp>
      <p:pic>
        <p:nvPicPr>
          <p:cNvPr id="3" name="Picture 2" descr="RitsemaTristan_500">
            <a:extLst>
              <a:ext uri="{FF2B5EF4-FFF2-40B4-BE49-F238E27FC236}">
                <a16:creationId xmlns:a16="http://schemas.microsoft.com/office/drawing/2014/main" id="{AA9E0F57-9E2B-4A7A-7819-8424461DD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526" y="1435820"/>
            <a:ext cx="4483100" cy="47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5898FE-4E73-224B-A96D-A6F41DCBE62B}"/>
              </a:ext>
            </a:extLst>
          </p:cNvPr>
          <p:cNvSpPr/>
          <p:nvPr/>
        </p:nvSpPr>
        <p:spPr bwMode="auto">
          <a:xfrm>
            <a:off x="3872396" y="3763943"/>
            <a:ext cx="4481128" cy="26012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100" b="0" i="1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5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6752</TotalTime>
  <Words>498</Words>
  <Application>Microsoft Macintosh PowerPoint</Application>
  <PresentationFormat>Widescreen</PresentationFormat>
  <Paragraphs>123</Paragraphs>
  <Slides>12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 Math</vt:lpstr>
      <vt:lpstr>Symbol</vt:lpstr>
      <vt:lpstr>Times New Roman</vt:lpstr>
      <vt:lpstr>Office Theme 2013 - 2022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30</cp:revision>
  <dcterms:created xsi:type="dcterms:W3CDTF">2023-01-09T19:13:31Z</dcterms:created>
  <dcterms:modified xsi:type="dcterms:W3CDTF">2023-02-10T20:10:40Z</dcterms:modified>
</cp:coreProperties>
</file>