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AA"/>
    <a:srgbClr val="0015E8"/>
    <a:srgbClr val="D50000"/>
    <a:srgbClr val="B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DE3-FF8A-B69E-8952-8E098ECD3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306EE-B8B7-3FCC-84F1-0C7488503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7137C-3D03-0B49-FC1E-B6D131D4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CFAA-7444-7439-2534-C9143F70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4BC8-6074-A773-04F6-DA9914F7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BCD5-5005-19AA-6AFE-4E6131FB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BCFE3-539A-68A7-0EF2-D54078D84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F712-DE4E-26B4-F1B0-6F5DB955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0F34-1AE8-009E-0978-45DFDF07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C3F7-C127-FF95-8A69-B3F02D08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1B1B1-5188-B0C9-20D3-92BDC2DAA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2ACA7-4AAE-7592-4E23-FA2E817B0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8623-7D4C-3DCD-CEE0-9823AE80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7D4BF-F6A9-36CA-9350-4604C754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769A-8500-A651-742B-4F5D46B5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0064-451F-B25C-9FC9-6F574163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4BCD-6A8B-32E8-19A7-2A4903B3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1680-2EC7-29B9-DA35-535678D1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0720C-D892-53ED-017B-B662E9A1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3D55-088C-D70C-A14B-1A23479D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20C9-DB7A-087E-EA5C-B8F60240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6111-74D8-2BFF-FF3B-7F78BA282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8D08-55C7-5039-6EA1-2F41B41C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D76CD-7C5B-D85E-73A2-68C3855F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38E2D-C71B-7216-8A6E-7B5096A7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2B68-616C-1EEE-C449-38775E6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171A-87BB-E588-53BD-9D571A1AF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F01DF-748B-6D66-E6E3-6A55DC88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06113-0074-2404-57EF-C26C1034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588F-D2F2-0910-D5B9-534BF59D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3A9DF-EE44-8148-604F-02408945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4818-FC93-2808-D698-FBDE2B7E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1F01C-BF4D-E8FE-86A1-83E39B2EA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6316D-0CA1-CCF7-47AD-DB52529E1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36A68-46A5-395C-EAB8-5680B8A58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629C9-0F8C-5C95-2927-3EA2BB871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75529-C428-5A71-51C5-9A23272E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93B-6AD7-0648-8AB5-8FCB5882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22D93-779D-F188-B470-AB0FFD6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939D-A126-43B5-33A5-64DF5FF2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A5E52-A658-30CC-3346-549CB782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08996-C0BC-F1BC-3101-8802842F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ADE19-2EB5-8B51-AA7E-5AE6D71D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750CD-671B-7C96-A65D-3B4C834B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2980A-94DC-CC77-B52A-79C09E6D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C28B8-8D0A-00DC-1D71-F20C4063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5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EAB1-ABBA-5A49-C4DB-EF976972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FA3D-3961-94B6-C73E-C3B50B03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1C32A-C36F-268D-9046-0EA0C8B91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3BEEA-390C-9B7A-9C12-9D4BE35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2CF7-E1BE-EABA-72BE-ADDABCE4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EAE3-4512-2A34-A67F-1BECEF68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424E-E069-5AD6-AE68-E55EE16F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5E251-279C-4F32-25D6-65224689A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C81F6-BF43-EFC9-9FA4-7DAD7E2EC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D5F8D-D455-4BD2-009F-DB0ECAC1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81E89-437F-0171-5A64-9E4F89B7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DFA5-C261-9D4E-F269-7DDA25C2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CD269-F1FB-FC50-51D8-67B5AA3C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08BF2-E6F4-E0ED-5322-202291A7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42F3-E301-CE02-B17C-BBFAC259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754D-438D-6946-A723-A943EC2CA0C6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4B1B-A017-F54D-13F1-28BC01EE0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8BA43-7BF7-9ED4-4EEC-07C6A1B4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>
            <a:extLst>
              <a:ext uri="{FF2B5EF4-FFF2-40B4-BE49-F238E27FC236}">
                <a16:creationId xmlns:a16="http://schemas.microsoft.com/office/drawing/2014/main" id="{49F7EC4F-9A4B-3C6A-5C9C-75EAFC31B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817" y="136803"/>
            <a:ext cx="49887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Geology 5690/6690</a:t>
            </a:r>
          </a:p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Geodynamics</a:t>
            </a:r>
            <a:endParaRPr lang="en-US" sz="3600" i="1" u="sng" dirty="0">
              <a:solidFill>
                <a:srgbClr val="0003AA"/>
              </a:solidFill>
              <a:latin typeface="Arial Black" charset="0"/>
            </a:endParaRP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7B25FC69-FEA4-0967-6B30-B68112BE5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192" y="60603"/>
            <a:ext cx="1857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11 Jan 2023</a:t>
            </a:r>
          </a:p>
        </p:txBody>
      </p:sp>
      <p:sp>
        <p:nvSpPr>
          <p:cNvPr id="12" name="Text Box 27">
            <a:extLst>
              <a:ext uri="{FF2B5EF4-FFF2-40B4-BE49-F238E27FC236}">
                <a16:creationId xmlns:a16="http://schemas.microsoft.com/office/drawing/2014/main" id="{C3AED2A7-131B-CB31-5189-4FA3535C7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2" y="642806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© A.R. Lowry 2023</a:t>
            </a:r>
            <a:endParaRPr lang="en-US" sz="1800" dirty="0">
              <a:solidFill>
                <a:srgbClr val="0003AA"/>
              </a:solidFill>
              <a:ea typeface="ヒラギノ角ゴ Pro W3" charset="0"/>
              <a:cs typeface="ヒラギノ角ゴ Pro W3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8">
                <a:extLst>
                  <a:ext uri="{FF2B5EF4-FFF2-40B4-BE49-F238E27FC236}">
                    <a16:creationId xmlns:a16="http://schemas.microsoft.com/office/drawing/2014/main" id="{BD05F0D7-509B-6748-8242-CF918F69B1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1060" y="1279803"/>
                <a:ext cx="8750665" cy="49506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FF0000"/>
                    </a:solidFill>
                    <a:latin typeface="Arial Black" charset="0"/>
                  </a:rPr>
                  <a:t>Last Time: </a:t>
                </a:r>
                <a:r>
                  <a:rPr lang="en-US" i="1" dirty="0">
                    <a:solidFill>
                      <a:srgbClr val="0003AA"/>
                    </a:solidFill>
                    <a:latin typeface="Arial Black" charset="0"/>
                  </a:rPr>
                  <a:t>Course Overview; Isostasy</a:t>
                </a:r>
                <a:endParaRPr lang="en-US" i="1" dirty="0">
                  <a:solidFill>
                    <a:srgbClr val="0003AA"/>
                  </a:solidFill>
                </a:endParaRPr>
              </a:p>
              <a:p>
                <a:endParaRPr lang="en-US" sz="600" i="1" dirty="0">
                  <a:solidFill>
                    <a:srgbClr val="0003AA"/>
                  </a:solidFill>
                </a:endParaRPr>
              </a:p>
              <a:p>
                <a:r>
                  <a:rPr lang="en-US" b="1" i="1" dirty="0">
                    <a:solidFill>
                      <a:srgbClr val="0003AA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Course Overview: </a:t>
                </a:r>
              </a:p>
              <a:p>
                <a:r>
                  <a:rPr lang="en-US" i="1" dirty="0">
                    <a:solidFill>
                      <a:srgbClr val="0003AA"/>
                    </a:solidFill>
                  </a:rPr>
                  <a:t>   • </a:t>
                </a:r>
                <a:r>
                  <a:rPr lang="en-US" dirty="0">
                    <a:solidFill>
                      <a:srgbClr val="0003AA"/>
                    </a:solidFill>
                  </a:rPr>
                  <a:t>Grading will emphasize HWs, leading/participating in</a:t>
                </a:r>
              </a:p>
              <a:p>
                <a:r>
                  <a:rPr lang="en-US" dirty="0">
                    <a:solidFill>
                      <a:srgbClr val="0003AA"/>
                    </a:solidFill>
                  </a:rPr>
                  <a:t>     discussions of journal articles</a:t>
                </a:r>
              </a:p>
              <a:p>
                <a:r>
                  <a:rPr lang="en-US" dirty="0">
                    <a:solidFill>
                      <a:srgbClr val="0003AA"/>
                    </a:solidFill>
                  </a:rPr>
                  <a:t>   • Grads have an additional semester research project</a:t>
                </a:r>
              </a:p>
              <a:p>
                <a:endParaRPr lang="en-US" sz="600" dirty="0">
                  <a:solidFill>
                    <a:srgbClr val="0003AA"/>
                  </a:solidFill>
                </a:endParaRPr>
              </a:p>
              <a:p>
                <a:r>
                  <a:rPr lang="en-US" b="1" i="1" dirty="0">
                    <a:solidFill>
                      <a:srgbClr val="FF0000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Geodynamics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rgbClr val="0003AA"/>
                    </a:solidFill>
                  </a:rPr>
                  <a:t>couples </a:t>
                </a:r>
                <a:r>
                  <a:rPr lang="en-US" dirty="0" err="1">
                    <a:solidFill>
                      <a:srgbClr val="0003AA"/>
                    </a:solidFill>
                  </a:rPr>
                  <a:t>multiphysics</a:t>
                </a:r>
                <a:r>
                  <a:rPr lang="en-US" dirty="0">
                    <a:solidFill>
                      <a:srgbClr val="0003AA"/>
                    </a:solidFill>
                  </a:rPr>
                  <a:t> </a:t>
                </a:r>
                <a:r>
                  <a:rPr lang="en-US" b="1" i="1" dirty="0">
                    <a:solidFill>
                      <a:srgbClr val="0003AA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simulation</a:t>
                </a:r>
                <a:r>
                  <a:rPr lang="en-US" dirty="0">
                    <a:solidFill>
                      <a:srgbClr val="0003AA"/>
                    </a:solidFill>
                  </a:rPr>
                  <a:t> (modeling)</a:t>
                </a:r>
              </a:p>
              <a:p>
                <a:r>
                  <a:rPr lang="en-US" dirty="0">
                    <a:solidFill>
                      <a:srgbClr val="0003AA"/>
                    </a:solidFill>
                  </a:rPr>
                  <a:t>   to </a:t>
                </a:r>
                <a:r>
                  <a:rPr lang="en-US" b="1" i="1" dirty="0">
                    <a:solidFill>
                      <a:srgbClr val="0003AA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observations</a:t>
                </a:r>
                <a:r>
                  <a:rPr lang="en-US" dirty="0">
                    <a:solidFill>
                      <a:srgbClr val="0003AA"/>
                    </a:solidFill>
                  </a:rPr>
                  <a:t> that include topo, gravity, structure,</a:t>
                </a:r>
              </a:p>
              <a:p>
                <a:r>
                  <a:rPr lang="en-US" dirty="0">
                    <a:solidFill>
                      <a:srgbClr val="0003AA"/>
                    </a:solidFill>
                  </a:rPr>
                  <a:t>   geophysical images, geochemistry, …</a:t>
                </a:r>
              </a:p>
              <a:p>
                <a:endParaRPr lang="en-US" sz="600" dirty="0">
                  <a:solidFill>
                    <a:srgbClr val="0003AA"/>
                  </a:solidFill>
                </a:endParaRPr>
              </a:p>
              <a:p>
                <a:r>
                  <a:rPr lang="en-US" b="1" dirty="0">
                    <a:solidFill>
                      <a:srgbClr val="0003AA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Example</a:t>
                </a:r>
                <a:r>
                  <a:rPr lang="en-US" dirty="0">
                    <a:solidFill>
                      <a:srgbClr val="0003AA"/>
                    </a:solidFill>
                  </a:rPr>
                  <a:t>: </a:t>
                </a:r>
                <a:r>
                  <a:rPr lang="en-US" b="1" i="1" dirty="0">
                    <a:solidFill>
                      <a:srgbClr val="FF0000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Isostasy</a:t>
                </a:r>
                <a:r>
                  <a:rPr lang="en-US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describes an observation that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(on “large” scales) topography represents a mass balance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to achieve ~ constant stress (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at depth…</a:t>
                </a:r>
              </a:p>
              <a:p>
                <a:endParaRPr lang="en-US" sz="600" dirty="0">
                  <a:solidFill>
                    <a:srgbClr val="0003A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Implies deep Earth behaves like a fluid on long timescales!</a:t>
                </a:r>
              </a:p>
            </p:txBody>
          </p:sp>
        </mc:Choice>
        <mc:Fallback xmlns="">
          <p:sp>
            <p:nvSpPr>
              <p:cNvPr id="13" name="Text Box 28">
                <a:extLst>
                  <a:ext uri="{FF2B5EF4-FFF2-40B4-BE49-F238E27FC236}">
                    <a16:creationId xmlns:a16="http://schemas.microsoft.com/office/drawing/2014/main" id="{BD05F0D7-509B-6748-8242-CF918F69B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1060" y="1279803"/>
                <a:ext cx="8750665" cy="4950651"/>
              </a:xfrm>
              <a:prstGeom prst="rect">
                <a:avLst/>
              </a:prstGeom>
              <a:blipFill>
                <a:blip r:embed="rId2"/>
                <a:stretch>
                  <a:fillRect l="-1014" t="-767" r="-145" b="-112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29">
            <a:extLst>
              <a:ext uri="{FF2B5EF4-FFF2-40B4-BE49-F238E27FC236}">
                <a16:creationId xmlns:a16="http://schemas.microsoft.com/office/drawing/2014/main" id="{62396BDF-B882-9349-942C-C08CCC43E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717" y="6310591"/>
            <a:ext cx="61398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Read for Fri 13 Jan: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T&amp;S</a:t>
            </a:r>
            <a:r>
              <a:rPr lang="en-US" dirty="0">
                <a:solidFill>
                  <a:srgbClr val="0003AA"/>
                </a:solidFill>
              </a:rPr>
              <a:t> 73-80 (§2.1-2.2)</a:t>
            </a:r>
          </a:p>
        </p:txBody>
      </p:sp>
    </p:spTree>
    <p:extLst>
      <p:ext uri="{BB962C8B-B14F-4D97-AF65-F5344CB8AC3E}">
        <p14:creationId xmlns:p14="http://schemas.microsoft.com/office/powerpoint/2010/main" val="245487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4758A9-37B0-DD77-1E8D-6F3FBCF30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31" y="228600"/>
            <a:ext cx="437038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54D3F439-4EB4-ABF4-30C3-36304D7EF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981" y="2438400"/>
            <a:ext cx="338613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/>
            <a:r>
              <a:rPr lang="en-US" sz="3600" dirty="0">
                <a:solidFill>
                  <a:srgbClr val="0003AA"/>
                </a:solidFill>
                <a:latin typeface="Arial Black" charset="0"/>
              </a:rPr>
              <a:t>The</a:t>
            </a:r>
          </a:p>
          <a:p>
            <a:pPr algn="r"/>
            <a:r>
              <a:rPr lang="en-US" sz="3600" dirty="0" err="1">
                <a:solidFill>
                  <a:srgbClr val="0003AA"/>
                </a:solidFill>
                <a:latin typeface="Arial Black" charset="0"/>
              </a:rPr>
              <a:t>Seismogenic</a:t>
            </a:r>
            <a:endParaRPr lang="en-US" sz="3600" dirty="0">
              <a:solidFill>
                <a:srgbClr val="0003AA"/>
              </a:solidFill>
              <a:latin typeface="Arial Black" charset="0"/>
            </a:endParaRPr>
          </a:p>
          <a:p>
            <a:pPr algn="r"/>
            <a:r>
              <a:rPr lang="en-US" sz="3600" dirty="0">
                <a:solidFill>
                  <a:srgbClr val="0003AA"/>
                </a:solidFill>
                <a:latin typeface="Arial Black" charset="0"/>
              </a:rPr>
              <a:t>Layer?</a:t>
            </a:r>
          </a:p>
        </p:txBody>
      </p:sp>
    </p:spTree>
    <p:extLst>
      <p:ext uri="{BB962C8B-B14F-4D97-AF65-F5344CB8AC3E}">
        <p14:creationId xmlns:p14="http://schemas.microsoft.com/office/powerpoint/2010/main" val="1224479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58264AA4-AF44-475E-4550-EDB29A5A5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1456" y="307181"/>
            <a:ext cx="70237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Mode of Thermal Transfer?</a:t>
            </a:r>
            <a:endParaRPr lang="en-US" sz="3600" i="1" u="sng" dirty="0">
              <a:solidFill>
                <a:srgbClr val="0003AA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738BE8-A5C9-499D-34F3-7350F5EE0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0731" y="1597818"/>
            <a:ext cx="6629400" cy="4953000"/>
          </a:xfrm>
          <a:prstGeom prst="rect">
            <a:avLst/>
          </a:prstGeom>
          <a:solidFill>
            <a:srgbClr val="FCFC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09F3652-69D3-FD13-FF2C-3A300F7F256B}"/>
              </a:ext>
            </a:extLst>
          </p:cNvPr>
          <p:cNvSpPr>
            <a:spLocks/>
          </p:cNvSpPr>
          <p:nvPr/>
        </p:nvSpPr>
        <p:spPr bwMode="auto">
          <a:xfrm>
            <a:off x="3310731" y="1597818"/>
            <a:ext cx="6019800" cy="4953000"/>
          </a:xfrm>
          <a:custGeom>
            <a:avLst/>
            <a:gdLst>
              <a:gd name="T0" fmla="*/ 0 w 3792"/>
              <a:gd name="T1" fmla="*/ 0 h 3120"/>
              <a:gd name="T2" fmla="*/ 672 w 3792"/>
              <a:gd name="T3" fmla="*/ 144 h 3120"/>
              <a:gd name="T4" fmla="*/ 1632 w 3792"/>
              <a:gd name="T5" fmla="*/ 384 h 3120"/>
              <a:gd name="T6" fmla="*/ 2160 w 3792"/>
              <a:gd name="T7" fmla="*/ 576 h 3120"/>
              <a:gd name="T8" fmla="*/ 2448 w 3792"/>
              <a:gd name="T9" fmla="*/ 768 h 3120"/>
              <a:gd name="T10" fmla="*/ 2832 w 3792"/>
              <a:gd name="T11" fmla="*/ 1344 h 3120"/>
              <a:gd name="T12" fmla="*/ 3408 w 3792"/>
              <a:gd name="T13" fmla="*/ 2400 h 3120"/>
              <a:gd name="T14" fmla="*/ 3792 w 3792"/>
              <a:gd name="T15" fmla="*/ 3120 h 3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92" h="3120">
                <a:moveTo>
                  <a:pt x="0" y="0"/>
                </a:moveTo>
                <a:cubicBezTo>
                  <a:pt x="200" y="40"/>
                  <a:pt x="400" y="80"/>
                  <a:pt x="672" y="144"/>
                </a:cubicBezTo>
                <a:cubicBezTo>
                  <a:pt x="944" y="208"/>
                  <a:pt x="1384" y="312"/>
                  <a:pt x="1632" y="384"/>
                </a:cubicBezTo>
                <a:cubicBezTo>
                  <a:pt x="1880" y="456"/>
                  <a:pt x="2024" y="512"/>
                  <a:pt x="2160" y="576"/>
                </a:cubicBezTo>
                <a:cubicBezTo>
                  <a:pt x="2296" y="640"/>
                  <a:pt x="2336" y="640"/>
                  <a:pt x="2448" y="768"/>
                </a:cubicBezTo>
                <a:cubicBezTo>
                  <a:pt x="2560" y="896"/>
                  <a:pt x="2672" y="1072"/>
                  <a:pt x="2832" y="1344"/>
                </a:cubicBezTo>
                <a:cubicBezTo>
                  <a:pt x="2992" y="1616"/>
                  <a:pt x="3248" y="2104"/>
                  <a:pt x="3408" y="2400"/>
                </a:cubicBezTo>
                <a:cubicBezTo>
                  <a:pt x="3568" y="2696"/>
                  <a:pt x="3728" y="3000"/>
                  <a:pt x="3792" y="312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27A84743-795D-3D87-8BFC-0E3DD7366C2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500841" y="3770461"/>
            <a:ext cx="1007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3AA"/>
                </a:solidFill>
              </a:rPr>
              <a:t>Depth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D5F0345-F83B-CE2E-14E6-93088B2E5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931" y="1216818"/>
            <a:ext cx="192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3AA"/>
                </a:solidFill>
              </a:rPr>
              <a:t>Temperature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8138DD13-4B84-747F-860D-B1EE69D0E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19" y="1408906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0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5342808F-528C-B72F-5C2E-85F60AF6C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21681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0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51A224B-138A-624E-4108-733A76DCB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8731" y="1216818"/>
            <a:ext cx="20794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3AA"/>
                </a:solidFill>
              </a:rPr>
              <a:t>1200-1400 </a:t>
            </a:r>
            <a:r>
              <a:rPr lang="en-US">
                <a:solidFill>
                  <a:srgbClr val="0003AA"/>
                </a:solidFill>
                <a:cs typeface="Arial" charset="0"/>
              </a:rPr>
              <a:t>º</a:t>
            </a:r>
            <a:r>
              <a:rPr lang="en-US">
                <a:solidFill>
                  <a:srgbClr val="0003AA"/>
                </a:solidFill>
              </a:rPr>
              <a:t>C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38CE9A16-A5CF-6B74-BABB-AA22ABE92E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4531" y="1597818"/>
            <a:ext cx="0" cy="4953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3D5BED23-1FAB-AB23-05C6-181FFDD381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0731" y="2588418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7B2C8F75-C382-740E-9413-F0DA335FD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869" y="2359818"/>
            <a:ext cx="11448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3AA"/>
                </a:solidFill>
              </a:rPr>
              <a:t>50-300</a:t>
            </a:r>
          </a:p>
          <a:p>
            <a:r>
              <a:rPr lang="en-US">
                <a:solidFill>
                  <a:srgbClr val="0003AA"/>
                </a:solidFill>
              </a:rPr>
              <a:t>   km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12163D0A-67B6-77CF-8A7D-3D5B047A987F}"/>
              </a:ext>
            </a:extLst>
          </p:cNvPr>
          <p:cNvSpPr txBox="1">
            <a:spLocks noChangeArrowheads="1"/>
          </p:cNvSpPr>
          <p:nvPr/>
        </p:nvSpPr>
        <p:spPr bwMode="auto">
          <a:xfrm rot="865247">
            <a:off x="3991769" y="1948656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solidFill>
                  <a:srgbClr val="FF3300"/>
                </a:solidFill>
                <a:latin typeface="Arial Black" charset="0"/>
              </a:rPr>
              <a:t>Conductive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1A97C35-09E2-2DA7-AED9-47A43724B39A}"/>
              </a:ext>
            </a:extLst>
          </p:cNvPr>
          <p:cNvSpPr txBox="1">
            <a:spLocks noChangeArrowheads="1"/>
          </p:cNvSpPr>
          <p:nvPr/>
        </p:nvSpPr>
        <p:spPr bwMode="auto">
          <a:xfrm rot="3649903">
            <a:off x="7016750" y="4257675"/>
            <a:ext cx="2046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solidFill>
                  <a:srgbClr val="FF3300"/>
                </a:solidFill>
                <a:latin typeface="Arial Black" charset="0"/>
              </a:rPr>
              <a:t>Convective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4F878B11-D7E7-8CF4-B38E-0AD3D1EBD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131" y="3580606"/>
            <a:ext cx="342112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u="sng" dirty="0">
                <a:solidFill>
                  <a:srgbClr val="FF3300"/>
                </a:solidFill>
                <a:latin typeface="Arial Black" charset="0"/>
              </a:rPr>
              <a:t>Adiabat:</a:t>
            </a:r>
            <a:r>
              <a:rPr lang="en-US" dirty="0"/>
              <a:t> </a:t>
            </a:r>
            <a:r>
              <a:rPr lang="en-US" dirty="0">
                <a:solidFill>
                  <a:srgbClr val="0003AA"/>
                </a:solidFill>
              </a:rPr>
              <a:t>Temperature</a:t>
            </a:r>
          </a:p>
          <a:p>
            <a:r>
              <a:rPr lang="en-US" dirty="0">
                <a:solidFill>
                  <a:srgbClr val="0003AA"/>
                </a:solidFill>
              </a:rPr>
              <a:t>increases with pressure</a:t>
            </a:r>
          </a:p>
          <a:p>
            <a:r>
              <a:rPr lang="en-US" dirty="0">
                <a:solidFill>
                  <a:srgbClr val="0003AA"/>
                </a:solidFill>
              </a:rPr>
              <a:t>but energy doesn</a:t>
            </a:r>
            <a:r>
              <a:rPr lang="en-US" dirty="0">
                <a:solidFill>
                  <a:srgbClr val="0003AA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3AA"/>
                </a:solidFill>
              </a:rPr>
              <a:t>t </a:t>
            </a:r>
          </a:p>
          <a:p>
            <a:r>
              <a:rPr lang="en-US" dirty="0">
                <a:solidFill>
                  <a:srgbClr val="0003AA"/>
                </a:solidFill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3078608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2DA017-11CB-C181-4623-18B3290F8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55" y="869245"/>
            <a:ext cx="6477000" cy="4374816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67C3B7D4-FDB8-ABF4-CC89-FFF499FA2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35845"/>
            <a:ext cx="5006499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altLang="ja-JP" sz="3600" dirty="0">
                <a:solidFill>
                  <a:srgbClr val="0003AA"/>
                </a:solidFill>
                <a:latin typeface="Arial"/>
              </a:rPr>
              <a:t>Isotopic Geochemistry?</a:t>
            </a:r>
          </a:p>
          <a:p>
            <a:endParaRPr lang="en-US" altLang="ja-JP" dirty="0">
              <a:solidFill>
                <a:srgbClr val="0003AA"/>
              </a:solidFill>
              <a:latin typeface="Arial"/>
            </a:endParaRPr>
          </a:p>
          <a:p>
            <a:endParaRPr lang="en-US" altLang="ja-JP" dirty="0">
              <a:solidFill>
                <a:srgbClr val="0003AA"/>
              </a:solidFill>
              <a:latin typeface="Arial"/>
            </a:endParaRPr>
          </a:p>
          <a:p>
            <a:endParaRPr lang="en-US" altLang="ja-JP" dirty="0">
              <a:solidFill>
                <a:srgbClr val="0003AA"/>
              </a:solidFill>
              <a:latin typeface="Arial"/>
            </a:endParaRPr>
          </a:p>
          <a:p>
            <a:endParaRPr lang="en-US" altLang="ja-JP" dirty="0">
              <a:solidFill>
                <a:srgbClr val="0003AA"/>
              </a:solidFill>
              <a:latin typeface="Arial"/>
            </a:endParaRPr>
          </a:p>
          <a:p>
            <a:endParaRPr lang="en-US" altLang="ja-JP" dirty="0">
              <a:solidFill>
                <a:srgbClr val="0003AA"/>
              </a:solidFill>
              <a:latin typeface="Arial"/>
            </a:endParaRPr>
          </a:p>
          <a:p>
            <a:endParaRPr lang="en-US" altLang="ja-JP" dirty="0">
              <a:solidFill>
                <a:srgbClr val="0003AA"/>
              </a:solidFill>
              <a:latin typeface="Arial"/>
            </a:endParaRPr>
          </a:p>
          <a:p>
            <a:endParaRPr lang="en-US" altLang="ja-JP" dirty="0">
              <a:solidFill>
                <a:srgbClr val="0003AA"/>
              </a:solidFill>
              <a:latin typeface="Arial"/>
            </a:endParaRPr>
          </a:p>
          <a:p>
            <a:endParaRPr lang="en-US" altLang="ja-JP" dirty="0">
              <a:solidFill>
                <a:srgbClr val="0003AA"/>
              </a:solidFill>
              <a:latin typeface="Arial"/>
            </a:endParaRPr>
          </a:p>
          <a:p>
            <a:endParaRPr lang="en-US" altLang="ja-JP" dirty="0">
              <a:solidFill>
                <a:srgbClr val="0003AA"/>
              </a:solidFill>
              <a:latin typeface="Arial"/>
            </a:endParaRPr>
          </a:p>
          <a:p>
            <a:endParaRPr lang="en-US" altLang="ja-JP" dirty="0">
              <a:solidFill>
                <a:srgbClr val="0003AA"/>
              </a:solidFill>
              <a:latin typeface="Arial"/>
            </a:endParaRPr>
          </a:p>
          <a:p>
            <a:r>
              <a:rPr lang="ja-JP" altLang="en-US" dirty="0">
                <a:solidFill>
                  <a:srgbClr val="0003AA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3AA"/>
                </a:solidFill>
              </a:rPr>
              <a:t>That can</a:t>
            </a:r>
            <a:r>
              <a:rPr lang="en-US" dirty="0">
                <a:solidFill>
                  <a:srgbClr val="0003AA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3AA"/>
                </a:solidFill>
              </a:rPr>
              <a:t>t be</a:t>
            </a:r>
          </a:p>
          <a:p>
            <a:r>
              <a:rPr lang="en-US" dirty="0">
                <a:solidFill>
                  <a:srgbClr val="0003AA"/>
                </a:solidFill>
              </a:rPr>
              <a:t>right… It should</a:t>
            </a:r>
          </a:p>
          <a:p>
            <a:r>
              <a:rPr lang="en-US" dirty="0">
                <a:solidFill>
                  <a:srgbClr val="0003AA"/>
                </a:solidFill>
              </a:rPr>
              <a:t>be thinner at the</a:t>
            </a:r>
          </a:p>
          <a:p>
            <a:r>
              <a:rPr lang="en-US" dirty="0">
                <a:solidFill>
                  <a:srgbClr val="0003AA"/>
                </a:solidFill>
              </a:rPr>
              <a:t>west coast!”</a:t>
            </a:r>
          </a:p>
          <a:p>
            <a:r>
              <a:rPr lang="en-US" altLang="ja-JP" dirty="0">
                <a:solidFill>
                  <a:srgbClr val="0003AA"/>
                </a:solidFill>
                <a:latin typeface="Arial"/>
              </a:rPr>
              <a:t>–J. </a:t>
            </a:r>
            <a:r>
              <a:rPr lang="en-US" altLang="ja-JP" dirty="0" err="1">
                <a:solidFill>
                  <a:srgbClr val="0003AA"/>
                </a:solidFill>
                <a:latin typeface="Arial"/>
              </a:rPr>
              <a:t>Shervais</a:t>
            </a:r>
            <a:endParaRPr lang="en-US" dirty="0">
              <a:solidFill>
                <a:srgbClr val="0003A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EFBD7-4737-8DF5-421F-F85FEF4B4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34" y="1021645"/>
            <a:ext cx="2809239" cy="34290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9A0529-4740-7C14-6915-975193F69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205986"/>
            <a:ext cx="6248400" cy="38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20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432C8-9503-304B-9408-26E94D328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46394"/>
            <a:ext cx="7772400" cy="496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432C8-9503-304B-9408-26E94D328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94" y="107340"/>
            <a:ext cx="4866676" cy="3108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BDBE8E-881B-3547-9599-B0B90B6B2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322" y="88769"/>
            <a:ext cx="5709181" cy="3108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74CED4-AD6E-8647-A1D6-116A39FFE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322" y="3321599"/>
            <a:ext cx="5650474" cy="3108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80B395-1C5E-1341-8E6C-4294CF2FA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67" y="3321599"/>
            <a:ext cx="4898198" cy="3108960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521ED08D-80AC-A240-8F97-BC5AF4A3A421}"/>
              </a:ext>
            </a:extLst>
          </p:cNvPr>
          <p:cNvSpPr txBox="1"/>
          <p:nvPr/>
        </p:nvSpPr>
        <p:spPr>
          <a:xfrm>
            <a:off x="6533584" y="6506957"/>
            <a:ext cx="4082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/>
              <a:t>Lowry &amp; Pérez-</a:t>
            </a:r>
            <a:r>
              <a:rPr lang="en-US" sz="1400" dirty="0" err="1"/>
              <a:t>Gussinyé</a:t>
            </a:r>
            <a:r>
              <a:rPr lang="en-US" sz="1400" dirty="0"/>
              <a:t> 2011; Ma &amp; Lowry 2017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F2159EE8-6006-AA46-A4E2-0255B3498AD4}"/>
              </a:ext>
            </a:extLst>
          </p:cNvPr>
          <p:cNvSpPr txBox="1"/>
          <p:nvPr/>
        </p:nvSpPr>
        <p:spPr>
          <a:xfrm>
            <a:off x="2001129" y="6535858"/>
            <a:ext cx="1896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err="1"/>
              <a:t>Schmandt</a:t>
            </a:r>
            <a:r>
              <a:rPr lang="en-US" sz="1400" dirty="0"/>
              <a:t> &amp; Lin 2014</a:t>
            </a:r>
          </a:p>
        </p:txBody>
      </p:sp>
    </p:spTree>
    <p:extLst>
      <p:ext uri="{BB962C8B-B14F-4D97-AF65-F5344CB8AC3E}">
        <p14:creationId xmlns:p14="http://schemas.microsoft.com/office/powerpoint/2010/main" val="309862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5">
            <a:extLst>
              <a:ext uri="{FF2B5EF4-FFF2-40B4-BE49-F238E27FC236}">
                <a16:creationId xmlns:a16="http://schemas.microsoft.com/office/drawing/2014/main" id="{235B338C-F15F-2E8E-AB11-687DC2D7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223" y="2828836"/>
            <a:ext cx="83715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dirty="0">
                <a:solidFill>
                  <a:srgbClr val="0003AA"/>
                </a:solidFill>
              </a:rPr>
              <a:t>So, what do you think of when someone</a:t>
            </a:r>
          </a:p>
          <a:p>
            <a:r>
              <a:rPr lang="en-US" sz="3600" dirty="0">
                <a:solidFill>
                  <a:srgbClr val="0003AA"/>
                </a:solidFill>
              </a:rPr>
              <a:t>says </a:t>
            </a:r>
            <a:r>
              <a:rPr lang="en-US" sz="3600" i="1" dirty="0">
                <a:solidFill>
                  <a:srgbClr val="FF0000"/>
                </a:solidFill>
                <a:latin typeface="Arial Black" charset="0"/>
              </a:rPr>
              <a:t>lithosphere</a:t>
            </a:r>
            <a:r>
              <a:rPr lang="en-US" sz="3600" dirty="0">
                <a:solidFill>
                  <a:srgbClr val="0003AA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732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636F4C-E537-040E-19EC-BB77F68ED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6606" y="1768475"/>
            <a:ext cx="3276600" cy="990600"/>
          </a:xfrm>
          <a:prstGeom prst="rect">
            <a:avLst/>
          </a:prstGeom>
          <a:solidFill>
            <a:srgbClr val="0CE3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3AA"/>
                </a:solidFill>
              </a:rPr>
              <a:t>Rigid Plate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56B2990F-C3F8-0BC8-3924-FB662C123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3206" y="2263775"/>
            <a:ext cx="1255713" cy="0"/>
          </a:xfrm>
          <a:prstGeom prst="line">
            <a:avLst/>
          </a:prstGeom>
          <a:noFill/>
          <a:ln w="101600">
            <a:solidFill>
              <a:srgbClr val="FF14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FDB81F-3453-74BD-3128-31ED6238D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6606" y="4435475"/>
            <a:ext cx="3276600" cy="1905000"/>
          </a:xfrm>
          <a:prstGeom prst="rect">
            <a:avLst/>
          </a:prstGeom>
          <a:solidFill>
            <a:srgbClr val="0CE3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3AA"/>
                </a:solidFill>
              </a:rPr>
              <a:t>~Rigid Mesosphere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01161D56-BB2D-5A4F-A97E-0037153F6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456" y="1663700"/>
            <a:ext cx="125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3AA"/>
                </a:solidFill>
              </a:rPr>
              <a:t>Velocity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D524FFEB-343B-14A5-1237-F03AB0673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2256" y="2230438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u</a:t>
            </a:r>
            <a:r>
              <a:rPr lang="en-US">
                <a:latin typeface="Times New Roman" charset="0"/>
              </a:rPr>
              <a:t> = </a:t>
            </a:r>
            <a:r>
              <a:rPr lang="en-US" i="1">
                <a:latin typeface="Times New Roman" charset="0"/>
              </a:rPr>
              <a:t>u</a:t>
            </a:r>
            <a:r>
              <a:rPr lang="en-US" i="1" baseline="-25000">
                <a:latin typeface="Times New Roman" charset="0"/>
              </a:rPr>
              <a:t>0</a:t>
            </a:r>
            <a:endParaRPr lang="en-US">
              <a:latin typeface="Times New Roman" charset="0"/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747EFD9F-0040-D13A-A1FF-DC571ACC4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3206" y="2759075"/>
            <a:ext cx="1255713" cy="0"/>
          </a:xfrm>
          <a:prstGeom prst="line">
            <a:avLst/>
          </a:prstGeom>
          <a:noFill/>
          <a:ln w="101600">
            <a:solidFill>
              <a:srgbClr val="FF14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986E7EFE-39E7-B715-BAD1-EE555E085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3206" y="275907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0F23E7FD-ED38-D418-367A-86A230EB97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3206" y="2770188"/>
            <a:ext cx="1246188" cy="1665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512612E4-CEB6-D235-5654-2EBBD0F429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3206" y="3063875"/>
            <a:ext cx="1006475" cy="0"/>
          </a:xfrm>
          <a:prstGeom prst="line">
            <a:avLst/>
          </a:prstGeom>
          <a:noFill/>
          <a:ln w="101600">
            <a:solidFill>
              <a:srgbClr val="FF14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C4C02993-8152-C16B-6B7E-9962EA8405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3206" y="3444875"/>
            <a:ext cx="728663" cy="0"/>
          </a:xfrm>
          <a:prstGeom prst="line">
            <a:avLst/>
          </a:prstGeom>
          <a:noFill/>
          <a:ln w="101600">
            <a:solidFill>
              <a:srgbClr val="FF14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BDD90E12-2219-9D21-9112-D469793B69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3206" y="3825875"/>
            <a:ext cx="452438" cy="0"/>
          </a:xfrm>
          <a:prstGeom prst="line">
            <a:avLst/>
          </a:prstGeom>
          <a:noFill/>
          <a:ln w="101600">
            <a:solidFill>
              <a:srgbClr val="FF14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7B893FA7-D363-16A5-CB63-D903F207D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606" y="1663700"/>
            <a:ext cx="325121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Assume </a:t>
            </a:r>
            <a:r>
              <a:rPr lang="ja-JP" altLang="en-US">
                <a:solidFill>
                  <a:srgbClr val="0003AA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3AA"/>
                </a:solidFill>
              </a:rPr>
              <a:t>no-slip</a:t>
            </a:r>
            <a:r>
              <a:rPr lang="ja-JP" altLang="en-US">
                <a:solidFill>
                  <a:srgbClr val="0003AA"/>
                </a:solidFill>
                <a:latin typeface="Arial"/>
              </a:rPr>
              <a:t>”</a:t>
            </a:r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boundary conditions</a:t>
            </a:r>
          </a:p>
          <a:p>
            <a:r>
              <a:rPr lang="en-US" dirty="0">
                <a:solidFill>
                  <a:srgbClr val="0003AA"/>
                </a:solidFill>
              </a:rPr>
              <a:t>(fluid velocity at the</a:t>
            </a:r>
          </a:p>
          <a:p>
            <a:r>
              <a:rPr lang="en-US" dirty="0">
                <a:solidFill>
                  <a:srgbClr val="0003AA"/>
                </a:solidFill>
              </a:rPr>
              <a:t>boundary with the </a:t>
            </a:r>
          </a:p>
          <a:p>
            <a:r>
              <a:rPr lang="en-US" dirty="0">
                <a:solidFill>
                  <a:srgbClr val="0003AA"/>
                </a:solidFill>
              </a:rPr>
              <a:t>plate = plate velocity</a:t>
            </a:r>
          </a:p>
          <a:p>
            <a:r>
              <a:rPr lang="en-US" i="1" dirty="0">
                <a:latin typeface="Times New Roman" charset="0"/>
              </a:rPr>
              <a:t>u</a:t>
            </a:r>
            <a:r>
              <a:rPr lang="en-US" i="1" baseline="-25000" dirty="0">
                <a:latin typeface="Times New Roman" charset="0"/>
              </a:rPr>
              <a:t>0</a:t>
            </a:r>
            <a:r>
              <a:rPr lang="en-US" dirty="0">
                <a:solidFill>
                  <a:srgbClr val="0003AA"/>
                </a:solidFill>
              </a:rPr>
              <a:t>; fluid velocity at</a:t>
            </a:r>
          </a:p>
          <a:p>
            <a:r>
              <a:rPr lang="en-US" dirty="0">
                <a:solidFill>
                  <a:srgbClr val="0003AA"/>
                </a:solidFill>
              </a:rPr>
              <a:t>mesosphere boundary</a:t>
            </a:r>
          </a:p>
          <a:p>
            <a:r>
              <a:rPr lang="en-US" dirty="0"/>
              <a:t>= 0</a:t>
            </a:r>
            <a:r>
              <a:rPr lang="en-US" dirty="0">
                <a:solidFill>
                  <a:srgbClr val="0003AA"/>
                </a:solidFill>
              </a:rPr>
              <a:t>) and constant</a:t>
            </a:r>
          </a:p>
          <a:p>
            <a:r>
              <a:rPr lang="en-US" dirty="0">
                <a:solidFill>
                  <a:srgbClr val="0003AA"/>
                </a:solidFill>
              </a:rPr>
              <a:t>viscosity, then 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7A024D3C-7073-E693-A83D-4FEBC4D83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106" y="2547187"/>
            <a:ext cx="520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 i="1" dirty="0">
                <a:latin typeface="Times New Roman" charset="0"/>
              </a:rPr>
              <a:t>z</a:t>
            </a:r>
            <a:r>
              <a:rPr lang="en-US" sz="1200" dirty="0">
                <a:latin typeface="Times New Roman" charset="0"/>
              </a:rPr>
              <a:t> = 0 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5872CDE1-366F-AE63-6918-66A716C7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519" y="4230688"/>
            <a:ext cx="520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 i="1">
                <a:latin typeface="Times New Roman" charset="0"/>
              </a:rPr>
              <a:t>z</a:t>
            </a:r>
            <a:r>
              <a:rPr lang="en-US" sz="1200">
                <a:latin typeface="Times New Roman" charset="0"/>
              </a:rPr>
              <a:t> = </a:t>
            </a:r>
            <a:r>
              <a:rPr lang="en-US" sz="1200" i="1">
                <a:latin typeface="Times New Roman" charset="0"/>
              </a:rPr>
              <a:t>h</a:t>
            </a:r>
            <a:r>
              <a:rPr lang="en-US" sz="1200">
                <a:latin typeface="Times New Roman" charset="0"/>
              </a:rPr>
              <a:t> 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0EE33504-F59F-C0B4-86C4-5BD8D2B24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684" y="3019425"/>
            <a:ext cx="13484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3AA"/>
                </a:solidFill>
              </a:rPr>
              <a:t>constant</a:t>
            </a:r>
          </a:p>
          <a:p>
            <a:pPr algn="ctr"/>
            <a:r>
              <a:rPr lang="en-US" dirty="0">
                <a:solidFill>
                  <a:srgbClr val="0003AA"/>
                </a:solidFill>
              </a:rPr>
              <a:t>viscosity</a:t>
            </a:r>
          </a:p>
          <a:p>
            <a:pPr algn="ctr"/>
            <a:r>
              <a:rPr lang="en-US" i="1" dirty="0">
                <a:latin typeface="Symbol" charset="0"/>
                <a:sym typeface="Symbol" charset="0"/>
              </a:rPr>
              <a:t>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FA2E5C-D1C9-9BAD-7083-C460D72B3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006" y="5273675"/>
            <a:ext cx="17526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" name="Text Box 20">
            <a:extLst>
              <a:ext uri="{FF2B5EF4-FFF2-40B4-BE49-F238E27FC236}">
                <a16:creationId xmlns:a16="http://schemas.microsoft.com/office/drawing/2014/main" id="{C0E05127-685C-8242-EB93-0BA30C2D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206" y="4516438"/>
            <a:ext cx="81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u</a:t>
            </a:r>
            <a:r>
              <a:rPr lang="en-US">
                <a:latin typeface="Times New Roman" charset="0"/>
              </a:rPr>
              <a:t> = 0</a:t>
            </a:r>
          </a:p>
        </p:txBody>
      </p:sp>
      <p:sp>
        <p:nvSpPr>
          <p:cNvPr id="20" name="Line 21">
            <a:extLst>
              <a:ext uri="{FF2B5EF4-FFF2-40B4-BE49-F238E27FC236}">
                <a16:creationId xmlns:a16="http://schemas.microsoft.com/office/drawing/2014/main" id="{0C4FCD6D-E7E9-32FC-821D-8586DF2531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0406" y="2759075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BD789086-5862-FF1A-06F9-AF5BFD003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4531" y="32686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h</a:t>
            </a:r>
            <a:endParaRPr lang="en-US">
              <a:latin typeface="Times New Roman" charset="0"/>
            </a:endParaRP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32453E8F-EC5F-891B-A2B8-A843BA438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531" y="517525"/>
            <a:ext cx="440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Plate Tectonics?</a:t>
            </a:r>
            <a:endParaRPr lang="en-US" sz="3600" i="1" u="sng" dirty="0">
              <a:solidFill>
                <a:srgbClr val="0003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6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S_cols">
            <a:extLst>
              <a:ext uri="{FF2B5EF4-FFF2-40B4-BE49-F238E27FC236}">
                <a16:creationId xmlns:a16="http://schemas.microsoft.com/office/drawing/2014/main" id="{38C95993-9E4E-1B55-E672-25BB7D097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1766520"/>
            <a:ext cx="2163762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7957401-DB81-C45B-41EA-67FD978E1FEC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2744432"/>
            <a:ext cx="7848600" cy="2159002"/>
            <a:chOff x="336" y="3600"/>
            <a:chExt cx="4944" cy="576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173B83F-C94D-59D1-A719-975133886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3720"/>
              <a:ext cx="4944" cy="184"/>
            </a:xfrm>
            <a:custGeom>
              <a:avLst/>
              <a:gdLst>
                <a:gd name="T0" fmla="*/ 0 w 4944"/>
                <a:gd name="T1" fmla="*/ 72 h 184"/>
                <a:gd name="T2" fmla="*/ 912 w 4944"/>
                <a:gd name="T3" fmla="*/ 24 h 184"/>
                <a:gd name="T4" fmla="*/ 1968 w 4944"/>
                <a:gd name="T5" fmla="*/ 120 h 184"/>
                <a:gd name="T6" fmla="*/ 3216 w 4944"/>
                <a:gd name="T7" fmla="*/ 168 h 184"/>
                <a:gd name="T8" fmla="*/ 4320 w 4944"/>
                <a:gd name="T9" fmla="*/ 24 h 184"/>
                <a:gd name="T10" fmla="*/ 4944 w 4944"/>
                <a:gd name="T11" fmla="*/ 2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44" h="184">
                  <a:moveTo>
                    <a:pt x="0" y="72"/>
                  </a:moveTo>
                  <a:cubicBezTo>
                    <a:pt x="292" y="44"/>
                    <a:pt x="584" y="16"/>
                    <a:pt x="912" y="24"/>
                  </a:cubicBezTo>
                  <a:cubicBezTo>
                    <a:pt x="1240" y="32"/>
                    <a:pt x="1584" y="96"/>
                    <a:pt x="1968" y="120"/>
                  </a:cubicBezTo>
                  <a:cubicBezTo>
                    <a:pt x="2352" y="144"/>
                    <a:pt x="2824" y="184"/>
                    <a:pt x="3216" y="168"/>
                  </a:cubicBezTo>
                  <a:cubicBezTo>
                    <a:pt x="3608" y="152"/>
                    <a:pt x="4032" y="48"/>
                    <a:pt x="4320" y="24"/>
                  </a:cubicBezTo>
                  <a:cubicBezTo>
                    <a:pt x="4608" y="0"/>
                    <a:pt x="4840" y="24"/>
                    <a:pt x="4944" y="24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0788853-A923-7AE2-47E6-51FF47ADE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3936"/>
              <a:ext cx="4944" cy="184"/>
            </a:xfrm>
            <a:custGeom>
              <a:avLst/>
              <a:gdLst>
                <a:gd name="T0" fmla="*/ 0 w 4944"/>
                <a:gd name="T1" fmla="*/ 72 h 184"/>
                <a:gd name="T2" fmla="*/ 912 w 4944"/>
                <a:gd name="T3" fmla="*/ 24 h 184"/>
                <a:gd name="T4" fmla="*/ 1968 w 4944"/>
                <a:gd name="T5" fmla="*/ 120 h 184"/>
                <a:gd name="T6" fmla="*/ 3216 w 4944"/>
                <a:gd name="T7" fmla="*/ 168 h 184"/>
                <a:gd name="T8" fmla="*/ 4320 w 4944"/>
                <a:gd name="T9" fmla="*/ 24 h 184"/>
                <a:gd name="T10" fmla="*/ 4944 w 4944"/>
                <a:gd name="T11" fmla="*/ 2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44" h="184">
                  <a:moveTo>
                    <a:pt x="0" y="72"/>
                  </a:moveTo>
                  <a:cubicBezTo>
                    <a:pt x="292" y="44"/>
                    <a:pt x="584" y="16"/>
                    <a:pt x="912" y="24"/>
                  </a:cubicBezTo>
                  <a:cubicBezTo>
                    <a:pt x="1240" y="32"/>
                    <a:pt x="1584" y="96"/>
                    <a:pt x="1968" y="120"/>
                  </a:cubicBezTo>
                  <a:cubicBezTo>
                    <a:pt x="2352" y="144"/>
                    <a:pt x="2824" y="184"/>
                    <a:pt x="3216" y="168"/>
                  </a:cubicBezTo>
                  <a:cubicBezTo>
                    <a:pt x="3608" y="152"/>
                    <a:pt x="4032" y="48"/>
                    <a:pt x="4320" y="24"/>
                  </a:cubicBezTo>
                  <a:cubicBezTo>
                    <a:pt x="4608" y="0"/>
                    <a:pt x="4840" y="24"/>
                    <a:pt x="4944" y="24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7D9F2F66-08F8-2918-B4CD-DE495878B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3744"/>
              <a:ext cx="0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5F0BD15E-673C-F1C9-4EB2-BF667FFA9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3792"/>
              <a:ext cx="0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57B7C8B1-2477-5771-32CD-00AF5D0585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3600"/>
              <a:ext cx="0" cy="288"/>
            </a:xfrm>
            <a:prstGeom prst="line">
              <a:avLst/>
            </a:prstGeom>
            <a:noFill/>
            <a:ln w="50800">
              <a:solidFill>
                <a:srgbClr val="FF14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CD3C9FEA-B2E3-0AA9-403B-533ECF552B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3936"/>
              <a:ext cx="0" cy="240"/>
            </a:xfrm>
            <a:prstGeom prst="line">
              <a:avLst/>
            </a:prstGeom>
            <a:noFill/>
            <a:ln w="50800">
              <a:solidFill>
                <a:srgbClr val="FF14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6" name="Text Box 16">
            <a:extLst>
              <a:ext uri="{FF2B5EF4-FFF2-40B4-BE49-F238E27FC236}">
                <a16:creationId xmlns:a16="http://schemas.microsoft.com/office/drawing/2014/main" id="{F772A242-CB59-738C-676F-4F8E21632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799" y="264745"/>
            <a:ext cx="811440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>
                <a:solidFill>
                  <a:srgbClr val="0003AA"/>
                </a:solidFill>
                <a:latin typeface="Arial Black" charset="0"/>
              </a:rPr>
              <a:t>An elastic beam that bends</a:t>
            </a:r>
          </a:p>
          <a:p>
            <a:pPr algn="ctr"/>
            <a:r>
              <a:rPr lang="en-US" sz="3600" i="1">
                <a:solidFill>
                  <a:srgbClr val="0003AA"/>
                </a:solidFill>
                <a:latin typeface="Arial Black" charset="0"/>
              </a:rPr>
              <a:t>to isostatically balance applied</a:t>
            </a:r>
          </a:p>
          <a:p>
            <a:pPr algn="ctr"/>
            <a:r>
              <a:rPr lang="en-US" sz="3600" i="1">
                <a:solidFill>
                  <a:srgbClr val="0003AA"/>
                </a:solidFill>
                <a:latin typeface="Arial Black" charset="0"/>
              </a:rPr>
              <a:t>mass loads?</a:t>
            </a:r>
            <a:endParaRPr lang="en-US" sz="3600" i="1" u="sng">
              <a:solidFill>
                <a:srgbClr val="0003AA"/>
              </a:solidFill>
            </a:endParaRP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337A698D-12D4-176C-6060-9FEADE1E2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745" y="5762257"/>
            <a:ext cx="76891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(Probably not… But that</a:t>
            </a:r>
            <a:r>
              <a:rPr lang="en-US" dirty="0">
                <a:solidFill>
                  <a:srgbClr val="0003AA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3AA"/>
                </a:solidFill>
              </a:rPr>
              <a:t>s the context in which the term</a:t>
            </a:r>
          </a:p>
          <a:p>
            <a:r>
              <a:rPr lang="en-US" dirty="0">
                <a:solidFill>
                  <a:srgbClr val="0003AA"/>
                </a:solidFill>
              </a:rPr>
              <a:t>   was introduced!)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9C43F4A3-3ABC-8FFC-BD88-4BC23EA5CBCE}"/>
              </a:ext>
            </a:extLst>
          </p:cNvPr>
          <p:cNvSpPr txBox="1"/>
          <p:nvPr/>
        </p:nvSpPr>
        <p:spPr>
          <a:xfrm>
            <a:off x="7315200" y="2850782"/>
            <a:ext cx="2189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/>
              <a:t>(G. K. Gilbert, ~1880)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2F3984B0-6712-C9BF-8C45-CB424A90E897}"/>
              </a:ext>
            </a:extLst>
          </p:cNvPr>
          <p:cNvSpPr txBox="1"/>
          <p:nvPr/>
        </p:nvSpPr>
        <p:spPr>
          <a:xfrm>
            <a:off x="7517733" y="4679582"/>
            <a:ext cx="1854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/>
              <a:t>(J. </a:t>
            </a:r>
            <a:r>
              <a:rPr lang="en-US" sz="1600" i="1" dirty="0" err="1"/>
              <a:t>Barrell</a:t>
            </a:r>
            <a:r>
              <a:rPr lang="en-US" sz="1600" i="1" dirty="0"/>
              <a:t>, ~1911)</a:t>
            </a:r>
          </a:p>
        </p:txBody>
      </p:sp>
    </p:spTree>
    <p:extLst>
      <p:ext uri="{BB962C8B-B14F-4D97-AF65-F5344CB8AC3E}">
        <p14:creationId xmlns:p14="http://schemas.microsoft.com/office/powerpoint/2010/main" val="97252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1">
            <a:extLst>
              <a:ext uri="{FF2B5EF4-FFF2-40B4-BE49-F238E27FC236}">
                <a16:creationId xmlns:a16="http://schemas.microsoft.com/office/drawing/2014/main" id="{C2B9B4ED-EE63-5AB4-4E71-01CA02571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3574" y="192882"/>
            <a:ext cx="74248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A </a:t>
            </a:r>
            <a:r>
              <a:rPr lang="en-US" sz="3600" i="1" dirty="0" err="1">
                <a:solidFill>
                  <a:srgbClr val="0003AA"/>
                </a:solidFill>
                <a:latin typeface="Arial Black" charset="0"/>
              </a:rPr>
              <a:t>rheologically</a:t>
            </a:r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 strong layer?</a:t>
            </a:r>
            <a:endParaRPr lang="en-US" sz="3600" i="1" u="sng" dirty="0">
              <a:solidFill>
                <a:srgbClr val="0003AA"/>
              </a:solidFill>
            </a:endParaRPr>
          </a:p>
        </p:txBody>
      </p:sp>
      <p:pic>
        <p:nvPicPr>
          <p:cNvPr id="16" name="Picture 15" descr="YSEs">
            <a:extLst>
              <a:ext uri="{FF2B5EF4-FFF2-40B4-BE49-F238E27FC236}">
                <a16:creationId xmlns:a16="http://schemas.microsoft.com/office/drawing/2014/main" id="{82D8E172-280F-71E3-7D1A-2B4628C63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997744"/>
            <a:ext cx="5443537" cy="566737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99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gge2205-fig-0002">
            <a:extLst>
              <a:ext uri="{FF2B5EF4-FFF2-40B4-BE49-F238E27FC236}">
                <a16:creationId xmlns:a16="http://schemas.microsoft.com/office/drawing/2014/main" id="{5C3FB1AF-9D94-D632-957D-AF9FAB68D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4"/>
          <a:stretch/>
        </p:blipFill>
        <p:spPr bwMode="auto">
          <a:xfrm>
            <a:off x="1553520" y="3330633"/>
            <a:ext cx="4537440" cy="3130699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gge2205-fig-0002">
            <a:extLst>
              <a:ext uri="{FF2B5EF4-FFF2-40B4-BE49-F238E27FC236}">
                <a16:creationId xmlns:a16="http://schemas.microsoft.com/office/drawing/2014/main" id="{B90CD339-41AA-F70F-9DD1-010120D0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40" y="3184987"/>
            <a:ext cx="4537440" cy="326482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8220F67F-AF5E-F50F-0096-F4BAE24B2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8641" y="6392205"/>
            <a:ext cx="3532679" cy="39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i="1">
                <a:solidFill>
                  <a:schemeClr val="tx2"/>
                </a:solidFill>
              </a:rPr>
              <a:t>(Levander &amp; Miller, G</a:t>
            </a:r>
            <a:r>
              <a:rPr lang="en-US" sz="2000" i="1" baseline="30000">
                <a:solidFill>
                  <a:schemeClr val="tx2"/>
                </a:solidFill>
              </a:rPr>
              <a:t>3</a:t>
            </a:r>
            <a:r>
              <a:rPr lang="en-US" sz="2000" i="1">
                <a:solidFill>
                  <a:schemeClr val="tx2"/>
                </a:solidFill>
              </a:rPr>
              <a:t>, 2012)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5A02ADF-046D-6A92-EF46-6A6087D76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671" y="462333"/>
            <a:ext cx="40062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Higher Seismic</a:t>
            </a:r>
          </a:p>
          <a:p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Velocity in the</a:t>
            </a:r>
          </a:p>
          <a:p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Uppermost</a:t>
            </a:r>
          </a:p>
          <a:p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Mantle?</a:t>
            </a:r>
            <a:endParaRPr lang="en-US" sz="3600" i="1" u="sng" dirty="0">
              <a:solidFill>
                <a:srgbClr val="0003AA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C4B246-DAF7-5655-BB1B-65C20A60E5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688" r="40580"/>
          <a:stretch/>
        </p:blipFill>
        <p:spPr>
          <a:xfrm>
            <a:off x="5527679" y="184612"/>
            <a:ext cx="812163" cy="31306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A09044-969D-EA03-BFA9-5F60E4D8B268}"/>
              </a:ext>
            </a:extLst>
          </p:cNvPr>
          <p:cNvSpPr txBox="1"/>
          <p:nvPr/>
        </p:nvSpPr>
        <p:spPr>
          <a:xfrm>
            <a:off x="5738395" y="315419"/>
            <a:ext cx="6014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Upper Crust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432C40-2C67-66FB-37B3-89D33E4F9968}"/>
              </a:ext>
            </a:extLst>
          </p:cNvPr>
          <p:cNvSpPr txBox="1"/>
          <p:nvPr/>
        </p:nvSpPr>
        <p:spPr>
          <a:xfrm>
            <a:off x="5801874" y="476622"/>
            <a:ext cx="6014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Lower Crust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89958B-E831-9D85-D071-F290E09E5194}"/>
              </a:ext>
            </a:extLst>
          </p:cNvPr>
          <p:cNvSpPr/>
          <p:nvPr/>
        </p:nvSpPr>
        <p:spPr>
          <a:xfrm>
            <a:off x="5527679" y="661288"/>
            <a:ext cx="984461" cy="75774"/>
          </a:xfrm>
          <a:prstGeom prst="rect">
            <a:avLst/>
          </a:prstGeom>
          <a:solidFill>
            <a:srgbClr val="D50000">
              <a:alpha val="6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04CC12-A08B-6B3D-591A-A24F8509C623}"/>
              </a:ext>
            </a:extLst>
          </p:cNvPr>
          <p:cNvSpPr/>
          <p:nvPr/>
        </p:nvSpPr>
        <p:spPr>
          <a:xfrm>
            <a:off x="5532217" y="1547673"/>
            <a:ext cx="984461" cy="75774"/>
          </a:xfrm>
          <a:prstGeom prst="rect">
            <a:avLst/>
          </a:prstGeom>
          <a:solidFill>
            <a:srgbClr val="0015E8">
              <a:alpha val="6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FC4B6C-5905-74D9-6ACC-52B3B8FFC18A}"/>
              </a:ext>
            </a:extLst>
          </p:cNvPr>
          <p:cNvSpPr txBox="1"/>
          <p:nvPr/>
        </p:nvSpPr>
        <p:spPr>
          <a:xfrm>
            <a:off x="1240268" y="517616"/>
            <a:ext cx="41905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Here, an increase in velocity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depth creates a positive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(red) amplitude in a seismic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receiver function image… A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in velocity creates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negative (blue) amplitude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41F211-9B36-419D-4E90-A4194DB98A0C}"/>
              </a:ext>
            </a:extLst>
          </p:cNvPr>
          <p:cNvSpPr/>
          <p:nvPr/>
        </p:nvSpPr>
        <p:spPr>
          <a:xfrm>
            <a:off x="5685906" y="1640378"/>
            <a:ext cx="371302" cy="559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CB6B0B-9B95-614A-D1A8-0BE6314A23A6}"/>
              </a:ext>
            </a:extLst>
          </p:cNvPr>
          <p:cNvSpPr/>
          <p:nvPr/>
        </p:nvSpPr>
        <p:spPr>
          <a:xfrm>
            <a:off x="5674916" y="1003069"/>
            <a:ext cx="463544" cy="314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3B5270-9D78-6EB8-955D-C9BAAFC1BB9E}"/>
              </a:ext>
            </a:extLst>
          </p:cNvPr>
          <p:cNvSpPr txBox="1"/>
          <p:nvPr/>
        </p:nvSpPr>
        <p:spPr>
          <a:xfrm>
            <a:off x="5682886" y="834034"/>
            <a:ext cx="4555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</a:p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Mantle</a:t>
            </a:r>
          </a:p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High-</a:t>
            </a:r>
          </a:p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</a:p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“Lid”</a:t>
            </a:r>
          </a:p>
        </p:txBody>
      </p:sp>
    </p:spTree>
    <p:extLst>
      <p:ext uri="{BB962C8B-B14F-4D97-AF65-F5344CB8AC3E}">
        <p14:creationId xmlns:p14="http://schemas.microsoft.com/office/powerpoint/2010/main" val="1764876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LAB">
            <a:extLst>
              <a:ext uri="{FF2B5EF4-FFF2-40B4-BE49-F238E27FC236}">
                <a16:creationId xmlns:a16="http://schemas.microsoft.com/office/drawing/2014/main" id="{0FA2F90B-6FCD-47D5-398A-2094ED2CD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280" y="332054"/>
            <a:ext cx="4429440" cy="56151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AC771F20-D42D-2D0E-4558-1BD165548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103636"/>
            <a:ext cx="3789995" cy="42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200" i="1" dirty="0">
                <a:solidFill>
                  <a:schemeClr val="tx2"/>
                </a:solidFill>
              </a:rPr>
              <a:t>(</a:t>
            </a:r>
            <a:r>
              <a:rPr lang="en-US" sz="2200" i="1" dirty="0" err="1">
                <a:solidFill>
                  <a:schemeClr val="tx2"/>
                </a:solidFill>
              </a:rPr>
              <a:t>Levander</a:t>
            </a:r>
            <a:r>
              <a:rPr lang="en-US" sz="2200" i="1" dirty="0">
                <a:solidFill>
                  <a:schemeClr val="tx2"/>
                </a:solidFill>
              </a:rPr>
              <a:t> &amp; Miller, G</a:t>
            </a:r>
            <a:r>
              <a:rPr lang="en-US" sz="2200" i="1" baseline="30000" dirty="0">
                <a:solidFill>
                  <a:schemeClr val="tx2"/>
                </a:solidFill>
              </a:rPr>
              <a:t>3</a:t>
            </a:r>
            <a:r>
              <a:rPr lang="en-US" sz="2200" i="1" dirty="0">
                <a:solidFill>
                  <a:schemeClr val="tx2"/>
                </a:solidFill>
              </a:rPr>
              <a:t> 2012)</a:t>
            </a:r>
          </a:p>
        </p:txBody>
      </p:sp>
    </p:spTree>
    <p:extLst>
      <p:ext uri="{BB962C8B-B14F-4D97-AF65-F5344CB8AC3E}">
        <p14:creationId xmlns:p14="http://schemas.microsoft.com/office/powerpoint/2010/main" val="1022765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384</Words>
  <Application>Microsoft Macintosh PowerPoint</Application>
  <PresentationFormat>Widescreen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6</cp:revision>
  <dcterms:created xsi:type="dcterms:W3CDTF">2023-01-09T19:13:31Z</dcterms:created>
  <dcterms:modified xsi:type="dcterms:W3CDTF">2023-01-11T21:44:33Z</dcterms:modified>
</cp:coreProperties>
</file>