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797" r:id="rId3"/>
    <p:sldId id="272" r:id="rId4"/>
    <p:sldId id="761" r:id="rId5"/>
    <p:sldId id="737" r:id="rId6"/>
    <p:sldId id="798" r:id="rId7"/>
    <p:sldId id="799" r:id="rId8"/>
    <p:sldId id="795" r:id="rId9"/>
    <p:sldId id="794" r:id="rId10"/>
    <p:sldId id="708" r:id="rId11"/>
    <p:sldId id="616" r:id="rId12"/>
    <p:sldId id="625" r:id="rId13"/>
    <p:sldId id="300" r:id="rId14"/>
    <p:sldId id="766" r:id="rId15"/>
    <p:sldId id="626" r:id="rId16"/>
    <p:sldId id="800" r:id="rId17"/>
    <p:sldId id="796" r:id="rId18"/>
    <p:sldId id="801" r:id="rId19"/>
    <p:sldId id="802" r:id="rId20"/>
    <p:sldId id="8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2"/>
    <p:restoredTop sz="96327"/>
  </p:normalViewPr>
  <p:slideViewPr>
    <p:cSldViewPr snapToGrid="0">
      <p:cViewPr varScale="1">
        <p:scale>
          <a:sx n="224" d="100"/>
          <a:sy n="224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298928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181421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7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42083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12 Apr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3942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A17A3B7E-1653-3519-1786-26907EDC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36" y="6347093"/>
            <a:ext cx="5551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12 Apr: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§3.1-3.16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41DDE2C1-1AAF-D15C-60AA-00EF8B58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17" y="2129859"/>
            <a:ext cx="8031366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Brittle-field rheology</a:t>
            </a:r>
          </a:p>
          <a:p>
            <a:pPr eaLnBrk="0" hangingPunct="0"/>
            <a:endParaRPr lang="en-US" sz="300" i="1" dirty="0">
              <a:solidFill>
                <a:srgbClr val="FF00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</a:rPr>
              <a:t>• Geological observations of exhumed faults don’t provide</a:t>
            </a:r>
          </a:p>
          <a:p>
            <a:r>
              <a:rPr lang="en-US" dirty="0">
                <a:solidFill>
                  <a:srgbClr val="0003AA"/>
                </a:solidFill>
              </a:rPr>
              <a:t>   real-time in-situ constraints, but do provide important</a:t>
            </a:r>
          </a:p>
          <a:p>
            <a:r>
              <a:rPr lang="en-US" dirty="0">
                <a:solidFill>
                  <a:srgbClr val="0003AA"/>
                </a:solidFill>
              </a:rPr>
              <a:t>   constraints on assumptions in earthquake physics (e.g.,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deformation textures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Wingdings" pitchFamily="2" charset="2"/>
              </a:rPr>
              <a:t> deformation mechanisms;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Wingdings" pitchFamily="2" charset="2"/>
              </a:rPr>
              <a:t>   thermochronology studies  energy partitioning;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Wingdings" pitchFamily="2" charset="2"/>
              </a:rPr>
              <a:t>   how well does laboratory rheology match up?)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0F85B42-AF51-1ED6-4028-E7FF7209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203535"/>
            <a:ext cx="4827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0003AA"/>
                </a:solidFill>
              </a:rPr>
              <a:t>Example: </a:t>
            </a:r>
            <a:r>
              <a:rPr lang="en-US" sz="2800" dirty="0" err="1">
                <a:solidFill>
                  <a:srgbClr val="0003AA"/>
                </a:solidFill>
              </a:rPr>
              <a:t>Tharsis</a:t>
            </a:r>
            <a:r>
              <a:rPr lang="en-US" sz="2800" dirty="0">
                <a:solidFill>
                  <a:srgbClr val="0003AA"/>
                </a:solidFill>
              </a:rPr>
              <a:t> Rise, Mars: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BEE36-F70A-0546-DBA5-68B3DB5FE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76327"/>
            <a:ext cx="471170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9EE587-CD59-BD54-BA59-F690F732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04527"/>
            <a:ext cx="47244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65AC569C-EC04-4DA2-76BB-223BDD296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1274427"/>
            <a:ext cx="371633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>
                <a:solidFill>
                  <a:srgbClr val="0003AA"/>
                </a:solidFill>
              </a:rPr>
              <a:t>Martian topography is dominated </a:t>
            </a:r>
          </a:p>
          <a:p>
            <a:pPr eaLnBrk="0" hangingPunct="0"/>
            <a:r>
              <a:rPr lang="en-US" sz="1800">
                <a:solidFill>
                  <a:srgbClr val="0003AA"/>
                </a:solidFill>
              </a:rPr>
              <a:t>by (1) a north-south hemispheric </a:t>
            </a:r>
          </a:p>
          <a:p>
            <a:pPr eaLnBrk="0" hangingPunct="0"/>
            <a:r>
              <a:rPr lang="ja-JP" altLang="en-US" sz="1800">
                <a:solidFill>
                  <a:srgbClr val="0003AA"/>
                </a:solidFill>
              </a:rPr>
              <a:t>“</a:t>
            </a:r>
            <a:r>
              <a:rPr lang="en-US" sz="1800">
                <a:solidFill>
                  <a:srgbClr val="0003AA"/>
                </a:solidFill>
              </a:rPr>
              <a:t>crustal dichotomy</a:t>
            </a:r>
            <a:r>
              <a:rPr lang="ja-JP" altLang="en-US" sz="1800">
                <a:solidFill>
                  <a:srgbClr val="0003AA"/>
                </a:solidFill>
              </a:rPr>
              <a:t>”</a:t>
            </a:r>
            <a:r>
              <a:rPr lang="en-US" sz="1800">
                <a:solidFill>
                  <a:srgbClr val="0003AA"/>
                </a:solidFill>
              </a:rPr>
              <a:t> and (2) the </a:t>
            </a:r>
          </a:p>
          <a:p>
            <a:pPr eaLnBrk="0" hangingPunct="0"/>
            <a:r>
              <a:rPr lang="en-US" sz="1800">
                <a:solidFill>
                  <a:srgbClr val="0003AA"/>
                </a:solidFill>
              </a:rPr>
              <a:t>Tharsis rise, average elevation </a:t>
            </a:r>
          </a:p>
          <a:p>
            <a:pPr eaLnBrk="0" hangingPunct="0"/>
            <a:r>
              <a:rPr lang="en-US" sz="1800">
                <a:solidFill>
                  <a:srgbClr val="0003AA"/>
                </a:solidFill>
              </a:rPr>
              <a:t>5000 m covering 20% of the planet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6312584-A281-7F5D-70C4-753B3C1D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4398627"/>
            <a:ext cx="40575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The geoid (or “</a:t>
            </a:r>
            <a:r>
              <a:rPr lang="en-US" sz="1800" dirty="0" err="1">
                <a:solidFill>
                  <a:srgbClr val="0003AA"/>
                </a:solidFill>
              </a:rPr>
              <a:t>areoid</a:t>
            </a:r>
            <a:r>
              <a:rPr lang="en-US" sz="1800" dirty="0">
                <a:solidFill>
                  <a:srgbClr val="0003AA"/>
                </a:solidFill>
              </a:rPr>
              <a:t>”) is the shape of</a:t>
            </a:r>
          </a:p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the gravity field.  The 2000 m </a:t>
            </a:r>
            <a:r>
              <a:rPr lang="en-US" sz="1800" dirty="0" err="1">
                <a:solidFill>
                  <a:srgbClr val="0003AA"/>
                </a:solidFill>
              </a:rPr>
              <a:t>areoid</a:t>
            </a:r>
            <a:endParaRPr lang="en-US" sz="18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anomaly over </a:t>
            </a:r>
            <a:r>
              <a:rPr lang="en-US" sz="1800" dirty="0" err="1">
                <a:solidFill>
                  <a:srgbClr val="0003AA"/>
                </a:solidFill>
              </a:rPr>
              <a:t>Tharsis</a:t>
            </a:r>
            <a:r>
              <a:rPr lang="en-US" sz="1800" dirty="0">
                <a:solidFill>
                  <a:srgbClr val="0003AA"/>
                </a:solidFill>
              </a:rPr>
              <a:t> is the largest</a:t>
            </a:r>
          </a:p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in the solar system!</a:t>
            </a:r>
          </a:p>
        </p:txBody>
      </p:sp>
    </p:spTree>
    <p:extLst>
      <p:ext uri="{BB962C8B-B14F-4D97-AF65-F5344CB8AC3E}">
        <p14:creationId xmlns:p14="http://schemas.microsoft.com/office/powerpoint/2010/main" val="19697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D4769-79BF-2D42-945C-CBB0AD3D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69" y="2216944"/>
            <a:ext cx="379571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7D46E22-DE76-0D89-7161-A42C8EE3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294" y="416719"/>
            <a:ext cx="7231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dirty="0">
                <a:solidFill>
                  <a:srgbClr val="0003AA"/>
                </a:solidFill>
              </a:rPr>
              <a:t>The </a:t>
            </a:r>
            <a:r>
              <a:rPr lang="en-US" sz="3200" dirty="0" err="1">
                <a:solidFill>
                  <a:srgbClr val="0003AA"/>
                </a:solidFill>
              </a:rPr>
              <a:t>Tharsis</a:t>
            </a:r>
            <a:r>
              <a:rPr lang="en-US" sz="3200" dirty="0">
                <a:solidFill>
                  <a:srgbClr val="0003AA"/>
                </a:solidFill>
              </a:rPr>
              <a:t> Rise Loading Controversy: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12E248B-95FE-799F-8FBB-5FCFAE0D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36" y="1273969"/>
            <a:ext cx="38138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>
                <a:solidFill>
                  <a:srgbClr val="0003AA"/>
                </a:solidFill>
              </a:rPr>
              <a:t>Surface topography </a:t>
            </a:r>
          </a:p>
          <a:p>
            <a:pPr algn="ctr" eaLnBrk="0" hangingPunct="0"/>
            <a:r>
              <a:rPr lang="en-US">
                <a:solidFill>
                  <a:srgbClr val="0003AA"/>
                </a:solidFill>
              </a:rPr>
              <a:t>constructed by volcanism?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1ED16D-41EB-7347-FF64-4D25E5FE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31" y="2415381"/>
            <a:ext cx="38100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17C44127-31FC-16AA-8357-9D45F35E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163" y="1273969"/>
            <a:ext cx="4105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>
                <a:solidFill>
                  <a:srgbClr val="0003AA"/>
                </a:solidFill>
              </a:rPr>
              <a:t>Thermal/chemical buoyancy </a:t>
            </a:r>
          </a:p>
          <a:p>
            <a:pPr algn="ctr" eaLnBrk="0" hangingPunct="0"/>
            <a:r>
              <a:rPr lang="en-US">
                <a:solidFill>
                  <a:srgbClr val="0003AA"/>
                </a:solidFill>
              </a:rPr>
              <a:t>of a single mantle plume?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644DC17B-DC10-DB00-ED24-8CB9F6B5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031" y="5072856"/>
            <a:ext cx="364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800">
                <a:solidFill>
                  <a:srgbClr val="0003AA"/>
                </a:solidFill>
              </a:rPr>
              <a:t>[e.g., Willemann &amp; Turcotte, 1982;</a:t>
            </a:r>
          </a:p>
          <a:p>
            <a:pPr algn="ctr" eaLnBrk="0" hangingPunct="0"/>
            <a:r>
              <a:rPr lang="en-US" sz="1800">
                <a:solidFill>
                  <a:srgbClr val="0003AA"/>
                </a:solidFill>
              </a:rPr>
              <a:t>Solomon &amp; Head, 1982]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8815AA4-5DE4-1597-E132-0157A026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81" y="5072856"/>
            <a:ext cx="3805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800">
                <a:solidFill>
                  <a:srgbClr val="0003AA"/>
                </a:solidFill>
              </a:rPr>
              <a:t>[e.g., Sleep &amp; Phillips, 1979; Harder</a:t>
            </a:r>
          </a:p>
          <a:p>
            <a:pPr algn="ctr" eaLnBrk="0" hangingPunct="0"/>
            <a:r>
              <a:rPr lang="en-US" sz="1800">
                <a:solidFill>
                  <a:srgbClr val="0003AA"/>
                </a:solidFill>
              </a:rPr>
              <a:t>&amp; Christensen, 1996; Harder, 2000]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DC1C9073-9680-DA17-4ACE-62E2DD84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494" y="5984081"/>
            <a:ext cx="509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Probably some combination of both!</a:t>
            </a:r>
          </a:p>
        </p:txBody>
      </p:sp>
    </p:spTree>
    <p:extLst>
      <p:ext uri="{BB962C8B-B14F-4D97-AF65-F5344CB8AC3E}">
        <p14:creationId xmlns:p14="http://schemas.microsoft.com/office/powerpoint/2010/main" val="22408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AE68-2F90-4233-BF70-50FAE1F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3" y="1243439"/>
            <a:ext cx="5346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8EF2904-0A79-36EB-7379-736DEDCA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006" y="316339"/>
            <a:ext cx="8789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Ratios of Geoid/Topography in the Spherical Harmonic Domain: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3AEDCC5-B119-9896-70B4-D5E2F909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531" y="5710664"/>
            <a:ext cx="7113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03AA"/>
                </a:solidFill>
              </a:rPr>
              <a:t>Yellow is the range possible for surface loading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So internal loading is an important part of the total!</a:t>
            </a:r>
          </a:p>
        </p:txBody>
      </p:sp>
    </p:spTree>
    <p:extLst>
      <p:ext uri="{BB962C8B-B14F-4D97-AF65-F5344CB8AC3E}">
        <p14:creationId xmlns:p14="http://schemas.microsoft.com/office/powerpoint/2010/main" val="240024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ACCE3-44A3-73C4-6F2B-984A5068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2870199"/>
            <a:ext cx="6985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2B62E0-EDDA-D52E-9980-9F419B7D3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2" y="2946399"/>
            <a:ext cx="2057400" cy="304800"/>
          </a:xfrm>
          <a:prstGeom prst="rect">
            <a:avLst/>
          </a:prstGeom>
          <a:solidFill>
            <a:srgbClr val="71E0E3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B0520-83E7-FBDC-BFD9-068F9EAF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2" y="2946399"/>
            <a:ext cx="457200" cy="304800"/>
          </a:xfrm>
          <a:prstGeom prst="rect">
            <a:avLst/>
          </a:prstGeom>
          <a:solidFill>
            <a:srgbClr val="71E0E3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F982F-6659-5524-2B0B-A12235E2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2" y="3403599"/>
            <a:ext cx="2057400" cy="381000"/>
          </a:xfrm>
          <a:prstGeom prst="rect">
            <a:avLst/>
          </a:prstGeom>
          <a:solidFill>
            <a:srgbClr val="E37179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5F94D1-D407-4549-05A1-2AEF1FA7D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2" y="3327399"/>
            <a:ext cx="3276600" cy="533400"/>
          </a:xfrm>
          <a:prstGeom prst="rect">
            <a:avLst/>
          </a:prstGeom>
          <a:solidFill>
            <a:srgbClr val="E37179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F1F328-51C5-F038-083A-1E647E53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2" y="3936999"/>
            <a:ext cx="2057400" cy="304800"/>
          </a:xfrm>
          <a:prstGeom prst="rect">
            <a:avLst/>
          </a:prstGeom>
          <a:solidFill>
            <a:srgbClr val="71E388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3F56BB-130E-4F6B-DCB6-D8828D61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2" y="3936999"/>
            <a:ext cx="1066800" cy="304800"/>
          </a:xfrm>
          <a:prstGeom prst="rect">
            <a:avLst/>
          </a:prstGeom>
          <a:solidFill>
            <a:srgbClr val="71E388">
              <a:alpha val="5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A9102F-33C4-F333-A4DE-B99DBA6A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2" y="261937"/>
            <a:ext cx="1652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dirty="0">
                <a:solidFill>
                  <a:srgbClr val="0003AA"/>
                </a:solidFill>
              </a:rPr>
              <a:t>Method: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9AB84846-7C31-BF9C-CC1B-6A9D7D33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2" y="955674"/>
            <a:ext cx="367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>
                <a:solidFill>
                  <a:srgbClr val="0003AA"/>
                </a:solidFill>
              </a:rPr>
              <a:t>In the spherical harmonic domain, </a:t>
            </a:r>
          </a:p>
          <a:p>
            <a:pPr eaLnBrk="0" hangingPunct="0"/>
            <a:r>
              <a:rPr lang="en-US" sz="1800">
                <a:solidFill>
                  <a:srgbClr val="0003AA"/>
                </a:solidFill>
              </a:rPr>
              <a:t>   solve for: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C3DD83FB-6AB7-6437-0199-235D738C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2" y="1643062"/>
            <a:ext cx="2752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  <a:latin typeface="Times" charset="0"/>
              </a:rPr>
              <a:t>• </a:t>
            </a:r>
            <a:r>
              <a:rPr lang="en-US" sz="1800" dirty="0">
                <a:solidFill>
                  <a:srgbClr val="0003AA"/>
                </a:solidFill>
              </a:rPr>
              <a:t>surface load height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</a:t>
            </a:r>
            <a:r>
              <a:rPr lang="en-US" sz="1800" i="1" dirty="0" err="1">
                <a:latin typeface="Times" charset="0"/>
              </a:rPr>
              <a:t>h</a:t>
            </a:r>
            <a:r>
              <a:rPr lang="en-US" sz="1800" i="1" baseline="30000" dirty="0" err="1">
                <a:latin typeface="Times" charset="0"/>
              </a:rPr>
              <a:t>S</a:t>
            </a:r>
            <a:r>
              <a:rPr lang="en-US" sz="1800" i="1" baseline="-25000" dirty="0" err="1">
                <a:latin typeface="Times" charset="0"/>
              </a:rPr>
              <a:t>ilm</a:t>
            </a:r>
            <a:endParaRPr lang="en-US" sz="1800" dirty="0">
              <a:latin typeface="Times" charset="0"/>
            </a:endParaRPr>
          </a:p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  <a:latin typeface="Times" charset="0"/>
              </a:rPr>
              <a:t>• </a:t>
            </a:r>
            <a:r>
              <a:rPr lang="en-US" sz="1800" dirty="0">
                <a:solidFill>
                  <a:srgbClr val="0003AA"/>
                </a:solidFill>
              </a:rPr>
              <a:t>lithospheric flexure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</a:t>
            </a:r>
            <a:r>
              <a:rPr lang="en-US" sz="1800" i="1" dirty="0" err="1">
                <a:latin typeface="Times" charset="0"/>
              </a:rPr>
              <a:t>w</a:t>
            </a:r>
            <a:r>
              <a:rPr lang="en-US" sz="1800" i="1" baseline="-25000" dirty="0" err="1">
                <a:latin typeface="Times" charset="0"/>
              </a:rPr>
              <a:t>ilm</a:t>
            </a:r>
            <a:endParaRPr lang="en-US" sz="1800" dirty="0">
              <a:solidFill>
                <a:schemeClr val="accent2"/>
              </a:solidFill>
              <a:latin typeface="Times" charset="0"/>
            </a:endParaRPr>
          </a:p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  <a:latin typeface="Times" charset="0"/>
              </a:rPr>
              <a:t>• </a:t>
            </a:r>
            <a:r>
              <a:rPr lang="en-US" sz="1800" dirty="0">
                <a:solidFill>
                  <a:srgbClr val="0003AA"/>
                </a:solidFill>
              </a:rPr>
              <a:t>internal load mass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</a:t>
            </a:r>
            <a:r>
              <a:rPr lang="en-US" sz="1800" i="1" dirty="0" err="1">
                <a:latin typeface="Symbol" charset="0"/>
              </a:rPr>
              <a:t>x</a:t>
            </a:r>
            <a:r>
              <a:rPr lang="en-US" sz="1800" i="1" baseline="-25000" dirty="0" err="1">
                <a:latin typeface="Times" charset="0"/>
              </a:rPr>
              <a:t>ilm</a:t>
            </a:r>
            <a:endParaRPr lang="en-US" sz="1800" dirty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E75B9834-0F65-C82C-1E64-E485EAD6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2" y="88899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1800">
              <a:latin typeface="Times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DC11C6E-F8E4-7A77-45F1-67689F5F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2" y="957262"/>
            <a:ext cx="4422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Using equations for observed topography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</a:t>
            </a:r>
          </a:p>
          <a:p>
            <a:pPr eaLnBrk="0" hangingPunct="0"/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 </a:t>
            </a:r>
            <a:r>
              <a:rPr lang="en-US" sz="1800" i="1" dirty="0" err="1">
                <a:latin typeface="Times" charset="0"/>
              </a:rPr>
              <a:t>h</a:t>
            </a:r>
            <a:r>
              <a:rPr lang="en-US" sz="1800" i="1" baseline="-25000" dirty="0" err="1">
                <a:latin typeface="Times" charset="0"/>
              </a:rPr>
              <a:t>ilm</a:t>
            </a:r>
            <a:r>
              <a:rPr lang="en-US" sz="1800" dirty="0">
                <a:solidFill>
                  <a:schemeClr val="accent2"/>
                </a:solidFill>
                <a:latin typeface="Times" charset="0"/>
              </a:rPr>
              <a:t> </a:t>
            </a:r>
            <a:r>
              <a:rPr lang="en-US" sz="1800" dirty="0">
                <a:solidFill>
                  <a:srgbClr val="0003AA"/>
                </a:solidFill>
              </a:rPr>
              <a:t>and geoid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</a:t>
            </a:r>
            <a:r>
              <a:rPr lang="en-US" sz="1800" i="1" dirty="0" err="1">
                <a:latin typeface="Times" charset="0"/>
              </a:rPr>
              <a:t>N</a:t>
            </a:r>
            <a:r>
              <a:rPr lang="en-US" sz="1800" i="1" baseline="-25000" dirty="0" err="1">
                <a:latin typeface="Times" charset="0"/>
              </a:rPr>
              <a:t>ilm</a:t>
            </a:r>
            <a:r>
              <a:rPr lang="en-US" sz="1800" dirty="0">
                <a:solidFill>
                  <a:schemeClr val="accent2"/>
                </a:solidFill>
                <a:latin typeface="Times" charset="0"/>
              </a:rPr>
              <a:t> </a:t>
            </a:r>
            <a:r>
              <a:rPr lang="en-US" sz="1800" dirty="0">
                <a:solidFill>
                  <a:srgbClr val="0003AA"/>
                </a:solidFill>
              </a:rPr>
              <a:t>including:</a:t>
            </a:r>
            <a:endParaRPr lang="en-US" sz="1800" dirty="0">
              <a:solidFill>
                <a:srgbClr val="0003AA"/>
              </a:solidFill>
              <a:latin typeface="Times" charset="0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621844B7-FB3F-4A64-AA62-70C804FC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2" y="1641474"/>
            <a:ext cx="3898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• the definition of surface load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• finite amplitude geoid calculation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• flexure of a thin elastic shell over a 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      self-gravitating, viscous sphere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29032-0106-D73C-2165-074A954C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2" y="1727199"/>
            <a:ext cx="2971800" cy="228600"/>
          </a:xfrm>
          <a:prstGeom prst="rect">
            <a:avLst/>
          </a:prstGeom>
          <a:solidFill>
            <a:srgbClr val="71E0E3">
              <a:alpha val="50000"/>
            </a:srgbClr>
          </a:solidFill>
          <a:ln w="0">
            <a:solidFill>
              <a:srgbClr val="71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3F2865-4266-3043-3DA5-31FEE475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2" y="1955799"/>
            <a:ext cx="3352800" cy="304800"/>
          </a:xfrm>
          <a:prstGeom prst="rect">
            <a:avLst/>
          </a:prstGeom>
          <a:solidFill>
            <a:srgbClr val="E37179">
              <a:alpha val="50000"/>
            </a:srgbClr>
          </a:solidFill>
          <a:ln w="0">
            <a:solidFill>
              <a:srgbClr val="E371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062CCB-93AC-7F70-1A2C-99D9F7F1B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2" y="2260599"/>
            <a:ext cx="3581400" cy="533400"/>
          </a:xfrm>
          <a:prstGeom prst="rect">
            <a:avLst/>
          </a:prstGeom>
          <a:solidFill>
            <a:srgbClr val="71E388">
              <a:alpha val="50000"/>
            </a:srgbClr>
          </a:solidFill>
          <a:ln w="0">
            <a:solidFill>
              <a:srgbClr val="71E38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04902466-5B3A-316D-01C0-BAB66169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462462"/>
            <a:ext cx="4405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  <a:latin typeface="Times" charset="0"/>
              </a:rPr>
              <a:t>• </a:t>
            </a:r>
            <a:r>
              <a:rPr lang="en-US" sz="1800" dirty="0">
                <a:solidFill>
                  <a:srgbClr val="0003AA"/>
                </a:solidFill>
              </a:rPr>
              <a:t>Solve for each harmonic coefficient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</a:t>
            </a:r>
            <a:r>
              <a:rPr lang="en-US" sz="1800" i="1" dirty="0" err="1">
                <a:latin typeface="Times" charset="0"/>
              </a:rPr>
              <a:t>i</a:t>
            </a:r>
            <a:r>
              <a:rPr lang="en-US" sz="1800" dirty="0" err="1">
                <a:latin typeface="Times" charset="0"/>
              </a:rPr>
              <a:t>,</a:t>
            </a:r>
            <a:r>
              <a:rPr lang="en-US" sz="1800" i="1" dirty="0" err="1">
                <a:latin typeface="Times" charset="0"/>
              </a:rPr>
              <a:t>l</a:t>
            </a:r>
            <a:r>
              <a:rPr lang="en-US" sz="1800" dirty="0" err="1">
                <a:latin typeface="Times" charset="0"/>
              </a:rPr>
              <a:t>,</a:t>
            </a:r>
            <a:r>
              <a:rPr lang="en-US" sz="1800" i="1" dirty="0" err="1">
                <a:latin typeface="Times" charset="0"/>
              </a:rPr>
              <a:t>m</a:t>
            </a:r>
            <a:endParaRPr lang="en-US" sz="1800" dirty="0">
              <a:latin typeface="Times" charset="0"/>
            </a:endParaRPr>
          </a:p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  <a:latin typeface="Times" charset="0"/>
              </a:rPr>
              <a:t>• </a:t>
            </a:r>
            <a:r>
              <a:rPr lang="en-US" sz="1800" dirty="0">
                <a:solidFill>
                  <a:srgbClr val="0003AA"/>
                </a:solidFill>
              </a:rPr>
              <a:t>Iterate:  Set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</a:t>
            </a:r>
            <a:r>
              <a:rPr lang="en-US" sz="1800" i="1" dirty="0" err="1">
                <a:latin typeface="Times" charset="0"/>
              </a:rPr>
              <a:t>w</a:t>
            </a:r>
            <a:r>
              <a:rPr lang="en-US" sz="1800" i="1" baseline="30000" dirty="0" err="1">
                <a:latin typeface="Times" charset="0"/>
              </a:rPr>
              <a:t>n</a:t>
            </a:r>
            <a:r>
              <a:rPr lang="en-US" sz="1800" i="1" baseline="-25000" dirty="0" err="1">
                <a:latin typeface="Times" charset="0"/>
              </a:rPr>
              <a:t>ilm</a:t>
            </a:r>
            <a:r>
              <a:rPr lang="en-US" sz="1800" dirty="0">
                <a:latin typeface="Times" charset="0"/>
              </a:rPr>
              <a:t> = 0</a:t>
            </a:r>
            <a:r>
              <a:rPr lang="en-US" sz="1800" dirty="0">
                <a:solidFill>
                  <a:schemeClr val="accent2"/>
                </a:solidFill>
                <a:latin typeface="Times" charset="0"/>
              </a:rPr>
              <a:t> </a:t>
            </a:r>
            <a:r>
              <a:rPr lang="en-US" sz="1800" dirty="0">
                <a:solidFill>
                  <a:srgbClr val="0003AA"/>
                </a:solidFill>
              </a:rPr>
              <a:t>on the first iteration </a:t>
            </a:r>
          </a:p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</a:rPr>
              <a:t>      and update on subsequent iterations</a:t>
            </a:r>
          </a:p>
          <a:p>
            <a:pPr eaLnBrk="0" hangingPunct="0">
              <a:buFont typeface="Wingdings" charset="0"/>
              <a:buNone/>
            </a:pPr>
            <a:r>
              <a:rPr lang="en-US" sz="1800" dirty="0">
                <a:solidFill>
                  <a:srgbClr val="0003AA"/>
                </a:solidFill>
                <a:latin typeface="Times" charset="0"/>
              </a:rPr>
              <a:t>• </a:t>
            </a:r>
            <a:r>
              <a:rPr lang="en-US" sz="1800" dirty="0">
                <a:solidFill>
                  <a:srgbClr val="0003AA"/>
                </a:solidFill>
              </a:rPr>
              <a:t>Relations depend on: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2C04F406-57A2-BD15-FA7D-6B04665A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680074"/>
            <a:ext cx="50085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crustal density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           </a:t>
            </a:r>
            <a:r>
              <a:rPr lang="en-US" sz="1800" i="1" dirty="0">
                <a:latin typeface="Symbol" charset="0"/>
              </a:rPr>
              <a:t>r</a:t>
            </a:r>
            <a:r>
              <a:rPr lang="en-US" sz="1800" i="1" baseline="-25000" dirty="0">
                <a:latin typeface="Times" charset="0"/>
              </a:rPr>
              <a:t>0</a:t>
            </a:r>
            <a:r>
              <a:rPr lang="en-US" sz="1800" dirty="0">
                <a:latin typeface="Times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" charset="0"/>
              </a:rPr>
              <a:t>    </a:t>
            </a:r>
            <a:r>
              <a:rPr lang="en-US" sz="1800" dirty="0">
                <a:solidFill>
                  <a:srgbClr val="0003AA"/>
                </a:solidFill>
              </a:rPr>
              <a:t>mantle density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    </a:t>
            </a:r>
            <a:r>
              <a:rPr lang="en-US" sz="1800" i="1" dirty="0">
                <a:latin typeface="Symbol" charset="0"/>
              </a:rPr>
              <a:t>r</a:t>
            </a:r>
            <a:r>
              <a:rPr lang="en-US" sz="1800" i="1" baseline="-25000" dirty="0">
                <a:latin typeface="Times" charset="0"/>
              </a:rPr>
              <a:t>1</a:t>
            </a:r>
            <a:endParaRPr lang="en-US" sz="1800" dirty="0">
              <a:latin typeface="Times" charset="0"/>
            </a:endParaRPr>
          </a:p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crustal thickness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       </a:t>
            </a:r>
            <a:r>
              <a:rPr lang="en-US" sz="1800" i="1" dirty="0">
                <a:latin typeface="Times" charset="0"/>
              </a:rPr>
              <a:t>T</a:t>
            </a:r>
            <a:r>
              <a:rPr lang="en-US" sz="1800" i="1" baseline="-25000" dirty="0">
                <a:latin typeface="Times" charset="0"/>
              </a:rPr>
              <a:t>c</a:t>
            </a:r>
            <a:r>
              <a:rPr lang="en-US" sz="1800" dirty="0">
                <a:solidFill>
                  <a:schemeClr val="accent2"/>
                </a:solidFill>
                <a:latin typeface="Times" charset="0"/>
              </a:rPr>
              <a:t>      </a:t>
            </a:r>
            <a:r>
              <a:rPr lang="en-US" sz="1800" dirty="0">
                <a:solidFill>
                  <a:srgbClr val="0003AA"/>
                </a:solidFill>
              </a:rPr>
              <a:t>load radius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         </a:t>
            </a:r>
            <a:r>
              <a:rPr lang="en-US" sz="1800" i="1" dirty="0">
                <a:latin typeface="Times" charset="0"/>
              </a:rPr>
              <a:t>R</a:t>
            </a:r>
            <a:r>
              <a:rPr lang="en-US" sz="1800" i="1" baseline="-25000" dirty="0">
                <a:latin typeface="Times" charset="0"/>
              </a:rPr>
              <a:t>I</a:t>
            </a:r>
            <a:endParaRPr lang="en-US" sz="1800" dirty="0">
              <a:latin typeface="Times" charset="0"/>
            </a:endParaRPr>
          </a:p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lithosphere thickness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</a:t>
            </a:r>
            <a:r>
              <a:rPr lang="en-US" sz="1800" i="1" dirty="0" err="1">
                <a:latin typeface="Times" charset="0"/>
              </a:rPr>
              <a:t>T</a:t>
            </a:r>
            <a:r>
              <a:rPr lang="en-US" sz="1800" i="1" baseline="-25000" dirty="0" err="1">
                <a:latin typeface="Times" charset="0"/>
              </a:rPr>
              <a:t>e</a:t>
            </a:r>
            <a:r>
              <a:rPr lang="en-US" sz="1800" dirty="0">
                <a:solidFill>
                  <a:schemeClr val="accent2"/>
                </a:solidFill>
                <a:latin typeface="Times" charset="0"/>
              </a:rPr>
              <a:t>      </a:t>
            </a:r>
            <a:r>
              <a:rPr lang="en-US" sz="1800" dirty="0" err="1">
                <a:solidFill>
                  <a:srgbClr val="0003AA"/>
                </a:solidFill>
              </a:rPr>
              <a:t>asth</a:t>
            </a:r>
            <a:r>
              <a:rPr lang="en-US" sz="1800" dirty="0">
                <a:solidFill>
                  <a:srgbClr val="0003AA"/>
                </a:solidFill>
              </a:rPr>
              <a:t>. viscosity</a:t>
            </a:r>
            <a:r>
              <a:rPr lang="en-US" sz="1800" dirty="0">
                <a:solidFill>
                  <a:srgbClr val="0003AA"/>
                </a:solidFill>
                <a:latin typeface="Times" charset="0"/>
              </a:rPr>
              <a:t>       </a:t>
            </a:r>
            <a:r>
              <a:rPr lang="en-US" sz="1800" i="1" dirty="0">
                <a:latin typeface="Symbol" charset="0"/>
              </a:rPr>
              <a:t>h</a:t>
            </a:r>
            <a:endParaRPr lang="en-US" sz="18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0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F2CCBC7-73DC-DD17-2E0F-F66492C8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418" y="800893"/>
            <a:ext cx="447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>
                <a:solidFill>
                  <a:srgbClr val="0003AA"/>
                </a:solidFill>
              </a:rPr>
              <a:t>Important Point to Note: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42EFF2B-AAE2-1DD9-BFFA-456F0193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943" y="1948656"/>
            <a:ext cx="808907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03AA"/>
                </a:solidFill>
              </a:rPr>
              <a:t>Using these three equations in three unknowns, we can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devise an isostatic model that EXACTLY fits both the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gravity and the topography data using ANY choice of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reference density structure, lithospheric thickness and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 internal load depth.</a:t>
            </a:r>
          </a:p>
          <a:p>
            <a:pPr eaLnBrk="0" hangingPunct="0"/>
            <a:endParaRPr lang="en-US" dirty="0">
              <a:solidFill>
                <a:srgbClr val="0003AA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Hence, we must either </a:t>
            </a:r>
          </a:p>
          <a:p>
            <a:pPr eaLnBrk="0" hangingPunct="0">
              <a:buFont typeface="Times" charset="0"/>
              <a:buAutoNum type="arabicParenBoth"/>
            </a:pPr>
            <a:r>
              <a:rPr lang="en-US" dirty="0">
                <a:solidFill>
                  <a:srgbClr val="0003AA"/>
                </a:solidFill>
              </a:rPr>
              <a:t> Explore the range of possible solutions by using all of</a:t>
            </a:r>
          </a:p>
          <a:p>
            <a:pPr eaLnBrk="0" hangingPunct="0">
              <a:buFont typeface="Times" charset="0"/>
              <a:buNone/>
            </a:pPr>
            <a:r>
              <a:rPr lang="en-US" dirty="0">
                <a:solidFill>
                  <a:srgbClr val="0003AA"/>
                </a:solidFill>
              </a:rPr>
              <a:t>      the possible range of density and other parameters, or</a:t>
            </a:r>
          </a:p>
          <a:p>
            <a:pPr eaLnBrk="0" hangingPunct="0">
              <a:buFont typeface="Times" charset="0"/>
              <a:buNone/>
            </a:pPr>
            <a:r>
              <a:rPr lang="en-US" dirty="0">
                <a:solidFill>
                  <a:srgbClr val="0003AA"/>
                </a:solidFill>
              </a:rPr>
              <a:t>(2) Use some additional measurement or constraint to </a:t>
            </a:r>
          </a:p>
          <a:p>
            <a:pPr eaLnBrk="0" hangingPunct="0">
              <a:buFont typeface="Times" charset="0"/>
              <a:buNone/>
            </a:pPr>
            <a:r>
              <a:rPr lang="en-US" dirty="0">
                <a:solidFill>
                  <a:srgbClr val="0003AA"/>
                </a:solidFill>
              </a:rPr>
              <a:t>      estimate those parameters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28315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C0920-5326-4A14-7F05-ADB98026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69" y="2505075"/>
            <a:ext cx="2714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3FE02-B6A8-245C-8D6C-3EF73EB1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505075"/>
            <a:ext cx="27876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42BFD-FE4D-21D6-FCC8-0E5A1F32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6" y="2520950"/>
            <a:ext cx="2790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D6E4117-936D-DDCA-9044-BACD3247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586" y="1212850"/>
            <a:ext cx="77276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03AA"/>
                </a:solidFill>
              </a:rPr>
              <a:t>Effects of lithosphere thickness and internal load depth </a:t>
            </a:r>
          </a:p>
          <a:p>
            <a:pPr algn="ctr" eaLnBrk="0" hangingPunct="0"/>
            <a:r>
              <a:rPr lang="en-US" dirty="0">
                <a:solidFill>
                  <a:srgbClr val="0003AA"/>
                </a:solidFill>
              </a:rPr>
              <a:t>on the estimate of internal load contribution</a:t>
            </a:r>
          </a:p>
        </p:txBody>
      </p:sp>
    </p:spTree>
    <p:extLst>
      <p:ext uri="{BB962C8B-B14F-4D97-AF65-F5344CB8AC3E}">
        <p14:creationId xmlns:p14="http://schemas.microsoft.com/office/powerpoint/2010/main" val="365829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3F3A9-4663-650C-3DF5-EC2828BB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56" y="2559050"/>
            <a:ext cx="27193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4D042-7B83-5A16-5741-CC2F942A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1" y="2559050"/>
            <a:ext cx="27130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3679A-2CFD-2ED5-A9C3-D526C9B5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06" y="2559050"/>
            <a:ext cx="27384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E7F7E94-DCF1-D934-BDF7-1F7487C8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893" y="1250950"/>
            <a:ext cx="65590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03AA"/>
                </a:solidFill>
              </a:rPr>
              <a:t>Effects of crustal density and crustal thickness 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on the estimate of internal load contribution</a:t>
            </a:r>
          </a:p>
        </p:txBody>
      </p:sp>
    </p:spTree>
    <p:extLst>
      <p:ext uri="{BB962C8B-B14F-4D97-AF65-F5344CB8AC3E}">
        <p14:creationId xmlns:p14="http://schemas.microsoft.com/office/powerpoint/2010/main" val="337103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D9AF7C-9307-E425-D7DD-3B67065A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72231"/>
            <a:ext cx="34544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9866A-4A86-C64F-7121-CE41E602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425031"/>
            <a:ext cx="345440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3456B-9BC7-D9E5-98D5-2512ADBB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394869"/>
            <a:ext cx="344646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99F1C1DD-6A79-6F5A-11F3-1AE9DC0C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91319"/>
            <a:ext cx="52036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0003AA"/>
                </a:solidFill>
              </a:rPr>
              <a:t>Constraining Parameter Space: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335F68E-C7B5-027E-F1B4-67FB243F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058069"/>
            <a:ext cx="53721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• Correlation of the load estimates is very sensitive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      to parameter-induced error, because errors in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      one load must be balanced by error in the other</a:t>
            </a:r>
          </a:p>
          <a:p>
            <a:pPr eaLnBrk="0" hangingPunct="0">
              <a:buFont typeface="Wingdings" charset="0"/>
              <a:buChar char="§"/>
            </a:pPr>
            <a:endParaRPr lang="en-US" sz="1800">
              <a:solidFill>
                <a:srgbClr val="0003AA"/>
              </a:solidFill>
            </a:endParaRP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• Hence we assume surface and internal load fields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      are uncorrelated, and search for model params</a:t>
            </a:r>
          </a:p>
          <a:p>
            <a:pPr eaLnBrk="0" hangingPunct="0">
              <a:buFont typeface="Wingdings" charset="0"/>
              <a:buNone/>
            </a:pPr>
            <a:r>
              <a:rPr lang="en-US" sz="1800">
                <a:solidFill>
                  <a:srgbClr val="0003AA"/>
                </a:solidFill>
              </a:rPr>
              <a:t>      that minimize the correlation of the two!</a:t>
            </a:r>
          </a:p>
        </p:txBody>
      </p:sp>
    </p:spTree>
    <p:extLst>
      <p:ext uri="{BB962C8B-B14F-4D97-AF65-F5344CB8AC3E}">
        <p14:creationId xmlns:p14="http://schemas.microsoft.com/office/powerpoint/2010/main" val="211575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A1F84-272F-CFFE-B2E7-8258FB43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1" y="311150"/>
            <a:ext cx="4119563" cy="62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D2537E81-2E4F-2ADB-7D7C-0FD668D42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631" y="1544638"/>
            <a:ext cx="39324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03AA"/>
                </a:solidFill>
              </a:rPr>
              <a:t>Using the model 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parameterization that 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minimizes load coherence,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the </a:t>
            </a:r>
            <a:r>
              <a:rPr lang="ja-JP" altLang="en-US">
                <a:solidFill>
                  <a:srgbClr val="0003AA"/>
                </a:solidFill>
              </a:rPr>
              <a:t>“</a:t>
            </a:r>
            <a:r>
              <a:rPr lang="en-US">
                <a:solidFill>
                  <a:srgbClr val="0003AA"/>
                </a:solidFill>
              </a:rPr>
              <a:t>best</a:t>
            </a:r>
            <a:r>
              <a:rPr lang="ja-JP" altLang="en-US">
                <a:solidFill>
                  <a:srgbClr val="0003AA"/>
                </a:solidFill>
              </a:rPr>
              <a:t>”</a:t>
            </a:r>
            <a:r>
              <a:rPr lang="en-US">
                <a:solidFill>
                  <a:srgbClr val="0003AA"/>
                </a:solidFill>
              </a:rPr>
              <a:t> estimate of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surface loading has an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average thickness of 17 km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within the Tharsis rise, and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average flexure is 12 km.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The averaged internal load</a:t>
            </a:r>
          </a:p>
          <a:p>
            <a:pPr eaLnBrk="0" hangingPunct="0"/>
            <a:r>
              <a:rPr lang="en-US">
                <a:solidFill>
                  <a:srgbClr val="0003AA"/>
                </a:solidFill>
              </a:rPr>
              <a:t>is buoyant but small.</a:t>
            </a:r>
          </a:p>
        </p:txBody>
      </p:sp>
    </p:spTree>
    <p:extLst>
      <p:ext uri="{BB962C8B-B14F-4D97-AF65-F5344CB8AC3E}">
        <p14:creationId xmlns:p14="http://schemas.microsoft.com/office/powerpoint/2010/main" val="137537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2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9">
            <a:extLst>
              <a:ext uri="{FF2B5EF4-FFF2-40B4-BE49-F238E27FC236}">
                <a16:creationId xmlns:a16="http://schemas.microsoft.com/office/drawing/2014/main" id="{1377A100-2B0A-6247-AD89-1F09FA5A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866" y="602977"/>
            <a:ext cx="894026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Flexural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Isostasy</a:t>
            </a:r>
            <a:endParaRPr lang="en-US" sz="600" i="1" dirty="0">
              <a:solidFill>
                <a:srgbClr val="0003AA"/>
              </a:solidFill>
            </a:endParaRPr>
          </a:p>
          <a:p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•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Isostasy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a stress balance resulting in ~consistent pressure</a:t>
            </a:r>
          </a:p>
          <a:p>
            <a:r>
              <a:rPr lang="en-US" dirty="0">
                <a:solidFill>
                  <a:srgbClr val="0003AA"/>
                </a:solidFill>
              </a:rPr>
              <a:t>   at “</a:t>
            </a:r>
            <a:r>
              <a:rPr lang="en-US" dirty="0" err="1">
                <a:solidFill>
                  <a:srgbClr val="0003AA"/>
                </a:solidFill>
              </a:rPr>
              <a:t>asthenospheric</a:t>
            </a:r>
            <a:r>
              <a:rPr lang="en-US" dirty="0">
                <a:solidFill>
                  <a:srgbClr val="0003AA"/>
                </a:solidFill>
              </a:rPr>
              <a:t>” depth;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Airy isostasy </a:t>
            </a:r>
            <a:r>
              <a:rPr lang="en-US" dirty="0">
                <a:solidFill>
                  <a:srgbClr val="0003AA"/>
                </a:solidFill>
              </a:rPr>
              <a:t>balances vertical</a:t>
            </a:r>
          </a:p>
          <a:p>
            <a:r>
              <a:rPr lang="en-US" dirty="0">
                <a:solidFill>
                  <a:srgbClr val="0003AA"/>
                </a:solidFill>
              </a:rPr>
              <a:t>   stress (in columns) only. 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Flexural isostasy </a:t>
            </a:r>
            <a:r>
              <a:rPr lang="en-US" dirty="0">
                <a:solidFill>
                  <a:srgbClr val="0003AA"/>
                </a:solidFill>
              </a:rPr>
              <a:t>balances vertical + horizontal stress &amp;</a:t>
            </a:r>
          </a:p>
          <a:p>
            <a:r>
              <a:rPr lang="en-US" dirty="0">
                <a:solidFill>
                  <a:srgbClr val="0003AA"/>
                </a:solidFill>
              </a:rPr>
              <a:t>   is governed by a 4</a:t>
            </a:r>
            <a:r>
              <a:rPr lang="en-US" baseline="30000" dirty="0">
                <a:solidFill>
                  <a:srgbClr val="0003AA"/>
                </a:solidFill>
              </a:rPr>
              <a:t>th</a:t>
            </a:r>
            <a:r>
              <a:rPr lang="en-US" dirty="0">
                <a:solidFill>
                  <a:srgbClr val="0003AA"/>
                </a:solidFill>
              </a:rPr>
              <a:t> order PDE: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sz="1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For a perfectly elastic plate, </a:t>
            </a:r>
          </a:p>
          <a:p>
            <a:endParaRPr lang="en-US" sz="14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and for multiple layers: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For top-loading (density 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baseline="-25000" dirty="0">
                <a:latin typeface="Symbol" pitchFamily="2" charset="2"/>
              </a:rPr>
              <a:t>0</a:t>
            </a:r>
            <a:r>
              <a:rPr lang="en-US" dirty="0">
                <a:solidFill>
                  <a:srgbClr val="0003AA"/>
                </a:solidFill>
              </a:rPr>
              <a:t>, amplitude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3AA"/>
                </a:solidFill>
              </a:rPr>
              <a:t>), the PDE has linear</a:t>
            </a:r>
          </a:p>
          <a:p>
            <a:r>
              <a:rPr lang="en-US" dirty="0">
                <a:solidFill>
                  <a:srgbClr val="0003AA"/>
                </a:solidFill>
              </a:rPr>
              <a:t>   solution (in amplitudes of sines/cosines) of the form: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170275-977A-3F3E-B5F8-372C61C9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70" y="2963371"/>
            <a:ext cx="47244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37AAB-0209-30AA-1A28-763D8272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06" y="3444425"/>
            <a:ext cx="16764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AFEC38-445F-0E45-FC00-D67EFCAF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55" y="4125721"/>
            <a:ext cx="3894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1FA95F-3CCB-38C4-AE8B-F0F1C985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9200" y="5371776"/>
            <a:ext cx="258921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1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48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787" y="1659285"/>
            <a:ext cx="699242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Friday Apr 14: Willett et al. (1985)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thermo-mechanical model of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continental lithosphere, Nature,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314(6011), 520-523.</a:t>
            </a:r>
          </a:p>
          <a:p>
            <a:endParaRPr lang="en-US" sz="32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Natalie will lead!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E5CA14-2197-92D3-954C-776A797DE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96" y="0"/>
            <a:ext cx="3734606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6A28D8-C43C-9984-8151-B6873D19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196" y="932558"/>
            <a:ext cx="29718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61A5CE57-DB19-F38A-28E0-BEEBB652D9F6}"/>
              </a:ext>
            </a:extLst>
          </p:cNvPr>
          <p:cNvSpPr txBox="1"/>
          <p:nvPr/>
        </p:nvSpPr>
        <p:spPr>
          <a:xfrm>
            <a:off x="5718396" y="399158"/>
            <a:ext cx="4717607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Note the implications of this!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As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gets small (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gets large),</a:t>
            </a:r>
          </a:p>
          <a:p>
            <a:r>
              <a:rPr lang="en-US" dirty="0">
                <a:solidFill>
                  <a:srgbClr val="0003AA"/>
                </a:solidFill>
              </a:rPr>
              <a:t>   flexural displacement tends</a:t>
            </a:r>
          </a:p>
          <a:p>
            <a:r>
              <a:rPr lang="en-US" dirty="0">
                <a:solidFill>
                  <a:srgbClr val="0003AA"/>
                </a:solidFill>
              </a:rPr>
              <a:t>   toward Airy </a:t>
            </a:r>
            <a:r>
              <a:rPr lang="en-US" dirty="0" err="1">
                <a:solidFill>
                  <a:srgbClr val="0003AA"/>
                </a:solidFill>
              </a:rPr>
              <a:t>isostasy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~Airy </a:t>
            </a:r>
            <a:r>
              <a:rPr lang="en-US" dirty="0" err="1">
                <a:solidFill>
                  <a:srgbClr val="0003AA"/>
                </a:solidFill>
              </a:rPr>
              <a:t>isostasy</a:t>
            </a:r>
            <a:r>
              <a:rPr lang="en-US" dirty="0">
                <a:solidFill>
                  <a:srgbClr val="0003AA"/>
                </a:solidFill>
              </a:rPr>
              <a:t> occurs at shorter</a:t>
            </a:r>
          </a:p>
          <a:p>
            <a:r>
              <a:rPr lang="en-US" dirty="0">
                <a:solidFill>
                  <a:srgbClr val="0003AA"/>
                </a:solidFill>
              </a:rPr>
              <a:t>   wavelengths when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small</a:t>
            </a:r>
          </a:p>
          <a:p>
            <a:r>
              <a:rPr lang="en-US" dirty="0">
                <a:solidFill>
                  <a:srgbClr val="0003AA"/>
                </a:solidFill>
              </a:rPr>
              <a:t>   (hence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small) than when</a:t>
            </a: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large. Hence flexural </a:t>
            </a:r>
          </a:p>
          <a:p>
            <a:r>
              <a:rPr lang="en-US" dirty="0">
                <a:solidFill>
                  <a:srgbClr val="0003AA"/>
                </a:solidFill>
              </a:rPr>
              <a:t>   rigidity represents a “resistance</a:t>
            </a:r>
          </a:p>
          <a:p>
            <a:r>
              <a:rPr lang="en-US" dirty="0">
                <a:solidFill>
                  <a:srgbClr val="0003AA"/>
                </a:solidFill>
              </a:rPr>
              <a:t>   to bending” by the plate.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8F294A-E5B0-CB79-E289-BAE7B9CC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96" y="2075558"/>
            <a:ext cx="16764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33E657-9935-F61F-95F9-F6B58172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596" y="1447800"/>
            <a:ext cx="933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85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41CA1A-D1AA-89FE-CDCE-05E0C2D1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74" y="986670"/>
            <a:ext cx="60071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4DF09739-9746-059D-9252-E57CB479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36" y="329445"/>
            <a:ext cx="8682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0003AA"/>
                </a:solidFill>
              </a:rPr>
              <a:t>Problem: What if loads are both surface and internal?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7D3074-B10A-DA46-F183-5B8DB2B78B2C}"/>
              </a:ext>
            </a:extLst>
          </p:cNvPr>
          <p:cNvSpPr>
            <a:spLocks/>
          </p:cNvSpPr>
          <p:nvPr/>
        </p:nvSpPr>
        <p:spPr bwMode="auto">
          <a:xfrm>
            <a:off x="2963011" y="2391608"/>
            <a:ext cx="614363" cy="431800"/>
          </a:xfrm>
          <a:custGeom>
            <a:avLst/>
            <a:gdLst>
              <a:gd name="T0" fmla="*/ 387 w 387"/>
              <a:gd name="T1" fmla="*/ 267 h 272"/>
              <a:gd name="T2" fmla="*/ 15 w 387"/>
              <a:gd name="T3" fmla="*/ 257 h 272"/>
              <a:gd name="T4" fmla="*/ 39 w 387"/>
              <a:gd name="T5" fmla="*/ 222 h 272"/>
              <a:gd name="T6" fmla="*/ 56 w 387"/>
              <a:gd name="T7" fmla="*/ 170 h 272"/>
              <a:gd name="T8" fmla="*/ 103 w 387"/>
              <a:gd name="T9" fmla="*/ 47 h 272"/>
              <a:gd name="T10" fmla="*/ 114 w 387"/>
              <a:gd name="T11" fmla="*/ 30 h 272"/>
              <a:gd name="T12" fmla="*/ 167 w 387"/>
              <a:gd name="T13" fmla="*/ 12 h 272"/>
              <a:gd name="T14" fmla="*/ 202 w 387"/>
              <a:gd name="T15" fmla="*/ 0 h 272"/>
              <a:gd name="T16" fmla="*/ 260 w 387"/>
              <a:gd name="T17" fmla="*/ 18 h 272"/>
              <a:gd name="T18" fmla="*/ 295 w 387"/>
              <a:gd name="T19" fmla="*/ 41 h 272"/>
              <a:gd name="T20" fmla="*/ 319 w 387"/>
              <a:gd name="T21" fmla="*/ 76 h 272"/>
              <a:gd name="T22" fmla="*/ 354 w 387"/>
              <a:gd name="T23" fmla="*/ 228 h 272"/>
              <a:gd name="T24" fmla="*/ 387 w 387"/>
              <a:gd name="T25" fmla="*/ 26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7" h="272">
                <a:moveTo>
                  <a:pt x="387" y="267"/>
                </a:moveTo>
                <a:cubicBezTo>
                  <a:pt x="263" y="263"/>
                  <a:pt x="138" y="272"/>
                  <a:pt x="15" y="257"/>
                </a:cubicBezTo>
                <a:cubicBezTo>
                  <a:pt x="0" y="255"/>
                  <a:pt x="39" y="222"/>
                  <a:pt x="39" y="222"/>
                </a:cubicBezTo>
                <a:cubicBezTo>
                  <a:pt x="44" y="204"/>
                  <a:pt x="56" y="170"/>
                  <a:pt x="56" y="170"/>
                </a:cubicBezTo>
                <a:cubicBezTo>
                  <a:pt x="63" y="111"/>
                  <a:pt x="66" y="91"/>
                  <a:pt x="103" y="47"/>
                </a:cubicBezTo>
                <a:cubicBezTo>
                  <a:pt x="107" y="41"/>
                  <a:pt x="108" y="33"/>
                  <a:pt x="114" y="30"/>
                </a:cubicBezTo>
                <a:cubicBezTo>
                  <a:pt x="129" y="20"/>
                  <a:pt x="149" y="18"/>
                  <a:pt x="167" y="12"/>
                </a:cubicBezTo>
                <a:cubicBezTo>
                  <a:pt x="178" y="8"/>
                  <a:pt x="202" y="0"/>
                  <a:pt x="202" y="0"/>
                </a:cubicBezTo>
                <a:cubicBezTo>
                  <a:pt x="244" y="14"/>
                  <a:pt x="225" y="8"/>
                  <a:pt x="260" y="18"/>
                </a:cubicBezTo>
                <a:cubicBezTo>
                  <a:pt x="271" y="25"/>
                  <a:pt x="287" y="29"/>
                  <a:pt x="295" y="41"/>
                </a:cubicBezTo>
                <a:cubicBezTo>
                  <a:pt x="303" y="52"/>
                  <a:pt x="319" y="76"/>
                  <a:pt x="319" y="76"/>
                </a:cubicBezTo>
                <a:cubicBezTo>
                  <a:pt x="331" y="126"/>
                  <a:pt x="337" y="178"/>
                  <a:pt x="354" y="228"/>
                </a:cubicBezTo>
                <a:cubicBezTo>
                  <a:pt x="363" y="256"/>
                  <a:pt x="357" y="261"/>
                  <a:pt x="387" y="267"/>
                </a:cubicBezTo>
                <a:close/>
              </a:path>
            </a:pathLst>
          </a:custGeom>
          <a:solidFill>
            <a:srgbClr val="02DCE3">
              <a:alpha val="50000"/>
            </a:srgbClr>
          </a:solidFill>
          <a:ln w="3175">
            <a:solidFill>
              <a:srgbClr val="02DCE3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8C0E3F9-C073-946A-6E4D-714E9FC1C119}"/>
              </a:ext>
            </a:extLst>
          </p:cNvPr>
          <p:cNvSpPr>
            <a:spLocks/>
          </p:cNvSpPr>
          <p:nvPr/>
        </p:nvSpPr>
        <p:spPr bwMode="auto">
          <a:xfrm>
            <a:off x="6082449" y="3253620"/>
            <a:ext cx="509587" cy="706438"/>
          </a:xfrm>
          <a:custGeom>
            <a:avLst/>
            <a:gdLst>
              <a:gd name="T0" fmla="*/ 294 w 321"/>
              <a:gd name="T1" fmla="*/ 444 h 445"/>
              <a:gd name="T2" fmla="*/ 6 w 321"/>
              <a:gd name="T3" fmla="*/ 438 h 445"/>
              <a:gd name="T4" fmla="*/ 12 w 321"/>
              <a:gd name="T5" fmla="*/ 421 h 445"/>
              <a:gd name="T6" fmla="*/ 30 w 321"/>
              <a:gd name="T7" fmla="*/ 328 h 445"/>
              <a:gd name="T8" fmla="*/ 158 w 321"/>
              <a:gd name="T9" fmla="*/ 0 h 445"/>
              <a:gd name="T10" fmla="*/ 217 w 321"/>
              <a:gd name="T11" fmla="*/ 6 h 445"/>
              <a:gd name="T12" fmla="*/ 252 w 321"/>
              <a:gd name="T13" fmla="*/ 18 h 445"/>
              <a:gd name="T14" fmla="*/ 281 w 321"/>
              <a:gd name="T15" fmla="*/ 82 h 445"/>
              <a:gd name="T16" fmla="*/ 294 w 321"/>
              <a:gd name="T17" fmla="*/ 44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1" h="445">
                <a:moveTo>
                  <a:pt x="294" y="444"/>
                </a:moveTo>
                <a:cubicBezTo>
                  <a:pt x="198" y="442"/>
                  <a:pt x="101" y="445"/>
                  <a:pt x="6" y="438"/>
                </a:cubicBezTo>
                <a:cubicBezTo>
                  <a:pt x="0" y="437"/>
                  <a:pt x="10" y="426"/>
                  <a:pt x="12" y="421"/>
                </a:cubicBezTo>
                <a:cubicBezTo>
                  <a:pt x="17" y="389"/>
                  <a:pt x="24" y="359"/>
                  <a:pt x="30" y="328"/>
                </a:cubicBezTo>
                <a:cubicBezTo>
                  <a:pt x="48" y="228"/>
                  <a:pt x="69" y="62"/>
                  <a:pt x="158" y="0"/>
                </a:cubicBezTo>
                <a:cubicBezTo>
                  <a:pt x="177" y="2"/>
                  <a:pt x="197" y="2"/>
                  <a:pt x="217" y="6"/>
                </a:cubicBezTo>
                <a:cubicBezTo>
                  <a:pt x="229" y="8"/>
                  <a:pt x="252" y="18"/>
                  <a:pt x="252" y="18"/>
                </a:cubicBezTo>
                <a:cubicBezTo>
                  <a:pt x="260" y="44"/>
                  <a:pt x="262" y="58"/>
                  <a:pt x="281" y="82"/>
                </a:cubicBezTo>
                <a:cubicBezTo>
                  <a:pt x="321" y="201"/>
                  <a:pt x="295" y="303"/>
                  <a:pt x="294" y="444"/>
                </a:cubicBezTo>
                <a:close/>
              </a:path>
            </a:pathLst>
          </a:custGeom>
          <a:solidFill>
            <a:srgbClr val="02DCE3">
              <a:alpha val="50000"/>
            </a:srgbClr>
          </a:solidFill>
          <a:ln w="3175">
            <a:solidFill>
              <a:srgbClr val="02DCE3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70C2EAE-67D0-B48F-F0CB-F6DC9CE6F56E}"/>
              </a:ext>
            </a:extLst>
          </p:cNvPr>
          <p:cNvSpPr>
            <a:spLocks/>
          </p:cNvSpPr>
          <p:nvPr/>
        </p:nvSpPr>
        <p:spPr bwMode="auto">
          <a:xfrm>
            <a:off x="1588236" y="2575758"/>
            <a:ext cx="6073775" cy="1382712"/>
          </a:xfrm>
          <a:custGeom>
            <a:avLst/>
            <a:gdLst>
              <a:gd name="T0" fmla="*/ 197 w 3826"/>
              <a:gd name="T1" fmla="*/ 823 h 871"/>
              <a:gd name="T2" fmla="*/ 455 w 3826"/>
              <a:gd name="T3" fmla="*/ 100 h 871"/>
              <a:gd name="T4" fmla="*/ 595 w 3826"/>
              <a:gd name="T5" fmla="*/ 112 h 871"/>
              <a:gd name="T6" fmla="*/ 671 w 3826"/>
              <a:gd name="T7" fmla="*/ 130 h 871"/>
              <a:gd name="T8" fmla="*/ 729 w 3826"/>
              <a:gd name="T9" fmla="*/ 130 h 871"/>
              <a:gd name="T10" fmla="*/ 794 w 3826"/>
              <a:gd name="T11" fmla="*/ 141 h 871"/>
              <a:gd name="T12" fmla="*/ 852 w 3826"/>
              <a:gd name="T13" fmla="*/ 153 h 871"/>
              <a:gd name="T14" fmla="*/ 1080 w 3826"/>
              <a:gd name="T15" fmla="*/ 165 h 871"/>
              <a:gd name="T16" fmla="*/ 1267 w 3826"/>
              <a:gd name="T17" fmla="*/ 159 h 871"/>
              <a:gd name="T18" fmla="*/ 1272 w 3826"/>
              <a:gd name="T19" fmla="*/ 141 h 871"/>
              <a:gd name="T20" fmla="*/ 1383 w 3826"/>
              <a:gd name="T21" fmla="*/ 135 h 871"/>
              <a:gd name="T22" fmla="*/ 1483 w 3826"/>
              <a:gd name="T23" fmla="*/ 118 h 871"/>
              <a:gd name="T24" fmla="*/ 1716 w 3826"/>
              <a:gd name="T25" fmla="*/ 95 h 871"/>
              <a:gd name="T26" fmla="*/ 1944 w 3826"/>
              <a:gd name="T27" fmla="*/ 65 h 871"/>
              <a:gd name="T28" fmla="*/ 1962 w 3826"/>
              <a:gd name="T29" fmla="*/ 60 h 871"/>
              <a:gd name="T30" fmla="*/ 2026 w 3826"/>
              <a:gd name="T31" fmla="*/ 54 h 871"/>
              <a:gd name="T32" fmla="*/ 2224 w 3826"/>
              <a:gd name="T33" fmla="*/ 65 h 871"/>
              <a:gd name="T34" fmla="*/ 2324 w 3826"/>
              <a:gd name="T35" fmla="*/ 89 h 871"/>
              <a:gd name="T36" fmla="*/ 2458 w 3826"/>
              <a:gd name="T37" fmla="*/ 100 h 871"/>
              <a:gd name="T38" fmla="*/ 2686 w 3826"/>
              <a:gd name="T39" fmla="*/ 135 h 871"/>
              <a:gd name="T40" fmla="*/ 2715 w 3826"/>
              <a:gd name="T41" fmla="*/ 147 h 871"/>
              <a:gd name="T42" fmla="*/ 2732 w 3826"/>
              <a:gd name="T43" fmla="*/ 141 h 871"/>
              <a:gd name="T44" fmla="*/ 2767 w 3826"/>
              <a:gd name="T45" fmla="*/ 153 h 871"/>
              <a:gd name="T46" fmla="*/ 2861 w 3826"/>
              <a:gd name="T47" fmla="*/ 165 h 871"/>
              <a:gd name="T48" fmla="*/ 2931 w 3826"/>
              <a:gd name="T49" fmla="*/ 159 h 871"/>
              <a:gd name="T50" fmla="*/ 3275 w 3826"/>
              <a:gd name="T51" fmla="*/ 147 h 871"/>
              <a:gd name="T52" fmla="*/ 3345 w 3826"/>
              <a:gd name="T53" fmla="*/ 135 h 871"/>
              <a:gd name="T54" fmla="*/ 3363 w 3826"/>
              <a:gd name="T55" fmla="*/ 130 h 871"/>
              <a:gd name="T56" fmla="*/ 3421 w 3826"/>
              <a:gd name="T57" fmla="*/ 118 h 871"/>
              <a:gd name="T58" fmla="*/ 3550 w 3826"/>
              <a:gd name="T59" fmla="*/ 89 h 871"/>
              <a:gd name="T60" fmla="*/ 3608 w 3826"/>
              <a:gd name="T61" fmla="*/ 65 h 871"/>
              <a:gd name="T62" fmla="*/ 3509 w 3826"/>
              <a:gd name="T63" fmla="*/ 795 h 871"/>
              <a:gd name="T64" fmla="*/ 3392 w 3826"/>
              <a:gd name="T65" fmla="*/ 825 h 871"/>
              <a:gd name="T66" fmla="*/ 3252 w 3826"/>
              <a:gd name="T67" fmla="*/ 860 h 871"/>
              <a:gd name="T68" fmla="*/ 3164 w 3826"/>
              <a:gd name="T69" fmla="*/ 854 h 871"/>
              <a:gd name="T70" fmla="*/ 3141 w 3826"/>
              <a:gd name="T71" fmla="*/ 860 h 871"/>
              <a:gd name="T72" fmla="*/ 3129 w 3826"/>
              <a:gd name="T73" fmla="*/ 632 h 871"/>
              <a:gd name="T74" fmla="*/ 3089 w 3826"/>
              <a:gd name="T75" fmla="*/ 451 h 871"/>
              <a:gd name="T76" fmla="*/ 3013 w 3826"/>
              <a:gd name="T77" fmla="*/ 422 h 871"/>
              <a:gd name="T78" fmla="*/ 2925 w 3826"/>
              <a:gd name="T79" fmla="*/ 480 h 871"/>
              <a:gd name="T80" fmla="*/ 2878 w 3826"/>
              <a:gd name="T81" fmla="*/ 591 h 871"/>
              <a:gd name="T82" fmla="*/ 2861 w 3826"/>
              <a:gd name="T83" fmla="*/ 702 h 871"/>
              <a:gd name="T84" fmla="*/ 2849 w 3826"/>
              <a:gd name="T85" fmla="*/ 737 h 871"/>
              <a:gd name="T86" fmla="*/ 2843 w 3826"/>
              <a:gd name="T87" fmla="*/ 755 h 871"/>
              <a:gd name="T88" fmla="*/ 2826 w 3826"/>
              <a:gd name="T89" fmla="*/ 865 h 871"/>
              <a:gd name="T90" fmla="*/ 2808 w 3826"/>
              <a:gd name="T91" fmla="*/ 871 h 871"/>
              <a:gd name="T92" fmla="*/ 2662 w 3826"/>
              <a:gd name="T93" fmla="*/ 842 h 871"/>
              <a:gd name="T94" fmla="*/ 2545 w 3826"/>
              <a:gd name="T95" fmla="*/ 819 h 871"/>
              <a:gd name="T96" fmla="*/ 2499 w 3826"/>
              <a:gd name="T97" fmla="*/ 807 h 871"/>
              <a:gd name="T98" fmla="*/ 2341 w 3826"/>
              <a:gd name="T99" fmla="*/ 790 h 871"/>
              <a:gd name="T100" fmla="*/ 2166 w 3826"/>
              <a:gd name="T101" fmla="*/ 766 h 871"/>
              <a:gd name="T102" fmla="*/ 2078 w 3826"/>
              <a:gd name="T103" fmla="*/ 749 h 871"/>
              <a:gd name="T104" fmla="*/ 1991 w 3826"/>
              <a:gd name="T105" fmla="*/ 760 h 871"/>
              <a:gd name="T106" fmla="*/ 1897 w 3826"/>
              <a:gd name="T107" fmla="*/ 790 h 871"/>
              <a:gd name="T108" fmla="*/ 1699 w 3826"/>
              <a:gd name="T109" fmla="*/ 807 h 871"/>
              <a:gd name="T110" fmla="*/ 1424 w 3826"/>
              <a:gd name="T111" fmla="*/ 836 h 871"/>
              <a:gd name="T112" fmla="*/ 1337 w 3826"/>
              <a:gd name="T113" fmla="*/ 842 h 871"/>
              <a:gd name="T114" fmla="*/ 951 w 3826"/>
              <a:gd name="T115" fmla="*/ 860 h 871"/>
              <a:gd name="T116" fmla="*/ 566 w 3826"/>
              <a:gd name="T117" fmla="*/ 819 h 871"/>
              <a:gd name="T118" fmla="*/ 262 w 3826"/>
              <a:gd name="T119" fmla="*/ 795 h 871"/>
              <a:gd name="T120" fmla="*/ 215 w 3826"/>
              <a:gd name="T121" fmla="*/ 790 h 871"/>
              <a:gd name="T122" fmla="*/ 197 w 3826"/>
              <a:gd name="T123" fmla="*/ 823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26" h="871">
                <a:moveTo>
                  <a:pt x="197" y="823"/>
                </a:moveTo>
                <a:cubicBezTo>
                  <a:pt x="216" y="0"/>
                  <a:pt x="0" y="67"/>
                  <a:pt x="455" y="100"/>
                </a:cubicBezTo>
                <a:cubicBezTo>
                  <a:pt x="513" y="120"/>
                  <a:pt x="448" y="99"/>
                  <a:pt x="595" y="112"/>
                </a:cubicBezTo>
                <a:cubicBezTo>
                  <a:pt x="620" y="114"/>
                  <a:pt x="671" y="130"/>
                  <a:pt x="671" y="130"/>
                </a:cubicBezTo>
                <a:cubicBezTo>
                  <a:pt x="696" y="112"/>
                  <a:pt x="701" y="124"/>
                  <a:pt x="729" y="130"/>
                </a:cubicBezTo>
                <a:cubicBezTo>
                  <a:pt x="750" y="134"/>
                  <a:pt x="794" y="141"/>
                  <a:pt x="794" y="141"/>
                </a:cubicBezTo>
                <a:cubicBezTo>
                  <a:pt x="817" y="132"/>
                  <a:pt x="827" y="146"/>
                  <a:pt x="852" y="153"/>
                </a:cubicBezTo>
                <a:cubicBezTo>
                  <a:pt x="927" y="144"/>
                  <a:pt x="1004" y="160"/>
                  <a:pt x="1080" y="165"/>
                </a:cubicBezTo>
                <a:cubicBezTo>
                  <a:pt x="1142" y="156"/>
                  <a:pt x="1203" y="163"/>
                  <a:pt x="1267" y="159"/>
                </a:cubicBezTo>
                <a:cubicBezTo>
                  <a:pt x="1268" y="153"/>
                  <a:pt x="1265" y="142"/>
                  <a:pt x="1272" y="141"/>
                </a:cubicBezTo>
                <a:cubicBezTo>
                  <a:pt x="1308" y="133"/>
                  <a:pt x="1346" y="138"/>
                  <a:pt x="1383" y="135"/>
                </a:cubicBezTo>
                <a:cubicBezTo>
                  <a:pt x="1416" y="132"/>
                  <a:pt x="1448" y="121"/>
                  <a:pt x="1483" y="118"/>
                </a:cubicBezTo>
                <a:cubicBezTo>
                  <a:pt x="1548" y="94"/>
                  <a:pt x="1645" y="100"/>
                  <a:pt x="1716" y="95"/>
                </a:cubicBezTo>
                <a:cubicBezTo>
                  <a:pt x="1792" y="83"/>
                  <a:pt x="1867" y="76"/>
                  <a:pt x="1944" y="65"/>
                </a:cubicBezTo>
                <a:cubicBezTo>
                  <a:pt x="2017" y="103"/>
                  <a:pt x="1938" y="69"/>
                  <a:pt x="1962" y="60"/>
                </a:cubicBezTo>
                <a:cubicBezTo>
                  <a:pt x="1981" y="52"/>
                  <a:pt x="2004" y="56"/>
                  <a:pt x="2026" y="54"/>
                </a:cubicBezTo>
                <a:cubicBezTo>
                  <a:pt x="2070" y="38"/>
                  <a:pt x="2174" y="61"/>
                  <a:pt x="2224" y="65"/>
                </a:cubicBezTo>
                <a:cubicBezTo>
                  <a:pt x="2253" y="74"/>
                  <a:pt x="2292" y="85"/>
                  <a:pt x="2324" y="89"/>
                </a:cubicBezTo>
                <a:cubicBezTo>
                  <a:pt x="2368" y="93"/>
                  <a:pt x="2458" y="100"/>
                  <a:pt x="2458" y="100"/>
                </a:cubicBezTo>
                <a:cubicBezTo>
                  <a:pt x="2529" y="125"/>
                  <a:pt x="2611" y="127"/>
                  <a:pt x="2686" y="135"/>
                </a:cubicBezTo>
                <a:cubicBezTo>
                  <a:pt x="2695" y="139"/>
                  <a:pt x="2704" y="145"/>
                  <a:pt x="2715" y="147"/>
                </a:cubicBezTo>
                <a:cubicBezTo>
                  <a:pt x="2720" y="147"/>
                  <a:pt x="2726" y="140"/>
                  <a:pt x="2732" y="141"/>
                </a:cubicBezTo>
                <a:cubicBezTo>
                  <a:pt x="2744" y="142"/>
                  <a:pt x="2754" y="151"/>
                  <a:pt x="2767" y="153"/>
                </a:cubicBezTo>
                <a:cubicBezTo>
                  <a:pt x="2798" y="157"/>
                  <a:pt x="2861" y="165"/>
                  <a:pt x="2861" y="165"/>
                </a:cubicBezTo>
                <a:cubicBezTo>
                  <a:pt x="2885" y="173"/>
                  <a:pt x="2905" y="164"/>
                  <a:pt x="2931" y="159"/>
                </a:cubicBezTo>
                <a:cubicBezTo>
                  <a:pt x="3044" y="172"/>
                  <a:pt x="3161" y="155"/>
                  <a:pt x="3275" y="147"/>
                </a:cubicBezTo>
                <a:cubicBezTo>
                  <a:pt x="3298" y="143"/>
                  <a:pt x="3322" y="141"/>
                  <a:pt x="3345" y="135"/>
                </a:cubicBezTo>
                <a:cubicBezTo>
                  <a:pt x="3351" y="133"/>
                  <a:pt x="3356" y="131"/>
                  <a:pt x="3363" y="130"/>
                </a:cubicBezTo>
                <a:cubicBezTo>
                  <a:pt x="3382" y="125"/>
                  <a:pt x="3421" y="118"/>
                  <a:pt x="3421" y="118"/>
                </a:cubicBezTo>
                <a:cubicBezTo>
                  <a:pt x="3458" y="93"/>
                  <a:pt x="3507" y="101"/>
                  <a:pt x="3550" y="89"/>
                </a:cubicBezTo>
                <a:cubicBezTo>
                  <a:pt x="3570" y="82"/>
                  <a:pt x="3585" y="65"/>
                  <a:pt x="3608" y="65"/>
                </a:cubicBezTo>
                <a:cubicBezTo>
                  <a:pt x="3605" y="586"/>
                  <a:pt x="3826" y="765"/>
                  <a:pt x="3509" y="795"/>
                </a:cubicBezTo>
                <a:cubicBezTo>
                  <a:pt x="3469" y="808"/>
                  <a:pt x="3432" y="819"/>
                  <a:pt x="3392" y="825"/>
                </a:cubicBezTo>
                <a:cubicBezTo>
                  <a:pt x="3345" y="838"/>
                  <a:pt x="3299" y="851"/>
                  <a:pt x="3252" y="860"/>
                </a:cubicBezTo>
                <a:cubicBezTo>
                  <a:pt x="3222" y="858"/>
                  <a:pt x="3193" y="854"/>
                  <a:pt x="3164" y="854"/>
                </a:cubicBezTo>
                <a:cubicBezTo>
                  <a:pt x="3156" y="854"/>
                  <a:pt x="3142" y="867"/>
                  <a:pt x="3141" y="860"/>
                </a:cubicBezTo>
                <a:cubicBezTo>
                  <a:pt x="3128" y="784"/>
                  <a:pt x="3140" y="707"/>
                  <a:pt x="3129" y="632"/>
                </a:cubicBezTo>
                <a:cubicBezTo>
                  <a:pt x="3127" y="600"/>
                  <a:pt x="3123" y="485"/>
                  <a:pt x="3089" y="451"/>
                </a:cubicBezTo>
                <a:cubicBezTo>
                  <a:pt x="3069" y="431"/>
                  <a:pt x="3037" y="429"/>
                  <a:pt x="3013" y="422"/>
                </a:cubicBezTo>
                <a:cubicBezTo>
                  <a:pt x="2971" y="430"/>
                  <a:pt x="2949" y="445"/>
                  <a:pt x="2925" y="480"/>
                </a:cubicBezTo>
                <a:cubicBezTo>
                  <a:pt x="2911" y="518"/>
                  <a:pt x="2896" y="555"/>
                  <a:pt x="2878" y="591"/>
                </a:cubicBezTo>
                <a:cubicBezTo>
                  <a:pt x="2874" y="627"/>
                  <a:pt x="2870" y="666"/>
                  <a:pt x="2861" y="702"/>
                </a:cubicBezTo>
                <a:cubicBezTo>
                  <a:pt x="2857" y="713"/>
                  <a:pt x="2852" y="725"/>
                  <a:pt x="2849" y="737"/>
                </a:cubicBezTo>
                <a:cubicBezTo>
                  <a:pt x="2846" y="742"/>
                  <a:pt x="2843" y="755"/>
                  <a:pt x="2843" y="755"/>
                </a:cubicBezTo>
                <a:cubicBezTo>
                  <a:pt x="2840" y="777"/>
                  <a:pt x="2837" y="843"/>
                  <a:pt x="2826" y="865"/>
                </a:cubicBezTo>
                <a:cubicBezTo>
                  <a:pt x="2823" y="870"/>
                  <a:pt x="2814" y="869"/>
                  <a:pt x="2808" y="871"/>
                </a:cubicBezTo>
                <a:cubicBezTo>
                  <a:pt x="2756" y="852"/>
                  <a:pt x="2716" y="846"/>
                  <a:pt x="2662" y="842"/>
                </a:cubicBezTo>
                <a:cubicBezTo>
                  <a:pt x="2623" y="833"/>
                  <a:pt x="2583" y="828"/>
                  <a:pt x="2545" y="819"/>
                </a:cubicBezTo>
                <a:cubicBezTo>
                  <a:pt x="2529" y="815"/>
                  <a:pt x="2499" y="807"/>
                  <a:pt x="2499" y="807"/>
                </a:cubicBezTo>
                <a:cubicBezTo>
                  <a:pt x="2450" y="831"/>
                  <a:pt x="2391" y="798"/>
                  <a:pt x="2341" y="790"/>
                </a:cubicBezTo>
                <a:cubicBezTo>
                  <a:pt x="2283" y="770"/>
                  <a:pt x="2226" y="770"/>
                  <a:pt x="2166" y="766"/>
                </a:cubicBezTo>
                <a:cubicBezTo>
                  <a:pt x="2136" y="758"/>
                  <a:pt x="2106" y="758"/>
                  <a:pt x="2078" y="749"/>
                </a:cubicBezTo>
                <a:cubicBezTo>
                  <a:pt x="2006" y="767"/>
                  <a:pt x="2138" y="734"/>
                  <a:pt x="1991" y="760"/>
                </a:cubicBezTo>
                <a:cubicBezTo>
                  <a:pt x="1958" y="765"/>
                  <a:pt x="1929" y="785"/>
                  <a:pt x="1897" y="790"/>
                </a:cubicBezTo>
                <a:cubicBezTo>
                  <a:pt x="1808" y="802"/>
                  <a:pt x="1791" y="801"/>
                  <a:pt x="1699" y="807"/>
                </a:cubicBezTo>
                <a:cubicBezTo>
                  <a:pt x="1611" y="836"/>
                  <a:pt x="1514" y="827"/>
                  <a:pt x="1424" y="836"/>
                </a:cubicBezTo>
                <a:cubicBezTo>
                  <a:pt x="1372" y="853"/>
                  <a:pt x="1401" y="849"/>
                  <a:pt x="1337" y="842"/>
                </a:cubicBezTo>
                <a:cubicBezTo>
                  <a:pt x="1207" y="858"/>
                  <a:pt x="1077" y="822"/>
                  <a:pt x="951" y="860"/>
                </a:cubicBezTo>
                <a:cubicBezTo>
                  <a:pt x="823" y="826"/>
                  <a:pt x="696" y="828"/>
                  <a:pt x="566" y="819"/>
                </a:cubicBezTo>
                <a:cubicBezTo>
                  <a:pt x="461" y="801"/>
                  <a:pt x="369" y="798"/>
                  <a:pt x="262" y="795"/>
                </a:cubicBezTo>
                <a:cubicBezTo>
                  <a:pt x="246" y="793"/>
                  <a:pt x="215" y="790"/>
                  <a:pt x="215" y="790"/>
                </a:cubicBezTo>
                <a:lnTo>
                  <a:pt x="197" y="823"/>
                </a:lnTo>
                <a:close/>
              </a:path>
            </a:pathLst>
          </a:custGeom>
          <a:solidFill>
            <a:srgbClr val="E30202">
              <a:alpha val="50000"/>
            </a:srgbClr>
          </a:solidFill>
          <a:ln w="3175">
            <a:solidFill>
              <a:srgbClr val="E30202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78624317-2E0B-E2F6-9CA2-0B9464AD8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574" y="1459745"/>
            <a:ext cx="275918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• Total </a:t>
            </a:r>
            <a:r>
              <a:rPr lang="en-US" sz="1400" dirty="0" err="1">
                <a:solidFill>
                  <a:srgbClr val="0003AA"/>
                </a:solidFill>
              </a:rPr>
              <a:t>isostatic</a:t>
            </a:r>
            <a:r>
              <a:rPr lang="en-US" sz="1400" dirty="0">
                <a:solidFill>
                  <a:srgbClr val="0003AA"/>
                </a:solidFill>
              </a:rPr>
              <a:t> balance includes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surface (topographic) mass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plus internal mass variations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plus lithospheric stress</a:t>
            </a:r>
          </a:p>
          <a:p>
            <a:pPr eaLnBrk="0" hangingPunct="0">
              <a:buFont typeface="Wingdings" charset="0"/>
              <a:buChar char="§"/>
            </a:pPr>
            <a:endParaRPr lang="en-US" sz="1400" dirty="0">
              <a:solidFill>
                <a:srgbClr val="0003AA"/>
              </a:solidFill>
            </a:endParaRP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• Small surface loads are under-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compensated by subsurface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mass because of flexural 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strength of the lithosphere</a:t>
            </a:r>
          </a:p>
          <a:p>
            <a:pPr eaLnBrk="0" hangingPunct="0">
              <a:buFont typeface="Wingdings" charset="0"/>
              <a:buChar char="§"/>
            </a:pPr>
            <a:endParaRPr lang="en-US" sz="1400" dirty="0">
              <a:solidFill>
                <a:srgbClr val="0003AA"/>
              </a:solidFill>
            </a:endParaRP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• Small internal loads are under-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compensated by surface</a:t>
            </a:r>
          </a:p>
          <a:p>
            <a:pPr eaLnBrk="0" hangingPunct="0">
              <a:buFont typeface="Wingdings" charset="0"/>
              <a:buNone/>
            </a:pPr>
            <a:r>
              <a:rPr lang="en-US" sz="1400" dirty="0">
                <a:solidFill>
                  <a:srgbClr val="0003AA"/>
                </a:solidFill>
              </a:rPr>
              <a:t>     topographic response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D995FBDB-6260-CA82-1C00-22D204C6A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742" y="5420558"/>
            <a:ext cx="83708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If rigidity </a:t>
            </a:r>
            <a:r>
              <a:rPr lang="en-US" sz="2200" i="1" dirty="0">
                <a:latin typeface="Times New Roman" charset="0"/>
              </a:rPr>
              <a:t>D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rgbClr val="0003AA"/>
                </a:solidFill>
              </a:rPr>
              <a:t>and mean profile density of the lithosphere are known,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we can solve for two unknowns (surface and internal load mass)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from two observations (e.g., gravity and topography fields)</a:t>
            </a:r>
          </a:p>
        </p:txBody>
      </p:sp>
    </p:spTree>
    <p:extLst>
      <p:ext uri="{BB962C8B-B14F-4D97-AF65-F5344CB8AC3E}">
        <p14:creationId xmlns:p14="http://schemas.microsoft.com/office/powerpoint/2010/main" val="273556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489B08F-0F92-20F7-AF2F-19E6F39D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966" y="500520"/>
            <a:ext cx="5989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of loads is useful for: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6B4CD3F-9496-DD51-7C48-D85E3A35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94" y="1339394"/>
            <a:ext cx="696857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Estimation of lithospheric strength and rheology 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(parameterized by effective elastic thickness </a:t>
            </a:r>
            <a:r>
              <a:rPr lang="en-US" i="1" dirty="0" err="1">
                <a:solidFill>
                  <a:srgbClr val="0003AA"/>
                </a:solidFill>
                <a:latin typeface="Times New Roman" charset="0"/>
              </a:rPr>
              <a:t>T</a:t>
            </a:r>
            <a:r>
              <a:rPr lang="en-US" i="1" baseline="-25000" dirty="0" err="1">
                <a:solidFill>
                  <a:srgbClr val="0003AA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rgbClr val="0003AA"/>
                </a:solidFill>
              </a:rPr>
              <a:t>)</a:t>
            </a:r>
          </a:p>
          <a:p>
            <a:pPr eaLnBrk="0" hangingPunct="0"/>
            <a:endParaRPr lang="en-US" sz="600" dirty="0">
              <a:solidFill>
                <a:srgbClr val="0003AA"/>
              </a:solidFill>
            </a:endParaRP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Understanding processes of mass redistribution 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inside the Earth or at the surface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546DEB2-6FE9-5022-C0B9-FCAB724A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65" y="3149736"/>
            <a:ext cx="3900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>
                <a:solidFill>
                  <a:srgbClr val="0003AA"/>
                </a:solidFill>
              </a:rPr>
              <a:t>Surface loading processes: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5DE39B2-BF85-DC06-7DDB-348D8E6F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784" y="3149736"/>
            <a:ext cx="3866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>
                <a:solidFill>
                  <a:srgbClr val="0003AA"/>
                </a:solidFill>
              </a:rPr>
              <a:t>Internal loading processes: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328E3F1-985C-E836-479B-2929C856B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068" y="3679823"/>
            <a:ext cx="33560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Erosion/exhumation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Deposition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Normal faulting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 (footwall uplift)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Reverse faulting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 (hanging-wall thrust)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Volcanic construction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48F1FC7-D459-0E16-2D55-C9DF888A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503" y="3657105"/>
            <a:ext cx="400943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Thermal mass variations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Compositional mass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 variations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Crustal thickening or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 thinning by lower crustal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    flow</a:t>
            </a:r>
          </a:p>
          <a:p>
            <a:pPr eaLnBrk="0" hangingPunct="0">
              <a:buFont typeface="Wingdings" charset="0"/>
              <a:buNone/>
            </a:pPr>
            <a:r>
              <a:rPr lang="en-US" dirty="0">
                <a:solidFill>
                  <a:srgbClr val="0003AA"/>
                </a:solidFill>
              </a:rPr>
              <a:t>• Cooled igneous intrusions </a:t>
            </a:r>
          </a:p>
        </p:txBody>
      </p:sp>
    </p:spTree>
    <p:extLst>
      <p:ext uri="{BB962C8B-B14F-4D97-AF65-F5344CB8AC3E}">
        <p14:creationId xmlns:p14="http://schemas.microsoft.com/office/powerpoint/2010/main" val="41622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B10D3B8-0A17-F523-8EF4-B8790CD3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733" y="405522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3200">
              <a:latin typeface="Times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2991E58-EDD0-D292-8494-65722A96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45" y="238835"/>
            <a:ext cx="8740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Implications For Mass Flux Processes: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3AEF55-65DE-8027-9938-14B1DA2B63B1}"/>
              </a:ext>
            </a:extLst>
          </p:cNvPr>
          <p:cNvGrpSpPr>
            <a:grpSpLocks/>
          </p:cNvGrpSpPr>
          <p:nvPr/>
        </p:nvGrpSpPr>
        <p:grpSpPr bwMode="auto">
          <a:xfrm>
            <a:off x="1578182" y="1061160"/>
            <a:ext cx="6319838" cy="4079875"/>
            <a:chOff x="-6" y="720"/>
            <a:chExt cx="4389" cy="28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7962AB-F35B-A64B-2DDA-C085B57E9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720"/>
              <a:ext cx="4171" cy="2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14E8E2-650E-AF68-0DCE-F548CDFFB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1701"/>
              <a:ext cx="427" cy="300"/>
            </a:xfrm>
            <a:custGeom>
              <a:avLst/>
              <a:gdLst>
                <a:gd name="T0" fmla="*/ 387 w 387"/>
                <a:gd name="T1" fmla="*/ 267 h 272"/>
                <a:gd name="T2" fmla="*/ 15 w 387"/>
                <a:gd name="T3" fmla="*/ 257 h 272"/>
                <a:gd name="T4" fmla="*/ 39 w 387"/>
                <a:gd name="T5" fmla="*/ 222 h 272"/>
                <a:gd name="T6" fmla="*/ 56 w 387"/>
                <a:gd name="T7" fmla="*/ 170 h 272"/>
                <a:gd name="T8" fmla="*/ 103 w 387"/>
                <a:gd name="T9" fmla="*/ 47 h 272"/>
                <a:gd name="T10" fmla="*/ 114 w 387"/>
                <a:gd name="T11" fmla="*/ 30 h 272"/>
                <a:gd name="T12" fmla="*/ 167 w 387"/>
                <a:gd name="T13" fmla="*/ 12 h 272"/>
                <a:gd name="T14" fmla="*/ 202 w 387"/>
                <a:gd name="T15" fmla="*/ 0 h 272"/>
                <a:gd name="T16" fmla="*/ 260 w 387"/>
                <a:gd name="T17" fmla="*/ 18 h 272"/>
                <a:gd name="T18" fmla="*/ 295 w 387"/>
                <a:gd name="T19" fmla="*/ 41 h 272"/>
                <a:gd name="T20" fmla="*/ 319 w 387"/>
                <a:gd name="T21" fmla="*/ 76 h 272"/>
                <a:gd name="T22" fmla="*/ 354 w 387"/>
                <a:gd name="T23" fmla="*/ 228 h 272"/>
                <a:gd name="T24" fmla="*/ 387 w 387"/>
                <a:gd name="T25" fmla="*/ 26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272">
                  <a:moveTo>
                    <a:pt x="387" y="267"/>
                  </a:moveTo>
                  <a:cubicBezTo>
                    <a:pt x="263" y="263"/>
                    <a:pt x="138" y="272"/>
                    <a:pt x="15" y="257"/>
                  </a:cubicBezTo>
                  <a:cubicBezTo>
                    <a:pt x="0" y="255"/>
                    <a:pt x="39" y="222"/>
                    <a:pt x="39" y="222"/>
                  </a:cubicBezTo>
                  <a:cubicBezTo>
                    <a:pt x="44" y="204"/>
                    <a:pt x="56" y="170"/>
                    <a:pt x="56" y="170"/>
                  </a:cubicBezTo>
                  <a:cubicBezTo>
                    <a:pt x="63" y="111"/>
                    <a:pt x="66" y="91"/>
                    <a:pt x="103" y="47"/>
                  </a:cubicBezTo>
                  <a:cubicBezTo>
                    <a:pt x="107" y="41"/>
                    <a:pt x="108" y="33"/>
                    <a:pt x="114" y="30"/>
                  </a:cubicBezTo>
                  <a:cubicBezTo>
                    <a:pt x="129" y="20"/>
                    <a:pt x="149" y="18"/>
                    <a:pt x="167" y="12"/>
                  </a:cubicBezTo>
                  <a:cubicBezTo>
                    <a:pt x="178" y="8"/>
                    <a:pt x="202" y="0"/>
                    <a:pt x="202" y="0"/>
                  </a:cubicBezTo>
                  <a:cubicBezTo>
                    <a:pt x="244" y="14"/>
                    <a:pt x="225" y="8"/>
                    <a:pt x="260" y="18"/>
                  </a:cubicBezTo>
                  <a:cubicBezTo>
                    <a:pt x="271" y="25"/>
                    <a:pt x="287" y="29"/>
                    <a:pt x="295" y="41"/>
                  </a:cubicBezTo>
                  <a:cubicBezTo>
                    <a:pt x="303" y="52"/>
                    <a:pt x="319" y="76"/>
                    <a:pt x="319" y="76"/>
                  </a:cubicBezTo>
                  <a:cubicBezTo>
                    <a:pt x="331" y="126"/>
                    <a:pt x="337" y="178"/>
                    <a:pt x="354" y="228"/>
                  </a:cubicBezTo>
                  <a:cubicBezTo>
                    <a:pt x="363" y="256"/>
                    <a:pt x="357" y="261"/>
                    <a:pt x="387" y="267"/>
                  </a:cubicBezTo>
                  <a:close/>
                </a:path>
              </a:pathLst>
            </a:custGeom>
            <a:solidFill>
              <a:srgbClr val="02DCE3">
                <a:alpha val="50000"/>
              </a:srgbClr>
            </a:solidFill>
            <a:ln w="3175">
              <a:solidFill>
                <a:srgbClr val="02DC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3EB903-8F03-B46C-4D9D-FB50DAD29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300"/>
              <a:ext cx="354" cy="491"/>
            </a:xfrm>
            <a:custGeom>
              <a:avLst/>
              <a:gdLst>
                <a:gd name="T0" fmla="*/ 294 w 321"/>
                <a:gd name="T1" fmla="*/ 444 h 445"/>
                <a:gd name="T2" fmla="*/ 6 w 321"/>
                <a:gd name="T3" fmla="*/ 438 h 445"/>
                <a:gd name="T4" fmla="*/ 12 w 321"/>
                <a:gd name="T5" fmla="*/ 421 h 445"/>
                <a:gd name="T6" fmla="*/ 30 w 321"/>
                <a:gd name="T7" fmla="*/ 328 h 445"/>
                <a:gd name="T8" fmla="*/ 158 w 321"/>
                <a:gd name="T9" fmla="*/ 0 h 445"/>
                <a:gd name="T10" fmla="*/ 217 w 321"/>
                <a:gd name="T11" fmla="*/ 6 h 445"/>
                <a:gd name="T12" fmla="*/ 252 w 321"/>
                <a:gd name="T13" fmla="*/ 18 h 445"/>
                <a:gd name="T14" fmla="*/ 281 w 321"/>
                <a:gd name="T15" fmla="*/ 82 h 445"/>
                <a:gd name="T16" fmla="*/ 294 w 321"/>
                <a:gd name="T17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445">
                  <a:moveTo>
                    <a:pt x="294" y="444"/>
                  </a:moveTo>
                  <a:cubicBezTo>
                    <a:pt x="198" y="442"/>
                    <a:pt x="101" y="445"/>
                    <a:pt x="6" y="438"/>
                  </a:cubicBezTo>
                  <a:cubicBezTo>
                    <a:pt x="0" y="437"/>
                    <a:pt x="10" y="426"/>
                    <a:pt x="12" y="421"/>
                  </a:cubicBezTo>
                  <a:cubicBezTo>
                    <a:pt x="17" y="389"/>
                    <a:pt x="24" y="359"/>
                    <a:pt x="30" y="328"/>
                  </a:cubicBezTo>
                  <a:cubicBezTo>
                    <a:pt x="48" y="228"/>
                    <a:pt x="69" y="62"/>
                    <a:pt x="158" y="0"/>
                  </a:cubicBezTo>
                  <a:cubicBezTo>
                    <a:pt x="177" y="2"/>
                    <a:pt x="197" y="2"/>
                    <a:pt x="217" y="6"/>
                  </a:cubicBezTo>
                  <a:cubicBezTo>
                    <a:pt x="229" y="8"/>
                    <a:pt x="252" y="18"/>
                    <a:pt x="252" y="18"/>
                  </a:cubicBezTo>
                  <a:cubicBezTo>
                    <a:pt x="260" y="44"/>
                    <a:pt x="262" y="58"/>
                    <a:pt x="281" y="82"/>
                  </a:cubicBezTo>
                  <a:cubicBezTo>
                    <a:pt x="321" y="201"/>
                    <a:pt x="295" y="303"/>
                    <a:pt x="294" y="444"/>
                  </a:cubicBezTo>
                  <a:close/>
                </a:path>
              </a:pathLst>
            </a:custGeom>
            <a:solidFill>
              <a:srgbClr val="02DCE3">
                <a:alpha val="50000"/>
              </a:srgbClr>
            </a:solidFill>
            <a:ln w="3175">
              <a:solidFill>
                <a:srgbClr val="02DC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6BFF423-2411-75BA-10E2-3BD0E6C0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1829"/>
              <a:ext cx="4218" cy="960"/>
            </a:xfrm>
            <a:custGeom>
              <a:avLst/>
              <a:gdLst>
                <a:gd name="T0" fmla="*/ 197 w 3826"/>
                <a:gd name="T1" fmla="*/ 823 h 871"/>
                <a:gd name="T2" fmla="*/ 455 w 3826"/>
                <a:gd name="T3" fmla="*/ 100 h 871"/>
                <a:gd name="T4" fmla="*/ 595 w 3826"/>
                <a:gd name="T5" fmla="*/ 112 h 871"/>
                <a:gd name="T6" fmla="*/ 671 w 3826"/>
                <a:gd name="T7" fmla="*/ 130 h 871"/>
                <a:gd name="T8" fmla="*/ 729 w 3826"/>
                <a:gd name="T9" fmla="*/ 130 h 871"/>
                <a:gd name="T10" fmla="*/ 794 w 3826"/>
                <a:gd name="T11" fmla="*/ 141 h 871"/>
                <a:gd name="T12" fmla="*/ 852 w 3826"/>
                <a:gd name="T13" fmla="*/ 153 h 871"/>
                <a:gd name="T14" fmla="*/ 1080 w 3826"/>
                <a:gd name="T15" fmla="*/ 165 h 871"/>
                <a:gd name="T16" fmla="*/ 1267 w 3826"/>
                <a:gd name="T17" fmla="*/ 159 h 871"/>
                <a:gd name="T18" fmla="*/ 1272 w 3826"/>
                <a:gd name="T19" fmla="*/ 141 h 871"/>
                <a:gd name="T20" fmla="*/ 1383 w 3826"/>
                <a:gd name="T21" fmla="*/ 135 h 871"/>
                <a:gd name="T22" fmla="*/ 1483 w 3826"/>
                <a:gd name="T23" fmla="*/ 118 h 871"/>
                <a:gd name="T24" fmla="*/ 1716 w 3826"/>
                <a:gd name="T25" fmla="*/ 95 h 871"/>
                <a:gd name="T26" fmla="*/ 1944 w 3826"/>
                <a:gd name="T27" fmla="*/ 65 h 871"/>
                <a:gd name="T28" fmla="*/ 1962 w 3826"/>
                <a:gd name="T29" fmla="*/ 60 h 871"/>
                <a:gd name="T30" fmla="*/ 2026 w 3826"/>
                <a:gd name="T31" fmla="*/ 54 h 871"/>
                <a:gd name="T32" fmla="*/ 2224 w 3826"/>
                <a:gd name="T33" fmla="*/ 65 h 871"/>
                <a:gd name="T34" fmla="*/ 2324 w 3826"/>
                <a:gd name="T35" fmla="*/ 89 h 871"/>
                <a:gd name="T36" fmla="*/ 2458 w 3826"/>
                <a:gd name="T37" fmla="*/ 100 h 871"/>
                <a:gd name="T38" fmla="*/ 2686 w 3826"/>
                <a:gd name="T39" fmla="*/ 135 h 871"/>
                <a:gd name="T40" fmla="*/ 2715 w 3826"/>
                <a:gd name="T41" fmla="*/ 147 h 871"/>
                <a:gd name="T42" fmla="*/ 2732 w 3826"/>
                <a:gd name="T43" fmla="*/ 141 h 871"/>
                <a:gd name="T44" fmla="*/ 2767 w 3826"/>
                <a:gd name="T45" fmla="*/ 153 h 871"/>
                <a:gd name="T46" fmla="*/ 2861 w 3826"/>
                <a:gd name="T47" fmla="*/ 165 h 871"/>
                <a:gd name="T48" fmla="*/ 2931 w 3826"/>
                <a:gd name="T49" fmla="*/ 159 h 871"/>
                <a:gd name="T50" fmla="*/ 3275 w 3826"/>
                <a:gd name="T51" fmla="*/ 147 h 871"/>
                <a:gd name="T52" fmla="*/ 3345 w 3826"/>
                <a:gd name="T53" fmla="*/ 135 h 871"/>
                <a:gd name="T54" fmla="*/ 3363 w 3826"/>
                <a:gd name="T55" fmla="*/ 130 h 871"/>
                <a:gd name="T56" fmla="*/ 3421 w 3826"/>
                <a:gd name="T57" fmla="*/ 118 h 871"/>
                <a:gd name="T58" fmla="*/ 3550 w 3826"/>
                <a:gd name="T59" fmla="*/ 89 h 871"/>
                <a:gd name="T60" fmla="*/ 3608 w 3826"/>
                <a:gd name="T61" fmla="*/ 65 h 871"/>
                <a:gd name="T62" fmla="*/ 3509 w 3826"/>
                <a:gd name="T63" fmla="*/ 795 h 871"/>
                <a:gd name="T64" fmla="*/ 3392 w 3826"/>
                <a:gd name="T65" fmla="*/ 825 h 871"/>
                <a:gd name="T66" fmla="*/ 3252 w 3826"/>
                <a:gd name="T67" fmla="*/ 860 h 871"/>
                <a:gd name="T68" fmla="*/ 3164 w 3826"/>
                <a:gd name="T69" fmla="*/ 854 h 871"/>
                <a:gd name="T70" fmla="*/ 3141 w 3826"/>
                <a:gd name="T71" fmla="*/ 860 h 871"/>
                <a:gd name="T72" fmla="*/ 3129 w 3826"/>
                <a:gd name="T73" fmla="*/ 632 h 871"/>
                <a:gd name="T74" fmla="*/ 3089 w 3826"/>
                <a:gd name="T75" fmla="*/ 451 h 871"/>
                <a:gd name="T76" fmla="*/ 3013 w 3826"/>
                <a:gd name="T77" fmla="*/ 422 h 871"/>
                <a:gd name="T78" fmla="*/ 2925 w 3826"/>
                <a:gd name="T79" fmla="*/ 480 h 871"/>
                <a:gd name="T80" fmla="*/ 2878 w 3826"/>
                <a:gd name="T81" fmla="*/ 591 h 871"/>
                <a:gd name="T82" fmla="*/ 2861 w 3826"/>
                <a:gd name="T83" fmla="*/ 702 h 871"/>
                <a:gd name="T84" fmla="*/ 2849 w 3826"/>
                <a:gd name="T85" fmla="*/ 737 h 871"/>
                <a:gd name="T86" fmla="*/ 2843 w 3826"/>
                <a:gd name="T87" fmla="*/ 755 h 871"/>
                <a:gd name="T88" fmla="*/ 2826 w 3826"/>
                <a:gd name="T89" fmla="*/ 865 h 871"/>
                <a:gd name="T90" fmla="*/ 2808 w 3826"/>
                <a:gd name="T91" fmla="*/ 871 h 871"/>
                <a:gd name="T92" fmla="*/ 2662 w 3826"/>
                <a:gd name="T93" fmla="*/ 842 h 871"/>
                <a:gd name="T94" fmla="*/ 2545 w 3826"/>
                <a:gd name="T95" fmla="*/ 819 h 871"/>
                <a:gd name="T96" fmla="*/ 2499 w 3826"/>
                <a:gd name="T97" fmla="*/ 807 h 871"/>
                <a:gd name="T98" fmla="*/ 2341 w 3826"/>
                <a:gd name="T99" fmla="*/ 790 h 871"/>
                <a:gd name="T100" fmla="*/ 2166 w 3826"/>
                <a:gd name="T101" fmla="*/ 766 h 871"/>
                <a:gd name="T102" fmla="*/ 2078 w 3826"/>
                <a:gd name="T103" fmla="*/ 749 h 871"/>
                <a:gd name="T104" fmla="*/ 1991 w 3826"/>
                <a:gd name="T105" fmla="*/ 760 h 871"/>
                <a:gd name="T106" fmla="*/ 1897 w 3826"/>
                <a:gd name="T107" fmla="*/ 790 h 871"/>
                <a:gd name="T108" fmla="*/ 1699 w 3826"/>
                <a:gd name="T109" fmla="*/ 807 h 871"/>
                <a:gd name="T110" fmla="*/ 1424 w 3826"/>
                <a:gd name="T111" fmla="*/ 836 h 871"/>
                <a:gd name="T112" fmla="*/ 1337 w 3826"/>
                <a:gd name="T113" fmla="*/ 842 h 871"/>
                <a:gd name="T114" fmla="*/ 951 w 3826"/>
                <a:gd name="T115" fmla="*/ 860 h 871"/>
                <a:gd name="T116" fmla="*/ 566 w 3826"/>
                <a:gd name="T117" fmla="*/ 819 h 871"/>
                <a:gd name="T118" fmla="*/ 262 w 3826"/>
                <a:gd name="T119" fmla="*/ 795 h 871"/>
                <a:gd name="T120" fmla="*/ 215 w 3826"/>
                <a:gd name="T121" fmla="*/ 790 h 871"/>
                <a:gd name="T122" fmla="*/ 197 w 3826"/>
                <a:gd name="T123" fmla="*/ 82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6" h="871">
                  <a:moveTo>
                    <a:pt x="197" y="823"/>
                  </a:moveTo>
                  <a:cubicBezTo>
                    <a:pt x="216" y="0"/>
                    <a:pt x="0" y="67"/>
                    <a:pt x="455" y="100"/>
                  </a:cubicBezTo>
                  <a:cubicBezTo>
                    <a:pt x="513" y="120"/>
                    <a:pt x="448" y="99"/>
                    <a:pt x="595" y="112"/>
                  </a:cubicBezTo>
                  <a:cubicBezTo>
                    <a:pt x="620" y="114"/>
                    <a:pt x="671" y="130"/>
                    <a:pt x="671" y="130"/>
                  </a:cubicBezTo>
                  <a:cubicBezTo>
                    <a:pt x="696" y="112"/>
                    <a:pt x="701" y="124"/>
                    <a:pt x="729" y="130"/>
                  </a:cubicBezTo>
                  <a:cubicBezTo>
                    <a:pt x="750" y="134"/>
                    <a:pt x="794" y="141"/>
                    <a:pt x="794" y="141"/>
                  </a:cubicBezTo>
                  <a:cubicBezTo>
                    <a:pt x="817" y="132"/>
                    <a:pt x="827" y="146"/>
                    <a:pt x="852" y="153"/>
                  </a:cubicBezTo>
                  <a:cubicBezTo>
                    <a:pt x="927" y="144"/>
                    <a:pt x="1004" y="160"/>
                    <a:pt x="1080" y="165"/>
                  </a:cubicBezTo>
                  <a:cubicBezTo>
                    <a:pt x="1142" y="156"/>
                    <a:pt x="1203" y="163"/>
                    <a:pt x="1267" y="159"/>
                  </a:cubicBezTo>
                  <a:cubicBezTo>
                    <a:pt x="1268" y="153"/>
                    <a:pt x="1265" y="142"/>
                    <a:pt x="1272" y="141"/>
                  </a:cubicBezTo>
                  <a:cubicBezTo>
                    <a:pt x="1308" y="133"/>
                    <a:pt x="1346" y="138"/>
                    <a:pt x="1383" y="135"/>
                  </a:cubicBezTo>
                  <a:cubicBezTo>
                    <a:pt x="1416" y="132"/>
                    <a:pt x="1448" y="121"/>
                    <a:pt x="1483" y="118"/>
                  </a:cubicBezTo>
                  <a:cubicBezTo>
                    <a:pt x="1548" y="94"/>
                    <a:pt x="1645" y="100"/>
                    <a:pt x="1716" y="95"/>
                  </a:cubicBezTo>
                  <a:cubicBezTo>
                    <a:pt x="1792" y="83"/>
                    <a:pt x="1867" y="76"/>
                    <a:pt x="1944" y="65"/>
                  </a:cubicBezTo>
                  <a:cubicBezTo>
                    <a:pt x="2017" y="103"/>
                    <a:pt x="1938" y="69"/>
                    <a:pt x="1962" y="60"/>
                  </a:cubicBezTo>
                  <a:cubicBezTo>
                    <a:pt x="1981" y="52"/>
                    <a:pt x="2004" y="56"/>
                    <a:pt x="2026" y="54"/>
                  </a:cubicBezTo>
                  <a:cubicBezTo>
                    <a:pt x="2070" y="38"/>
                    <a:pt x="2174" y="61"/>
                    <a:pt x="2224" y="65"/>
                  </a:cubicBezTo>
                  <a:cubicBezTo>
                    <a:pt x="2253" y="74"/>
                    <a:pt x="2292" y="85"/>
                    <a:pt x="2324" y="89"/>
                  </a:cubicBezTo>
                  <a:cubicBezTo>
                    <a:pt x="2368" y="93"/>
                    <a:pt x="2458" y="100"/>
                    <a:pt x="2458" y="100"/>
                  </a:cubicBezTo>
                  <a:cubicBezTo>
                    <a:pt x="2529" y="125"/>
                    <a:pt x="2611" y="127"/>
                    <a:pt x="2686" y="135"/>
                  </a:cubicBezTo>
                  <a:cubicBezTo>
                    <a:pt x="2695" y="139"/>
                    <a:pt x="2704" y="145"/>
                    <a:pt x="2715" y="147"/>
                  </a:cubicBezTo>
                  <a:cubicBezTo>
                    <a:pt x="2720" y="147"/>
                    <a:pt x="2726" y="140"/>
                    <a:pt x="2732" y="141"/>
                  </a:cubicBezTo>
                  <a:cubicBezTo>
                    <a:pt x="2744" y="142"/>
                    <a:pt x="2754" y="151"/>
                    <a:pt x="2767" y="153"/>
                  </a:cubicBezTo>
                  <a:cubicBezTo>
                    <a:pt x="2798" y="157"/>
                    <a:pt x="2861" y="165"/>
                    <a:pt x="2861" y="165"/>
                  </a:cubicBezTo>
                  <a:cubicBezTo>
                    <a:pt x="2885" y="173"/>
                    <a:pt x="2905" y="164"/>
                    <a:pt x="2931" y="159"/>
                  </a:cubicBezTo>
                  <a:cubicBezTo>
                    <a:pt x="3044" y="172"/>
                    <a:pt x="3161" y="155"/>
                    <a:pt x="3275" y="147"/>
                  </a:cubicBezTo>
                  <a:cubicBezTo>
                    <a:pt x="3298" y="143"/>
                    <a:pt x="3322" y="141"/>
                    <a:pt x="3345" y="135"/>
                  </a:cubicBezTo>
                  <a:cubicBezTo>
                    <a:pt x="3351" y="133"/>
                    <a:pt x="3356" y="131"/>
                    <a:pt x="3363" y="130"/>
                  </a:cubicBezTo>
                  <a:cubicBezTo>
                    <a:pt x="3382" y="125"/>
                    <a:pt x="3421" y="118"/>
                    <a:pt x="3421" y="118"/>
                  </a:cubicBezTo>
                  <a:cubicBezTo>
                    <a:pt x="3458" y="93"/>
                    <a:pt x="3507" y="101"/>
                    <a:pt x="3550" y="89"/>
                  </a:cubicBezTo>
                  <a:cubicBezTo>
                    <a:pt x="3570" y="82"/>
                    <a:pt x="3585" y="65"/>
                    <a:pt x="3608" y="65"/>
                  </a:cubicBezTo>
                  <a:cubicBezTo>
                    <a:pt x="3605" y="586"/>
                    <a:pt x="3826" y="765"/>
                    <a:pt x="3509" y="795"/>
                  </a:cubicBezTo>
                  <a:cubicBezTo>
                    <a:pt x="3469" y="808"/>
                    <a:pt x="3432" y="819"/>
                    <a:pt x="3392" y="825"/>
                  </a:cubicBezTo>
                  <a:cubicBezTo>
                    <a:pt x="3345" y="838"/>
                    <a:pt x="3299" y="851"/>
                    <a:pt x="3252" y="860"/>
                  </a:cubicBezTo>
                  <a:cubicBezTo>
                    <a:pt x="3222" y="858"/>
                    <a:pt x="3193" y="854"/>
                    <a:pt x="3164" y="854"/>
                  </a:cubicBezTo>
                  <a:cubicBezTo>
                    <a:pt x="3156" y="854"/>
                    <a:pt x="3142" y="867"/>
                    <a:pt x="3141" y="860"/>
                  </a:cubicBezTo>
                  <a:cubicBezTo>
                    <a:pt x="3128" y="784"/>
                    <a:pt x="3140" y="707"/>
                    <a:pt x="3129" y="632"/>
                  </a:cubicBezTo>
                  <a:cubicBezTo>
                    <a:pt x="3127" y="600"/>
                    <a:pt x="3123" y="485"/>
                    <a:pt x="3089" y="451"/>
                  </a:cubicBezTo>
                  <a:cubicBezTo>
                    <a:pt x="3069" y="431"/>
                    <a:pt x="3037" y="429"/>
                    <a:pt x="3013" y="422"/>
                  </a:cubicBezTo>
                  <a:cubicBezTo>
                    <a:pt x="2971" y="430"/>
                    <a:pt x="2949" y="445"/>
                    <a:pt x="2925" y="480"/>
                  </a:cubicBezTo>
                  <a:cubicBezTo>
                    <a:pt x="2911" y="518"/>
                    <a:pt x="2896" y="555"/>
                    <a:pt x="2878" y="591"/>
                  </a:cubicBezTo>
                  <a:cubicBezTo>
                    <a:pt x="2874" y="627"/>
                    <a:pt x="2870" y="666"/>
                    <a:pt x="2861" y="702"/>
                  </a:cubicBezTo>
                  <a:cubicBezTo>
                    <a:pt x="2857" y="713"/>
                    <a:pt x="2852" y="725"/>
                    <a:pt x="2849" y="737"/>
                  </a:cubicBezTo>
                  <a:cubicBezTo>
                    <a:pt x="2846" y="742"/>
                    <a:pt x="2843" y="755"/>
                    <a:pt x="2843" y="755"/>
                  </a:cubicBezTo>
                  <a:cubicBezTo>
                    <a:pt x="2840" y="777"/>
                    <a:pt x="2837" y="843"/>
                    <a:pt x="2826" y="865"/>
                  </a:cubicBezTo>
                  <a:cubicBezTo>
                    <a:pt x="2823" y="870"/>
                    <a:pt x="2814" y="869"/>
                    <a:pt x="2808" y="871"/>
                  </a:cubicBezTo>
                  <a:cubicBezTo>
                    <a:pt x="2756" y="852"/>
                    <a:pt x="2716" y="846"/>
                    <a:pt x="2662" y="842"/>
                  </a:cubicBezTo>
                  <a:cubicBezTo>
                    <a:pt x="2623" y="833"/>
                    <a:pt x="2583" y="828"/>
                    <a:pt x="2545" y="819"/>
                  </a:cubicBezTo>
                  <a:cubicBezTo>
                    <a:pt x="2529" y="815"/>
                    <a:pt x="2499" y="807"/>
                    <a:pt x="2499" y="807"/>
                  </a:cubicBezTo>
                  <a:cubicBezTo>
                    <a:pt x="2450" y="831"/>
                    <a:pt x="2391" y="798"/>
                    <a:pt x="2341" y="790"/>
                  </a:cubicBezTo>
                  <a:cubicBezTo>
                    <a:pt x="2283" y="770"/>
                    <a:pt x="2226" y="770"/>
                    <a:pt x="2166" y="766"/>
                  </a:cubicBezTo>
                  <a:cubicBezTo>
                    <a:pt x="2136" y="758"/>
                    <a:pt x="2106" y="758"/>
                    <a:pt x="2078" y="749"/>
                  </a:cubicBezTo>
                  <a:cubicBezTo>
                    <a:pt x="2006" y="767"/>
                    <a:pt x="2138" y="734"/>
                    <a:pt x="1991" y="760"/>
                  </a:cubicBezTo>
                  <a:cubicBezTo>
                    <a:pt x="1958" y="765"/>
                    <a:pt x="1929" y="785"/>
                    <a:pt x="1897" y="790"/>
                  </a:cubicBezTo>
                  <a:cubicBezTo>
                    <a:pt x="1808" y="802"/>
                    <a:pt x="1791" y="801"/>
                    <a:pt x="1699" y="807"/>
                  </a:cubicBezTo>
                  <a:cubicBezTo>
                    <a:pt x="1611" y="836"/>
                    <a:pt x="1514" y="827"/>
                    <a:pt x="1424" y="836"/>
                  </a:cubicBezTo>
                  <a:cubicBezTo>
                    <a:pt x="1372" y="853"/>
                    <a:pt x="1401" y="849"/>
                    <a:pt x="1337" y="842"/>
                  </a:cubicBezTo>
                  <a:cubicBezTo>
                    <a:pt x="1207" y="858"/>
                    <a:pt x="1077" y="822"/>
                    <a:pt x="951" y="860"/>
                  </a:cubicBezTo>
                  <a:cubicBezTo>
                    <a:pt x="823" y="826"/>
                    <a:pt x="696" y="828"/>
                    <a:pt x="566" y="819"/>
                  </a:cubicBezTo>
                  <a:cubicBezTo>
                    <a:pt x="461" y="801"/>
                    <a:pt x="369" y="798"/>
                    <a:pt x="262" y="795"/>
                  </a:cubicBezTo>
                  <a:cubicBezTo>
                    <a:pt x="246" y="793"/>
                    <a:pt x="215" y="790"/>
                    <a:pt x="215" y="790"/>
                  </a:cubicBezTo>
                  <a:lnTo>
                    <a:pt x="197" y="823"/>
                  </a:lnTo>
                  <a:close/>
                </a:path>
              </a:pathLst>
            </a:custGeom>
            <a:solidFill>
              <a:srgbClr val="E30202">
                <a:alpha val="50000"/>
              </a:srgbClr>
            </a:solidFill>
            <a:ln w="3175">
              <a:solidFill>
                <a:srgbClr val="E3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" name="Text Box 10">
            <a:extLst>
              <a:ext uri="{FF2B5EF4-FFF2-40B4-BE49-F238E27FC236}">
                <a16:creationId xmlns:a16="http://schemas.microsoft.com/office/drawing/2014/main" id="{AFA28E1D-4A0C-362A-DCC0-A34DF523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423" y="5418847"/>
            <a:ext cx="8911394" cy="120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03AA"/>
                </a:solidFill>
              </a:rPr>
              <a:t>Gravity &amp; topography reflect a complicated mix of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all</a:t>
            </a:r>
            <a:r>
              <a:rPr lang="en-US" dirty="0">
                <a:solidFill>
                  <a:srgbClr val="0003AA"/>
                </a:solidFill>
              </a:rPr>
              <a:t> mass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flux processes… But if we can separate the loads from their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</a:rPr>
              <a:t>   isostatic response, it narrows the field of candidate processes.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BE1AC26D-475B-DDB7-E349-71F9EB0D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0" y="1145297"/>
            <a:ext cx="1676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500" i="1">
                <a:solidFill>
                  <a:srgbClr val="0003AA"/>
                </a:solidFill>
                <a:latin typeface="Arial Black" charset="0"/>
              </a:rPr>
              <a:t>Surface Loads</a:t>
            </a:r>
            <a:endParaRPr lang="en-US" sz="1500">
              <a:solidFill>
                <a:srgbClr val="0003AA"/>
              </a:solidFill>
            </a:endParaRP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Erosion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Deposition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Fault 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     Displacement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Volcanic 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     Construction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F827512-0840-22D2-BD98-D144D989E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133" y="3136022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None/>
            </a:pPr>
            <a:r>
              <a:rPr lang="en-US" sz="1500" i="1">
                <a:solidFill>
                  <a:srgbClr val="0003AA"/>
                </a:solidFill>
                <a:latin typeface="Arial Black" charset="0"/>
              </a:rPr>
              <a:t>Subsurface Loads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Thermal 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      Variations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Lithologic 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      Variations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• Crustal Thickness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      (Lower Crustal</a:t>
            </a:r>
          </a:p>
          <a:p>
            <a:pPr eaLnBrk="0" hangingPunct="0">
              <a:buFont typeface="Wingdings" charset="0"/>
              <a:buNone/>
            </a:pPr>
            <a:r>
              <a:rPr lang="en-US" sz="1500">
                <a:solidFill>
                  <a:srgbClr val="0003AA"/>
                </a:solidFill>
              </a:rPr>
              <a:t>      Flow)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7F51B-7F95-BF4D-A8BD-881D766A1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033" y="3096335"/>
            <a:ext cx="2058987" cy="1939925"/>
          </a:xfrm>
          <a:prstGeom prst="rect">
            <a:avLst/>
          </a:prstGeom>
          <a:noFill/>
          <a:ln w="38100">
            <a:solidFill>
              <a:srgbClr val="0003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6F4E1D41-3B60-1B88-11AA-1BD3BCD29C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12120" y="3747210"/>
            <a:ext cx="1839913" cy="303212"/>
          </a:xfrm>
          <a:prstGeom prst="line">
            <a:avLst/>
          </a:prstGeom>
          <a:noFill/>
          <a:ln w="38100">
            <a:solidFill>
              <a:srgbClr val="0003A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19964-9373-18EE-D43B-655FB5C0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245" y="1107197"/>
            <a:ext cx="1704975" cy="1724025"/>
          </a:xfrm>
          <a:prstGeom prst="rect">
            <a:avLst/>
          </a:prstGeom>
          <a:noFill/>
          <a:ln w="38100">
            <a:solidFill>
              <a:srgbClr val="0003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66FD4274-7E3F-B79B-138C-39BB6DCE69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245" y="1973972"/>
            <a:ext cx="5080000" cy="788988"/>
          </a:xfrm>
          <a:prstGeom prst="line">
            <a:avLst/>
          </a:prstGeom>
          <a:noFill/>
          <a:ln w="38100">
            <a:solidFill>
              <a:srgbClr val="0003A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2">
            <a:extLst>
              <a:ext uri="{FF2B5EF4-FFF2-40B4-BE49-F238E27FC236}">
                <a16:creationId xmlns:a16="http://schemas.microsoft.com/office/drawing/2014/main" id="{9DB72500-A668-A486-C2B3-2E08A3F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62" y="313609"/>
            <a:ext cx="3530600" cy="622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09D55C5-31FD-7D7C-4736-74B2681F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62" y="235995"/>
            <a:ext cx="5366737" cy="253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300" i="1" dirty="0">
                <a:solidFill>
                  <a:srgbClr val="0003AA"/>
                </a:solidFill>
                <a:latin typeface="Arial Black" charset="0"/>
              </a:rPr>
              <a:t>    METHOD: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Using equations for observed topography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</a:t>
            </a:r>
            <a:r>
              <a:rPr lang="en-US" sz="2200" i="1" dirty="0">
                <a:latin typeface="Times New Roman" charset="0"/>
              </a:rPr>
              <a:t>h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rgbClr val="0003AA"/>
                </a:solidFill>
              </a:rPr>
              <a:t>and </a:t>
            </a:r>
            <a:r>
              <a:rPr lang="en-US" sz="2200" dirty="0" err="1">
                <a:solidFill>
                  <a:srgbClr val="0003AA"/>
                </a:solidFill>
              </a:rPr>
              <a:t>Bouguer</a:t>
            </a:r>
            <a:r>
              <a:rPr lang="en-US" sz="2200" dirty="0">
                <a:solidFill>
                  <a:srgbClr val="0003AA"/>
                </a:solidFill>
              </a:rPr>
              <a:t> gravity anomaly </a:t>
            </a:r>
            <a:r>
              <a:rPr lang="en-US" sz="2200" i="1" dirty="0">
                <a:latin typeface="Times New Roman" charset="0"/>
              </a:rPr>
              <a:t>b </a:t>
            </a:r>
            <a:r>
              <a:rPr lang="en-US" sz="2200" dirty="0">
                <a:solidFill>
                  <a:srgbClr val="0003AA"/>
                </a:solidFill>
              </a:rPr>
              <a:t>plus:</a:t>
            </a:r>
          </a:p>
          <a:p>
            <a:pPr eaLnBrk="0" hangingPunct="0"/>
            <a:endParaRPr lang="en-US" sz="2200" dirty="0">
              <a:solidFill>
                <a:srgbClr val="0003AA"/>
              </a:solidFill>
            </a:endParaRPr>
          </a:p>
          <a:p>
            <a:pPr eaLnBrk="0" hangingPunct="0"/>
            <a:endParaRPr lang="en-US" sz="2200" dirty="0">
              <a:solidFill>
                <a:srgbClr val="0003AA"/>
              </a:solidFill>
            </a:endParaRPr>
          </a:p>
          <a:p>
            <a:pPr eaLnBrk="0" hangingPunct="0"/>
            <a:endParaRPr lang="en-US" sz="16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gives two equations in two unknowns: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DFBF0981-724B-250B-507F-0D903E9D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662" y="1528918"/>
            <a:ext cx="3719765" cy="8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buFont typeface="Wingdings" charset="0"/>
              <a:buChar char="§"/>
            </a:pPr>
            <a:r>
              <a:rPr lang="en-US" sz="1600" dirty="0">
                <a:solidFill>
                  <a:srgbClr val="0003AA"/>
                </a:solidFill>
              </a:rPr>
              <a:t> the definition of surface load</a:t>
            </a:r>
          </a:p>
          <a:p>
            <a:pPr eaLnBrk="0" hangingPunct="0">
              <a:buFont typeface="Wingdings" charset="0"/>
              <a:buChar char="§"/>
            </a:pPr>
            <a:r>
              <a:rPr lang="en-US" sz="1600" dirty="0">
                <a:solidFill>
                  <a:srgbClr val="0003AA"/>
                </a:solidFill>
              </a:rPr>
              <a:t> gravity due to internal mass variation </a:t>
            </a:r>
          </a:p>
          <a:p>
            <a:pPr eaLnBrk="0" hangingPunct="0">
              <a:buFont typeface="Wingdings" charset="0"/>
              <a:buChar char="§"/>
            </a:pPr>
            <a:r>
              <a:rPr lang="en-US" sz="1600" dirty="0">
                <a:solidFill>
                  <a:srgbClr val="0003AA"/>
                </a:solidFill>
              </a:rPr>
              <a:t> flexure of a thin elastic plate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E725C1D7-A860-5AD3-01E4-6509FA11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62" y="3924249"/>
            <a:ext cx="5446675" cy="28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(Here </a:t>
            </a:r>
            <a:r>
              <a:rPr lang="en-US" sz="2200" i="1" dirty="0">
                <a:latin typeface="Symbol" charset="2"/>
                <a:cs typeface="Symbol" charset="2"/>
              </a:rPr>
              <a:t>x</a:t>
            </a:r>
            <a:r>
              <a:rPr lang="en-US" sz="2200" dirty="0">
                <a:latin typeface="Times New Roman"/>
                <a:cs typeface="Times New Roman"/>
              </a:rPr>
              <a:t> = 1 + </a:t>
            </a:r>
            <a:r>
              <a:rPr lang="en-US" sz="2200" i="1" dirty="0">
                <a:latin typeface="Times New Roman"/>
                <a:cs typeface="Times New Roman"/>
              </a:rPr>
              <a:t>Dk</a:t>
            </a:r>
            <a:r>
              <a:rPr lang="en-US" sz="2200" baseline="30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/</a:t>
            </a:r>
            <a:r>
              <a:rPr lang="en-US" sz="2200" dirty="0" err="1">
                <a:latin typeface="Symbol" charset="2"/>
                <a:cs typeface="Symbol" charset="2"/>
              </a:rPr>
              <a:t>D</a:t>
            </a:r>
            <a:r>
              <a:rPr lang="en-US" sz="2200" i="1" dirty="0" err="1">
                <a:latin typeface="Symbol" charset="2"/>
                <a:cs typeface="Symbol" charset="2"/>
              </a:rPr>
              <a:t>r</a:t>
            </a:r>
            <a:r>
              <a:rPr lang="en-US" sz="2200" i="1" dirty="0" err="1"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0003AA"/>
                </a:solidFill>
              </a:rPr>
              <a:t>;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sz="22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US" sz="22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1 + </a:t>
            </a:r>
            <a:r>
              <a:rPr lang="en-US" sz="2200" i="1" dirty="0">
                <a:latin typeface="Times New Roman"/>
                <a:cs typeface="Times New Roman"/>
              </a:rPr>
              <a:t>Dk</a:t>
            </a:r>
            <a:r>
              <a:rPr lang="en-US" sz="2200" baseline="30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/</a:t>
            </a:r>
            <a:r>
              <a:rPr lang="en-US" sz="2200" i="1" dirty="0">
                <a:latin typeface="Symbol" charset="2"/>
                <a:cs typeface="Symbol" charset="2"/>
              </a:rPr>
              <a:t>r</a:t>
            </a:r>
            <a:r>
              <a:rPr lang="en-US" sz="2200" baseline="-25000" dirty="0">
                <a:latin typeface="Symbol" charset="2"/>
                <a:cs typeface="Symbol" charset="2"/>
              </a:rPr>
              <a:t>0</a:t>
            </a:r>
            <a:r>
              <a:rPr lang="en-US" sz="2200" i="1" dirty="0"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0003AA"/>
                </a:solidFill>
              </a:rPr>
              <a:t>)</a:t>
            </a:r>
          </a:p>
          <a:p>
            <a:pPr eaLnBrk="0" hangingPunct="0"/>
            <a:endParaRPr lang="en-US" sz="12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Then search for </a:t>
            </a:r>
            <a:r>
              <a:rPr lang="en-US" sz="2200" i="1" dirty="0" err="1">
                <a:latin typeface="Times New Roman" charset="0"/>
              </a:rPr>
              <a:t>T</a:t>
            </a:r>
            <a:r>
              <a:rPr lang="en-US" sz="2200" i="1" baseline="-25000" dirty="0" err="1">
                <a:latin typeface="Times New Roman" charset="0"/>
              </a:rPr>
              <a:t>e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rgbClr val="0003AA"/>
                </a:solidFill>
              </a:rPr>
              <a:t>(&amp; perhaps other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parameters) that minimize the difference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between observed &amp; predicted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coherence</a:t>
            </a:r>
          </a:p>
          <a:p>
            <a:pPr eaLnBrk="0" hangingPunct="0"/>
            <a:endParaRPr lang="en-US" sz="11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Or equivalently, that minimize correlation</a:t>
            </a: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   of the load fields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582887-D201-71B8-59E7-6E87D833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62" y="2756166"/>
            <a:ext cx="2819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EDE1F4-4488-93AC-6C53-047A64E1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000" y="2891104"/>
            <a:ext cx="261937" cy="282575"/>
          </a:xfrm>
          <a:prstGeom prst="rect">
            <a:avLst/>
          </a:prstGeom>
          <a:solidFill>
            <a:srgbClr val="0CE321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850E36-3AA6-FADD-6306-A66FCAB9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87" y="3419741"/>
            <a:ext cx="322263" cy="282575"/>
          </a:xfrm>
          <a:prstGeom prst="rect">
            <a:avLst/>
          </a:prstGeom>
          <a:solidFill>
            <a:srgbClr val="0CE321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CE17B-6B3E-82B7-0568-E6C3FF10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12" y="2886341"/>
            <a:ext cx="241300" cy="282575"/>
          </a:xfrm>
          <a:prstGeom prst="rect">
            <a:avLst/>
          </a:prstGeom>
          <a:solidFill>
            <a:srgbClr val="0CE321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AE2EB-C9FC-3290-3914-4BBE63FC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712" y="3429266"/>
            <a:ext cx="241300" cy="282575"/>
          </a:xfrm>
          <a:prstGeom prst="rect">
            <a:avLst/>
          </a:prstGeom>
          <a:solidFill>
            <a:srgbClr val="0CE321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4E0CAC-DF42-A54A-7F13-96EEA915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462" y="2810141"/>
            <a:ext cx="1422400" cy="361950"/>
          </a:xfrm>
          <a:prstGeom prst="rect">
            <a:avLst/>
          </a:prstGeom>
          <a:solidFill>
            <a:srgbClr val="0CE321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200" dirty="0">
                <a:solidFill>
                  <a:schemeClr val="accent2"/>
                </a:solidFill>
              </a:rPr>
              <a:t>(unknown loads) 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84B4F-D7C9-C4E0-CF06-A68D0F2FB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825" y="2770454"/>
            <a:ext cx="927100" cy="544512"/>
          </a:xfrm>
          <a:prstGeom prst="rect">
            <a:avLst/>
          </a:prstGeom>
          <a:solidFill>
            <a:srgbClr val="002EE7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A15B67-4D90-DE79-8C15-7A63ABAE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437" y="3314966"/>
            <a:ext cx="927100" cy="544513"/>
          </a:xfrm>
          <a:prstGeom prst="rect">
            <a:avLst/>
          </a:prstGeom>
          <a:solidFill>
            <a:srgbClr val="002EE7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31918C-3C0E-54A1-2821-4B80EDF9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462" y="2781566"/>
            <a:ext cx="927100" cy="544513"/>
          </a:xfrm>
          <a:prstGeom prst="rect">
            <a:avLst/>
          </a:prstGeom>
          <a:solidFill>
            <a:srgbClr val="002EE7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AD51A3-7BA0-57A4-4796-737A06FF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837" y="3314966"/>
            <a:ext cx="885825" cy="544513"/>
          </a:xfrm>
          <a:prstGeom prst="rect">
            <a:avLst/>
          </a:prstGeom>
          <a:solidFill>
            <a:srgbClr val="002EE7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610D13-834D-E820-AFC7-540E0473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462" y="3172091"/>
            <a:ext cx="2184400" cy="384175"/>
          </a:xfrm>
          <a:prstGeom prst="rect">
            <a:avLst/>
          </a:prstGeom>
          <a:solidFill>
            <a:srgbClr val="002EE7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200" dirty="0">
                <a:solidFill>
                  <a:schemeClr val="accent2"/>
                </a:solidFill>
              </a:rPr>
              <a:t>(flexural &amp; gravity response) 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199B6F-62D3-AE73-61FB-BE9A8AB2C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687" y="2921266"/>
            <a:ext cx="201613" cy="222250"/>
          </a:xfrm>
          <a:prstGeom prst="rect">
            <a:avLst/>
          </a:prstGeom>
          <a:solidFill>
            <a:srgbClr val="FF3300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466699-A0FC-D620-06E0-6C51138A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062" y="3454666"/>
            <a:ext cx="201613" cy="222250"/>
          </a:xfrm>
          <a:prstGeom prst="rect">
            <a:avLst/>
          </a:prstGeom>
          <a:solidFill>
            <a:srgbClr val="FF3300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A7E39D-D0A4-6690-CA21-BF0AC620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462" y="3559441"/>
            <a:ext cx="1143000" cy="354013"/>
          </a:xfrm>
          <a:prstGeom prst="rect">
            <a:avLst/>
          </a:prstGeom>
          <a:solidFill>
            <a:srgbClr val="FF3300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200" dirty="0">
                <a:solidFill>
                  <a:schemeClr val="accent2"/>
                </a:solidFill>
              </a:rPr>
              <a:t>(observations)</a:t>
            </a:r>
          </a:p>
        </p:txBody>
      </p:sp>
    </p:spTree>
    <p:extLst>
      <p:ext uri="{BB962C8B-B14F-4D97-AF65-F5344CB8AC3E}">
        <p14:creationId xmlns:p14="http://schemas.microsoft.com/office/powerpoint/2010/main" val="156950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33DE6F2-D47F-E94D-836D-D0F6593FE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160" y="215156"/>
            <a:ext cx="5471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0003AA"/>
                </a:solidFill>
              </a:rPr>
              <a:t>Example: Western United States: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F8417-1C75-F54D-8EE8-94CF0EB5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03" y="869629"/>
            <a:ext cx="4499410" cy="577321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91FA47D-C86C-3D4A-A766-45C0B8E6C451}"/>
              </a:ext>
            </a:extLst>
          </p:cNvPr>
          <p:cNvSpPr txBox="1"/>
          <p:nvPr/>
        </p:nvSpPr>
        <p:spPr>
          <a:xfrm>
            <a:off x="1680186" y="977540"/>
            <a:ext cx="443262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Surface loads </a:t>
            </a:r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 topography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with no balancing mass in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gravity  Laramide ranges,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volcanoes, “rift flank uplifts”…</a:t>
            </a:r>
          </a:p>
          <a:p>
            <a:endParaRPr lang="en-US" dirty="0">
              <a:solidFill>
                <a:srgbClr val="0003AA"/>
              </a:solidFill>
              <a:sym typeface="Wingdings" pitchFamily="2" charset="2"/>
            </a:endParaRPr>
          </a:p>
          <a:p>
            <a:endParaRPr lang="en-US" dirty="0">
              <a:solidFill>
                <a:srgbClr val="0003AA"/>
              </a:solidFill>
              <a:sym typeface="Wingdings" pitchFamily="2" charset="2"/>
            </a:endParaRPr>
          </a:p>
          <a:p>
            <a:endParaRPr lang="en-US" dirty="0">
              <a:solidFill>
                <a:srgbClr val="0003AA"/>
              </a:solidFill>
              <a:sym typeface="Wingdings" pitchFamily="2" charset="2"/>
            </a:endParaRPr>
          </a:p>
          <a:p>
            <a:endParaRPr lang="en-US" dirty="0">
              <a:solidFill>
                <a:srgbClr val="0003AA"/>
              </a:solidFill>
              <a:sym typeface="Wingdings" pitchFamily="2" charset="2"/>
            </a:endParaRPr>
          </a:p>
          <a:p>
            <a:endParaRPr lang="en-US" dirty="0">
              <a:solidFill>
                <a:srgbClr val="0003AA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Stretching of the lithosphere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attempts to equilibrate the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“stress fiber” (centroid of 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lithospheric strength) by pulling</a:t>
            </a:r>
          </a:p>
          <a:p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down on the rift side, pulling</a:t>
            </a:r>
          </a:p>
          <a:p>
            <a:r>
              <a:rPr lang="en-US" dirty="0">
                <a:solidFill>
                  <a:srgbClr val="0003AA"/>
                </a:solidFill>
              </a:rPr>
              <a:t>up adjacent stable lithosphere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9CBA734-6A38-F547-9AAC-B14976180709}"/>
              </a:ext>
            </a:extLst>
          </p:cNvPr>
          <p:cNvSpPr/>
          <p:nvPr/>
        </p:nvSpPr>
        <p:spPr bwMode="auto">
          <a:xfrm>
            <a:off x="1759699" y="2613236"/>
            <a:ext cx="4060844" cy="1448273"/>
          </a:xfrm>
          <a:custGeom>
            <a:avLst/>
            <a:gdLst>
              <a:gd name="connsiteX0" fmla="*/ 0 w 4060844"/>
              <a:gd name="connsiteY0" fmla="*/ 198783 h 1448273"/>
              <a:gd name="connsiteX1" fmla="*/ 1453953 w 4060844"/>
              <a:gd name="connsiteY1" fmla="*/ 204462 h 1448273"/>
              <a:gd name="connsiteX2" fmla="*/ 1681133 w 4060844"/>
              <a:gd name="connsiteY2" fmla="*/ 130629 h 1448273"/>
              <a:gd name="connsiteX3" fmla="*/ 1885595 w 4060844"/>
              <a:gd name="connsiteY3" fmla="*/ 34077 h 1448273"/>
              <a:gd name="connsiteX4" fmla="*/ 2169570 w 4060844"/>
              <a:gd name="connsiteY4" fmla="*/ 0 h 1448273"/>
              <a:gd name="connsiteX5" fmla="*/ 2447866 w 4060844"/>
              <a:gd name="connsiteY5" fmla="*/ 22718 h 1448273"/>
              <a:gd name="connsiteX6" fmla="*/ 2703443 w 4060844"/>
              <a:gd name="connsiteY6" fmla="*/ 96552 h 1448273"/>
              <a:gd name="connsiteX7" fmla="*/ 2947662 w 4060844"/>
              <a:gd name="connsiteY7" fmla="*/ 187424 h 1448273"/>
              <a:gd name="connsiteX8" fmla="*/ 3248675 w 4060844"/>
              <a:gd name="connsiteY8" fmla="*/ 238539 h 1448273"/>
              <a:gd name="connsiteX9" fmla="*/ 3685997 w 4060844"/>
              <a:gd name="connsiteY9" fmla="*/ 238539 h 1448273"/>
              <a:gd name="connsiteX10" fmla="*/ 4032447 w 4060844"/>
              <a:gd name="connsiteY10" fmla="*/ 244219 h 1448273"/>
              <a:gd name="connsiteX11" fmla="*/ 4060844 w 4060844"/>
              <a:gd name="connsiteY11" fmla="*/ 1436914 h 1448273"/>
              <a:gd name="connsiteX12" fmla="*/ 2765918 w 4060844"/>
              <a:gd name="connsiteY12" fmla="*/ 1448273 h 1448273"/>
              <a:gd name="connsiteX13" fmla="*/ 1772005 w 4060844"/>
              <a:gd name="connsiteY13" fmla="*/ 1431235 h 1448273"/>
              <a:gd name="connsiteX14" fmla="*/ 1584581 w 4060844"/>
              <a:gd name="connsiteY14" fmla="*/ 1255170 h 1448273"/>
              <a:gd name="connsiteX15" fmla="*/ 1385798 w 4060844"/>
              <a:gd name="connsiteY15" fmla="*/ 897362 h 1448273"/>
              <a:gd name="connsiteX16" fmla="*/ 1306285 w 4060844"/>
              <a:gd name="connsiteY16" fmla="*/ 687220 h 1448273"/>
              <a:gd name="connsiteX17" fmla="*/ 1096144 w 4060844"/>
              <a:gd name="connsiteY17" fmla="*/ 641784 h 1448273"/>
              <a:gd name="connsiteX18" fmla="*/ 829207 w 4060844"/>
              <a:gd name="connsiteY18" fmla="*/ 619066 h 1448273"/>
              <a:gd name="connsiteX19" fmla="*/ 465719 w 4060844"/>
              <a:gd name="connsiteY19" fmla="*/ 624745 h 1448273"/>
              <a:gd name="connsiteX20" fmla="*/ 34077 w 4060844"/>
              <a:gd name="connsiteY20" fmla="*/ 630425 h 1448273"/>
              <a:gd name="connsiteX21" fmla="*/ 0 w 4060844"/>
              <a:gd name="connsiteY21" fmla="*/ 198783 h 144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60844" h="1448273">
                <a:moveTo>
                  <a:pt x="0" y="198783"/>
                </a:moveTo>
                <a:lnTo>
                  <a:pt x="1453953" y="204462"/>
                </a:lnTo>
                <a:lnTo>
                  <a:pt x="1681133" y="130629"/>
                </a:lnTo>
                <a:lnTo>
                  <a:pt x="1885595" y="34077"/>
                </a:lnTo>
                <a:lnTo>
                  <a:pt x="2169570" y="0"/>
                </a:lnTo>
                <a:lnTo>
                  <a:pt x="2447866" y="22718"/>
                </a:lnTo>
                <a:lnTo>
                  <a:pt x="2703443" y="96552"/>
                </a:lnTo>
                <a:lnTo>
                  <a:pt x="2947662" y="187424"/>
                </a:lnTo>
                <a:lnTo>
                  <a:pt x="3248675" y="238539"/>
                </a:lnTo>
                <a:lnTo>
                  <a:pt x="3685997" y="238539"/>
                </a:lnTo>
                <a:lnTo>
                  <a:pt x="4032447" y="244219"/>
                </a:lnTo>
                <a:lnTo>
                  <a:pt x="4060844" y="1436914"/>
                </a:lnTo>
                <a:lnTo>
                  <a:pt x="2765918" y="1448273"/>
                </a:lnTo>
                <a:lnTo>
                  <a:pt x="1772005" y="1431235"/>
                </a:lnTo>
                <a:lnTo>
                  <a:pt x="1584581" y="1255170"/>
                </a:lnTo>
                <a:lnTo>
                  <a:pt x="1385798" y="897362"/>
                </a:lnTo>
                <a:lnTo>
                  <a:pt x="1306285" y="687220"/>
                </a:lnTo>
                <a:lnTo>
                  <a:pt x="1096144" y="641784"/>
                </a:lnTo>
                <a:lnTo>
                  <a:pt x="829207" y="619066"/>
                </a:lnTo>
                <a:lnTo>
                  <a:pt x="465719" y="624745"/>
                </a:lnTo>
                <a:lnTo>
                  <a:pt x="34077" y="630425"/>
                </a:lnTo>
                <a:lnTo>
                  <a:pt x="0" y="198783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FCFF0AF-C4D5-0641-804E-C951547E4BED}"/>
              </a:ext>
            </a:extLst>
          </p:cNvPr>
          <p:cNvSpPr/>
          <p:nvPr/>
        </p:nvSpPr>
        <p:spPr bwMode="auto">
          <a:xfrm>
            <a:off x="1844891" y="3033520"/>
            <a:ext cx="3867742" cy="443001"/>
          </a:xfrm>
          <a:custGeom>
            <a:avLst/>
            <a:gdLst>
              <a:gd name="connsiteX0" fmla="*/ 0 w 3867742"/>
              <a:gd name="connsiteY0" fmla="*/ 0 h 443001"/>
              <a:gd name="connsiteX1" fmla="*/ 45436 w 3867742"/>
              <a:gd name="connsiteY1" fmla="*/ 5680 h 443001"/>
              <a:gd name="connsiteX2" fmla="*/ 62475 w 3867742"/>
              <a:gd name="connsiteY2" fmla="*/ 11359 h 443001"/>
              <a:gd name="connsiteX3" fmla="*/ 107911 w 3867742"/>
              <a:gd name="connsiteY3" fmla="*/ 5680 h 443001"/>
              <a:gd name="connsiteX4" fmla="*/ 1073426 w 3867742"/>
              <a:gd name="connsiteY4" fmla="*/ 17039 h 443001"/>
              <a:gd name="connsiteX5" fmla="*/ 1130221 w 3867742"/>
              <a:gd name="connsiteY5" fmla="*/ 28398 h 443001"/>
              <a:gd name="connsiteX6" fmla="*/ 1187016 w 3867742"/>
              <a:gd name="connsiteY6" fmla="*/ 39757 h 443001"/>
              <a:gd name="connsiteX7" fmla="*/ 1221093 w 3867742"/>
              <a:gd name="connsiteY7" fmla="*/ 51116 h 443001"/>
              <a:gd name="connsiteX8" fmla="*/ 1238132 w 3867742"/>
              <a:gd name="connsiteY8" fmla="*/ 56795 h 443001"/>
              <a:gd name="connsiteX9" fmla="*/ 1272209 w 3867742"/>
              <a:gd name="connsiteY9" fmla="*/ 73834 h 443001"/>
              <a:gd name="connsiteX10" fmla="*/ 1306286 w 3867742"/>
              <a:gd name="connsiteY10" fmla="*/ 90872 h 443001"/>
              <a:gd name="connsiteX11" fmla="*/ 1346042 w 3867742"/>
              <a:gd name="connsiteY11" fmla="*/ 113590 h 443001"/>
              <a:gd name="connsiteX12" fmla="*/ 1368761 w 3867742"/>
              <a:gd name="connsiteY12" fmla="*/ 119270 h 443001"/>
              <a:gd name="connsiteX13" fmla="*/ 1391479 w 3867742"/>
              <a:gd name="connsiteY13" fmla="*/ 130629 h 443001"/>
              <a:gd name="connsiteX14" fmla="*/ 1425556 w 3867742"/>
              <a:gd name="connsiteY14" fmla="*/ 141988 h 443001"/>
              <a:gd name="connsiteX15" fmla="*/ 1465312 w 3867742"/>
              <a:gd name="connsiteY15" fmla="*/ 164706 h 443001"/>
              <a:gd name="connsiteX16" fmla="*/ 1499389 w 3867742"/>
              <a:gd name="connsiteY16" fmla="*/ 176065 h 443001"/>
              <a:gd name="connsiteX17" fmla="*/ 1522107 w 3867742"/>
              <a:gd name="connsiteY17" fmla="*/ 187424 h 443001"/>
              <a:gd name="connsiteX18" fmla="*/ 1573223 w 3867742"/>
              <a:gd name="connsiteY18" fmla="*/ 204462 h 443001"/>
              <a:gd name="connsiteX19" fmla="*/ 1590261 w 3867742"/>
              <a:gd name="connsiteY19" fmla="*/ 210142 h 443001"/>
              <a:gd name="connsiteX20" fmla="*/ 1607300 w 3867742"/>
              <a:gd name="connsiteY20" fmla="*/ 221501 h 443001"/>
              <a:gd name="connsiteX21" fmla="*/ 1641377 w 3867742"/>
              <a:gd name="connsiteY21" fmla="*/ 232860 h 443001"/>
              <a:gd name="connsiteX22" fmla="*/ 1675454 w 3867742"/>
              <a:gd name="connsiteY22" fmla="*/ 249898 h 443001"/>
              <a:gd name="connsiteX23" fmla="*/ 1726569 w 3867742"/>
              <a:gd name="connsiteY23" fmla="*/ 272616 h 443001"/>
              <a:gd name="connsiteX24" fmla="*/ 1743608 w 3867742"/>
              <a:gd name="connsiteY24" fmla="*/ 278296 h 443001"/>
              <a:gd name="connsiteX25" fmla="*/ 1760646 w 3867742"/>
              <a:gd name="connsiteY25" fmla="*/ 283975 h 443001"/>
              <a:gd name="connsiteX26" fmla="*/ 1777685 w 3867742"/>
              <a:gd name="connsiteY26" fmla="*/ 295334 h 443001"/>
              <a:gd name="connsiteX27" fmla="*/ 1811762 w 3867742"/>
              <a:gd name="connsiteY27" fmla="*/ 306693 h 443001"/>
              <a:gd name="connsiteX28" fmla="*/ 1862877 w 3867742"/>
              <a:gd name="connsiteY28" fmla="*/ 323732 h 443001"/>
              <a:gd name="connsiteX29" fmla="*/ 1902634 w 3867742"/>
              <a:gd name="connsiteY29" fmla="*/ 340770 h 443001"/>
              <a:gd name="connsiteX30" fmla="*/ 1959429 w 3867742"/>
              <a:gd name="connsiteY30" fmla="*/ 357809 h 443001"/>
              <a:gd name="connsiteX31" fmla="*/ 1987826 w 3867742"/>
              <a:gd name="connsiteY31" fmla="*/ 363488 h 443001"/>
              <a:gd name="connsiteX32" fmla="*/ 2010544 w 3867742"/>
              <a:gd name="connsiteY32" fmla="*/ 369168 h 443001"/>
              <a:gd name="connsiteX33" fmla="*/ 2038942 w 3867742"/>
              <a:gd name="connsiteY33" fmla="*/ 374847 h 443001"/>
              <a:gd name="connsiteX34" fmla="*/ 2061660 w 3867742"/>
              <a:gd name="connsiteY34" fmla="*/ 380527 h 443001"/>
              <a:gd name="connsiteX35" fmla="*/ 2152532 w 3867742"/>
              <a:gd name="connsiteY35" fmla="*/ 391886 h 443001"/>
              <a:gd name="connsiteX36" fmla="*/ 2215006 w 3867742"/>
              <a:gd name="connsiteY36" fmla="*/ 403245 h 443001"/>
              <a:gd name="connsiteX37" fmla="*/ 2254763 w 3867742"/>
              <a:gd name="connsiteY37" fmla="*/ 408924 h 443001"/>
              <a:gd name="connsiteX38" fmla="*/ 2362674 w 3867742"/>
              <a:gd name="connsiteY38" fmla="*/ 425963 h 443001"/>
              <a:gd name="connsiteX39" fmla="*/ 2453546 w 3867742"/>
              <a:gd name="connsiteY39" fmla="*/ 437322 h 443001"/>
              <a:gd name="connsiteX40" fmla="*/ 2817034 w 3867742"/>
              <a:gd name="connsiteY40" fmla="*/ 443001 h 443001"/>
              <a:gd name="connsiteX41" fmla="*/ 3123727 w 3867742"/>
              <a:gd name="connsiteY41" fmla="*/ 437322 h 443001"/>
              <a:gd name="connsiteX42" fmla="*/ 3225958 w 3867742"/>
              <a:gd name="connsiteY42" fmla="*/ 431642 h 443001"/>
              <a:gd name="connsiteX43" fmla="*/ 3294112 w 3867742"/>
              <a:gd name="connsiteY43" fmla="*/ 425963 h 443001"/>
              <a:gd name="connsiteX44" fmla="*/ 3663280 w 3867742"/>
              <a:gd name="connsiteY44" fmla="*/ 420283 h 443001"/>
              <a:gd name="connsiteX45" fmla="*/ 3867742 w 3867742"/>
              <a:gd name="connsiteY45" fmla="*/ 414604 h 44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67742" h="443001">
                <a:moveTo>
                  <a:pt x="0" y="0"/>
                </a:moveTo>
                <a:cubicBezTo>
                  <a:pt x="15145" y="1893"/>
                  <a:pt x="30419" y="2950"/>
                  <a:pt x="45436" y="5680"/>
                </a:cubicBezTo>
                <a:cubicBezTo>
                  <a:pt x="51326" y="6751"/>
                  <a:pt x="56488" y="11359"/>
                  <a:pt x="62475" y="11359"/>
                </a:cubicBezTo>
                <a:cubicBezTo>
                  <a:pt x="77738" y="11359"/>
                  <a:pt x="92766" y="7573"/>
                  <a:pt x="107911" y="5680"/>
                </a:cubicBezTo>
                <a:cubicBezTo>
                  <a:pt x="420163" y="83736"/>
                  <a:pt x="751587" y="13297"/>
                  <a:pt x="1073426" y="17039"/>
                </a:cubicBezTo>
                <a:cubicBezTo>
                  <a:pt x="1092061" y="17256"/>
                  <a:pt x="1112018" y="24497"/>
                  <a:pt x="1130221" y="28398"/>
                </a:cubicBezTo>
                <a:cubicBezTo>
                  <a:pt x="1149099" y="32443"/>
                  <a:pt x="1168700" y="33652"/>
                  <a:pt x="1187016" y="39757"/>
                </a:cubicBezTo>
                <a:lnTo>
                  <a:pt x="1221093" y="51116"/>
                </a:lnTo>
                <a:lnTo>
                  <a:pt x="1238132" y="56795"/>
                </a:lnTo>
                <a:cubicBezTo>
                  <a:pt x="1286959" y="89347"/>
                  <a:pt x="1225181" y="50320"/>
                  <a:pt x="1272209" y="73834"/>
                </a:cubicBezTo>
                <a:cubicBezTo>
                  <a:pt x="1316241" y="95851"/>
                  <a:pt x="1263464" y="76600"/>
                  <a:pt x="1306286" y="90872"/>
                </a:cubicBezTo>
                <a:cubicBezTo>
                  <a:pt x="1320410" y="100289"/>
                  <a:pt x="1329571" y="107413"/>
                  <a:pt x="1346042" y="113590"/>
                </a:cubicBezTo>
                <a:cubicBezTo>
                  <a:pt x="1353351" y="116331"/>
                  <a:pt x="1361452" y="116529"/>
                  <a:pt x="1368761" y="119270"/>
                </a:cubicBezTo>
                <a:cubicBezTo>
                  <a:pt x="1376688" y="122243"/>
                  <a:pt x="1383618" y="127485"/>
                  <a:pt x="1391479" y="130629"/>
                </a:cubicBezTo>
                <a:cubicBezTo>
                  <a:pt x="1402596" y="135076"/>
                  <a:pt x="1415594" y="135346"/>
                  <a:pt x="1425556" y="141988"/>
                </a:cubicBezTo>
                <a:cubicBezTo>
                  <a:pt x="1440925" y="152234"/>
                  <a:pt x="1447297" y="157500"/>
                  <a:pt x="1465312" y="164706"/>
                </a:cubicBezTo>
                <a:cubicBezTo>
                  <a:pt x="1476429" y="169153"/>
                  <a:pt x="1488680" y="170710"/>
                  <a:pt x="1499389" y="176065"/>
                </a:cubicBezTo>
                <a:cubicBezTo>
                  <a:pt x="1506962" y="179851"/>
                  <a:pt x="1514246" y="184280"/>
                  <a:pt x="1522107" y="187424"/>
                </a:cubicBezTo>
                <a:cubicBezTo>
                  <a:pt x="1522140" y="187437"/>
                  <a:pt x="1564687" y="201617"/>
                  <a:pt x="1573223" y="204462"/>
                </a:cubicBezTo>
                <a:cubicBezTo>
                  <a:pt x="1578902" y="206355"/>
                  <a:pt x="1585280" y="206821"/>
                  <a:pt x="1590261" y="210142"/>
                </a:cubicBezTo>
                <a:cubicBezTo>
                  <a:pt x="1595941" y="213928"/>
                  <a:pt x="1601062" y="218729"/>
                  <a:pt x="1607300" y="221501"/>
                </a:cubicBezTo>
                <a:cubicBezTo>
                  <a:pt x="1618241" y="226364"/>
                  <a:pt x="1631415" y="226218"/>
                  <a:pt x="1641377" y="232860"/>
                </a:cubicBezTo>
                <a:cubicBezTo>
                  <a:pt x="1663396" y="247540"/>
                  <a:pt x="1651939" y="242061"/>
                  <a:pt x="1675454" y="249898"/>
                </a:cubicBezTo>
                <a:cubicBezTo>
                  <a:pt x="1702455" y="267899"/>
                  <a:pt x="1686016" y="259098"/>
                  <a:pt x="1726569" y="272616"/>
                </a:cubicBezTo>
                <a:lnTo>
                  <a:pt x="1743608" y="278296"/>
                </a:lnTo>
                <a:lnTo>
                  <a:pt x="1760646" y="283975"/>
                </a:lnTo>
                <a:cubicBezTo>
                  <a:pt x="1766326" y="287761"/>
                  <a:pt x="1771447" y="292562"/>
                  <a:pt x="1777685" y="295334"/>
                </a:cubicBezTo>
                <a:cubicBezTo>
                  <a:pt x="1788626" y="300197"/>
                  <a:pt x="1800403" y="302907"/>
                  <a:pt x="1811762" y="306693"/>
                </a:cubicBezTo>
                <a:lnTo>
                  <a:pt x="1862877" y="323732"/>
                </a:lnTo>
                <a:cubicBezTo>
                  <a:pt x="1917739" y="342019"/>
                  <a:pt x="1832431" y="312689"/>
                  <a:pt x="1902634" y="340770"/>
                </a:cubicBezTo>
                <a:cubicBezTo>
                  <a:pt x="1920325" y="347846"/>
                  <a:pt x="1940605" y="353626"/>
                  <a:pt x="1959429" y="357809"/>
                </a:cubicBezTo>
                <a:cubicBezTo>
                  <a:pt x="1968852" y="359903"/>
                  <a:pt x="1978403" y="361394"/>
                  <a:pt x="1987826" y="363488"/>
                </a:cubicBezTo>
                <a:cubicBezTo>
                  <a:pt x="1995446" y="365181"/>
                  <a:pt x="2002924" y="367475"/>
                  <a:pt x="2010544" y="369168"/>
                </a:cubicBezTo>
                <a:cubicBezTo>
                  <a:pt x="2019968" y="371262"/>
                  <a:pt x="2029518" y="372753"/>
                  <a:pt x="2038942" y="374847"/>
                </a:cubicBezTo>
                <a:cubicBezTo>
                  <a:pt x="2046562" y="376540"/>
                  <a:pt x="2053941" y="379369"/>
                  <a:pt x="2061660" y="380527"/>
                </a:cubicBezTo>
                <a:cubicBezTo>
                  <a:pt x="2091849" y="385055"/>
                  <a:pt x="2122598" y="385900"/>
                  <a:pt x="2152532" y="391886"/>
                </a:cubicBezTo>
                <a:cubicBezTo>
                  <a:pt x="2182054" y="397790"/>
                  <a:pt x="2183536" y="398404"/>
                  <a:pt x="2215006" y="403245"/>
                </a:cubicBezTo>
                <a:cubicBezTo>
                  <a:pt x="2228237" y="405281"/>
                  <a:pt x="2241558" y="406723"/>
                  <a:pt x="2254763" y="408924"/>
                </a:cubicBezTo>
                <a:cubicBezTo>
                  <a:pt x="2339395" y="423029"/>
                  <a:pt x="2190454" y="404435"/>
                  <a:pt x="2362674" y="425963"/>
                </a:cubicBezTo>
                <a:cubicBezTo>
                  <a:pt x="2392965" y="429749"/>
                  <a:pt x="2423023" y="436845"/>
                  <a:pt x="2453546" y="437322"/>
                </a:cubicBezTo>
                <a:lnTo>
                  <a:pt x="2817034" y="443001"/>
                </a:lnTo>
                <a:lnTo>
                  <a:pt x="3123727" y="437322"/>
                </a:lnTo>
                <a:cubicBezTo>
                  <a:pt x="3157843" y="436374"/>
                  <a:pt x="3191904" y="433912"/>
                  <a:pt x="3225958" y="431642"/>
                </a:cubicBezTo>
                <a:cubicBezTo>
                  <a:pt x="3248704" y="430126"/>
                  <a:pt x="3271323" y="426555"/>
                  <a:pt x="3294112" y="425963"/>
                </a:cubicBezTo>
                <a:cubicBezTo>
                  <a:pt x="3417141" y="422767"/>
                  <a:pt x="3540234" y="422720"/>
                  <a:pt x="3663280" y="420283"/>
                </a:cubicBezTo>
                <a:lnTo>
                  <a:pt x="3867742" y="4146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46FC10-E531-624B-9F9A-27C83936B685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 flipH="1">
            <a:off x="1572275" y="3039200"/>
            <a:ext cx="38052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88F606-62F0-C24F-ACD3-CACFF106E6EE}"/>
              </a:ext>
            </a:extLst>
          </p:cNvPr>
          <p:cNvCxnSpPr>
            <a:cxnSpLocks/>
          </p:cNvCxnSpPr>
          <p:nvPr/>
        </p:nvCxnSpPr>
        <p:spPr bwMode="auto">
          <a:xfrm>
            <a:off x="5609455" y="3447177"/>
            <a:ext cx="38052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287DBA-6933-6440-A1AF-4F411EAE76F5}"/>
              </a:ext>
            </a:extLst>
          </p:cNvPr>
          <p:cNvCxnSpPr/>
          <p:nvPr/>
        </p:nvCxnSpPr>
        <p:spPr bwMode="auto">
          <a:xfrm flipV="1">
            <a:off x="3792961" y="2948328"/>
            <a:ext cx="0" cy="448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48759C-AC6A-A543-9303-FD5979B657D9}"/>
              </a:ext>
            </a:extLst>
          </p:cNvPr>
          <p:cNvCxnSpPr>
            <a:cxnSpLocks/>
          </p:cNvCxnSpPr>
          <p:nvPr/>
        </p:nvCxnSpPr>
        <p:spPr bwMode="auto">
          <a:xfrm>
            <a:off x="2764024" y="3060971"/>
            <a:ext cx="0" cy="4486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791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43493</TotalTime>
  <Words>1229</Words>
  <Application>Microsoft Macintosh PowerPoint</Application>
  <PresentationFormat>Widescreen</PresentationFormat>
  <Paragraphs>225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Symbol</vt:lpstr>
      <vt:lpstr>Times</vt:lpstr>
      <vt:lpstr>Times New Roman</vt:lpstr>
      <vt:lpstr>Wingdings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58</cp:revision>
  <dcterms:created xsi:type="dcterms:W3CDTF">2023-01-09T19:13:31Z</dcterms:created>
  <dcterms:modified xsi:type="dcterms:W3CDTF">2023-04-12T19:10:15Z</dcterms:modified>
</cp:coreProperties>
</file>