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8" r:id="rId2"/>
    <p:sldId id="272" r:id="rId3"/>
    <p:sldId id="286" r:id="rId4"/>
    <p:sldId id="299" r:id="rId5"/>
    <p:sldId id="300" r:id="rId6"/>
    <p:sldId id="287" r:id="rId7"/>
    <p:sldId id="288" r:id="rId8"/>
    <p:sldId id="293" r:id="rId9"/>
    <p:sldId id="296" r:id="rId10"/>
    <p:sldId id="295" r:id="rId11"/>
    <p:sldId id="394" r:id="rId12"/>
    <p:sldId id="395" r:id="rId13"/>
    <p:sldId id="406" r:id="rId14"/>
    <p:sldId id="4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A009-E4C4-B74D-B2C6-57200F2836F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DE3BD-1BE0-D54B-8A0C-80418BE2E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4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79387-ECB5-2C4C-98B6-A29785F6EB8C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A7829-035E-CE46-9475-6AAC0B5A60A3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7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1E5AF-FFBF-7841-88FE-CB884A263BC8}" type="slidenum">
              <a:rPr lang="en-US"/>
              <a:pPr/>
              <a:t>13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54BDC-7B50-0346-B5E5-C0DFB894667D}" type="slidenum">
              <a:rPr lang="en-US"/>
              <a:pPr/>
              <a:t>14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8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13 Feb 2023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9AFAA8E-FD55-F034-4E04-50F433CA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5" y="136803"/>
            <a:ext cx="661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 5/6690 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83F45969-C33B-DB1D-5586-4E8D2425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12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A545BE17-739B-844B-9C0B-0BAB25D07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4600" y="1703820"/>
            <a:ext cx="8272649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Convection</a:t>
            </a:r>
            <a:endParaRPr lang="en-US" i="1" dirty="0">
              <a:solidFill>
                <a:srgbClr val="FF0000"/>
              </a:solidFill>
            </a:endParaRPr>
          </a:p>
          <a:p>
            <a:pPr eaLnBrk="0" hangingPunct="0"/>
            <a:endParaRPr lang="en-US" sz="600" i="1" dirty="0">
              <a:solidFill>
                <a:srgbClr val="FF3300"/>
              </a:solidFill>
            </a:endParaRPr>
          </a:p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Convective vigor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can be described by a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Rayleigh number </a:t>
            </a:r>
            <a:r>
              <a:rPr lang="en-US" dirty="0">
                <a:solidFill>
                  <a:srgbClr val="0003AA"/>
                </a:solidFill>
              </a:rPr>
              <a:t>stability field:</a:t>
            </a:r>
          </a:p>
          <a:p>
            <a:pPr eaLnBrk="0" hangingPunct="0"/>
            <a:endParaRPr lang="en-US" dirty="0">
              <a:solidFill>
                <a:srgbClr val="0003AA"/>
              </a:solidFill>
            </a:endParaRP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                                          ;                              is unstable</a:t>
            </a:r>
          </a:p>
          <a:p>
            <a:pPr eaLnBrk="0" hangingPunct="0"/>
            <a:endParaRPr lang="en-US" dirty="0">
              <a:solidFill>
                <a:srgbClr val="0003AA"/>
              </a:solidFill>
            </a:endParaRP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where </a:t>
            </a:r>
            <a:r>
              <a:rPr lang="en-US" i="1" dirty="0">
                <a:latin typeface="Symbol" pitchFamily="2" charset="2"/>
              </a:rPr>
              <a:t>a</a:t>
            </a:r>
            <a:r>
              <a:rPr lang="en-US" dirty="0">
                <a:solidFill>
                  <a:srgbClr val="0003AA"/>
                </a:solidFill>
              </a:rPr>
              <a:t> is coefficient of thermal expansion,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03AA"/>
                </a:solidFill>
              </a:rPr>
              <a:t> is thickness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of the </a:t>
            </a:r>
            <a:r>
              <a:rPr lang="en-US" dirty="0" err="1">
                <a:solidFill>
                  <a:srgbClr val="0003AA"/>
                </a:solidFill>
              </a:rPr>
              <a:t>convecting</a:t>
            </a:r>
            <a:r>
              <a:rPr lang="en-US" dirty="0">
                <a:solidFill>
                  <a:srgbClr val="0003AA"/>
                </a:solidFill>
              </a:rPr>
              <a:t> layer, </a:t>
            </a:r>
            <a:r>
              <a:rPr lang="en-US" i="1" dirty="0">
                <a:latin typeface="Symbol" pitchFamily="2" charset="2"/>
              </a:rPr>
              <a:t>h</a:t>
            </a:r>
            <a:r>
              <a:rPr lang="en-US" dirty="0">
                <a:solidFill>
                  <a:srgbClr val="0003AA"/>
                </a:solidFill>
              </a:rPr>
              <a:t> is viscosity, </a:t>
            </a:r>
            <a:r>
              <a:rPr lang="en-US" i="1" dirty="0">
                <a:latin typeface="Symbol" pitchFamily="2" charset="2"/>
              </a:rPr>
              <a:t>k</a:t>
            </a:r>
            <a:r>
              <a:rPr lang="en-US" dirty="0">
                <a:solidFill>
                  <a:srgbClr val="0003AA"/>
                </a:solidFill>
              </a:rPr>
              <a:t> is thermal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diffusivity,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0003AA"/>
                </a:solidFill>
              </a:rPr>
              <a:t> is a dimensionless wavenumber.</a:t>
            </a:r>
          </a:p>
          <a:p>
            <a:pPr eaLnBrk="0" hangingPunct="0"/>
            <a:endParaRPr lang="en-US" sz="60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4541DD-303A-8CE2-B5D0-C63D4E1E1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3001129"/>
            <a:ext cx="32004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96B1C2-9BA7-6BBF-2A61-8AEAF26BF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9" y="2851904"/>
            <a:ext cx="2286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00px-HD-Rayleigh-Taylor">
            <a:extLst>
              <a:ext uri="{FF2B5EF4-FFF2-40B4-BE49-F238E27FC236}">
                <a16:creationId xmlns:a16="http://schemas.microsoft.com/office/drawing/2014/main" id="{3E9FB669-803A-D2B0-0F56-EA05667F0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"/>
            <a:ext cx="6553200" cy="53086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F56E374E-2A0D-03CE-3634-6C41C8C64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5905500"/>
            <a:ext cx="6462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(Two-D flow, low and differing </a:t>
            </a:r>
            <a:r>
              <a:rPr lang="en-US" i="1" dirty="0">
                <a:solidFill>
                  <a:srgbClr val="000000"/>
                </a:solidFill>
                <a:latin typeface="Symbol" charset="0"/>
                <a:sym typeface="Symbol" charset="0"/>
              </a:rPr>
              <a:t>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  <a:sym typeface="Symbol" charset="0"/>
              </a:rPr>
              <a:t> turbulence)</a:t>
            </a:r>
            <a:endParaRPr lang="en-US" dirty="0">
              <a:solidFill>
                <a:srgbClr val="0003AA"/>
              </a:solidFill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AAE3962-F314-F06F-A6B3-A65BCE26D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570163"/>
            <a:ext cx="109196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Credit:</a:t>
            </a:r>
          </a:p>
          <a:p>
            <a:r>
              <a:rPr lang="en-US" dirty="0">
                <a:solidFill>
                  <a:srgbClr val="0003AA"/>
                </a:solidFill>
              </a:rPr>
              <a:t>S. Li &amp;</a:t>
            </a:r>
          </a:p>
          <a:p>
            <a:r>
              <a:rPr lang="en-US" dirty="0">
                <a:solidFill>
                  <a:srgbClr val="0003AA"/>
                </a:solidFill>
              </a:rPr>
              <a:t>H. Li,</a:t>
            </a:r>
          </a:p>
          <a:p>
            <a:r>
              <a:rPr lang="en-US" dirty="0">
                <a:solidFill>
                  <a:srgbClr val="0003AA"/>
                </a:solidFill>
              </a:rPr>
              <a:t>LANL</a:t>
            </a:r>
          </a:p>
        </p:txBody>
      </p:sp>
    </p:spTree>
    <p:extLst>
      <p:ext uri="{BB962C8B-B14F-4D97-AF65-F5344CB8AC3E}">
        <p14:creationId xmlns:p14="http://schemas.microsoft.com/office/powerpoint/2010/main" val="76593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3700953" y="5930900"/>
            <a:ext cx="47900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(Another nifty numerical example)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22966-EB1F-6D43-B660-4C6F3F3F8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777" y="505476"/>
            <a:ext cx="7718446" cy="51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8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86A6B75-572A-E132-B210-6BA2B50B4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8" y="460375"/>
            <a:ext cx="628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So how would these initiate in the real Earth?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E7D92B-4DE6-F282-B195-3FF87A26C1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250950"/>
            <a:ext cx="6705600" cy="4618038"/>
            <a:chOff x="624" y="768"/>
            <a:chExt cx="4224" cy="2909"/>
          </a:xfrm>
        </p:grpSpPr>
        <p:pic>
          <p:nvPicPr>
            <p:cNvPr id="5" name="Picture 4" descr="thickeningInstability-620">
              <a:extLst>
                <a:ext uri="{FF2B5EF4-FFF2-40B4-BE49-F238E27FC236}">
                  <a16:creationId xmlns:a16="http://schemas.microsoft.com/office/drawing/2014/main" id="{8FB981E8-432B-B8BA-F6D9-6EA2FC2FE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768"/>
              <a:ext cx="4224" cy="2909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CC7B3E2E-01D3-AFD0-E845-66F669B32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728"/>
              <a:ext cx="0" cy="384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noFill/>
                </a14:hiddenFill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9013E585-EFB3-A748-8390-78CE099D42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1584"/>
              <a:ext cx="288" cy="576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noFill/>
                </a14:hiddenFill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DB6221C8-F8FB-ED4D-E615-2B1AF0256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016"/>
              <a:ext cx="0" cy="336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noFill/>
                </a14:hiddenFill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2BA87298-7456-3EA3-4CF8-7904180C9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8" y="2290"/>
              <a:ext cx="22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300" i="1" dirty="0">
                  <a:solidFill>
                    <a:srgbClr val="000000"/>
                  </a:solidFill>
                </a:rPr>
                <a:t>ex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A2B0829-38A5-937B-AD2F-2D2CB02C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838" y="6122988"/>
            <a:ext cx="5392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>
                <a:solidFill>
                  <a:srgbClr val="333399"/>
                </a:solidFill>
              </a:rPr>
              <a:t>From: http://cires.colorado.edu/science/groups/molnar/projects/rayleightaylor/</a:t>
            </a:r>
          </a:p>
        </p:txBody>
      </p:sp>
    </p:spTree>
    <p:extLst>
      <p:ext uri="{BB962C8B-B14F-4D97-AF65-F5344CB8AC3E}">
        <p14:creationId xmlns:p14="http://schemas.microsoft.com/office/powerpoint/2010/main" val="4091495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0px-HD-Rayleigh-Taylor">
            <a:extLst>
              <a:ext uri="{FF2B5EF4-FFF2-40B4-BE49-F238E27FC236}">
                <a16:creationId xmlns:a16="http://schemas.microsoft.com/office/drawing/2014/main" id="{74645818-F01E-B59C-14A8-61BB854AD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1650"/>
            <a:ext cx="6553200" cy="53086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42C8580-7F82-AF7B-79C3-D8628F73A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138" y="5899150"/>
            <a:ext cx="597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Can we observe this in the Earth</a:t>
            </a:r>
            <a:r>
              <a:rPr lang="en-US" dirty="0">
                <a:solidFill>
                  <a:srgbClr val="0003AA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3AA"/>
                </a:solidFill>
              </a:rPr>
              <a:t>s mantle?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905EC39-6DD0-4C03-B276-9E2D282A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576513"/>
            <a:ext cx="109196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Credit:</a:t>
            </a:r>
          </a:p>
          <a:p>
            <a:r>
              <a:rPr lang="en-US" dirty="0">
                <a:solidFill>
                  <a:srgbClr val="0003AA"/>
                </a:solidFill>
              </a:rPr>
              <a:t>S. Li &amp;</a:t>
            </a:r>
          </a:p>
          <a:p>
            <a:r>
              <a:rPr lang="en-US" dirty="0">
                <a:solidFill>
                  <a:srgbClr val="0003AA"/>
                </a:solidFill>
              </a:rPr>
              <a:t>H. Li,</a:t>
            </a:r>
          </a:p>
          <a:p>
            <a:r>
              <a:rPr lang="en-US" dirty="0">
                <a:solidFill>
                  <a:srgbClr val="0003AA"/>
                </a:solidFill>
              </a:rPr>
              <a:t>LANL</a:t>
            </a:r>
          </a:p>
        </p:txBody>
      </p:sp>
    </p:spTree>
    <p:extLst>
      <p:ext uri="{BB962C8B-B14F-4D97-AF65-F5344CB8AC3E}">
        <p14:creationId xmlns:p14="http://schemas.microsoft.com/office/powerpoint/2010/main" val="307123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51A8FE4-903D-925A-9B7F-BBB8B02D7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2" y="1664494"/>
            <a:ext cx="8156575" cy="3529012"/>
          </a:xfrm>
          <a:prstGeom prst="rect">
            <a:avLst/>
          </a:prstGeom>
          <a:solidFill>
            <a:srgbClr val="C8C8C8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Some useful things to think about: </a:t>
            </a:r>
          </a:p>
          <a:p>
            <a:r>
              <a:rPr lang="en-US" sz="3200" i="1">
                <a:solidFill>
                  <a:srgbClr val="0003AA"/>
                </a:solidFill>
                <a:latin typeface="Arial Black" charset="0"/>
              </a:rPr>
              <a:t>What should a drip </a:t>
            </a:r>
            <a:r>
              <a:rPr lang="ja-JP" altLang="en-US" sz="3200" i="1">
                <a:solidFill>
                  <a:srgbClr val="0003AA"/>
                </a:solidFill>
                <a:latin typeface="Arial Black" charset="0"/>
              </a:rPr>
              <a:t>“</a:t>
            </a:r>
            <a:r>
              <a:rPr lang="en-US" sz="3200" i="1">
                <a:solidFill>
                  <a:srgbClr val="0003AA"/>
                </a:solidFill>
                <a:latin typeface="Arial Black" charset="0"/>
              </a:rPr>
              <a:t>look like</a:t>
            </a:r>
            <a:r>
              <a:rPr lang="ja-JP" altLang="en-US" sz="3200" i="1">
                <a:solidFill>
                  <a:srgbClr val="0003AA"/>
                </a:solidFill>
                <a:latin typeface="Arial Black" charset="0"/>
              </a:rPr>
              <a:t>”</a:t>
            </a:r>
            <a:r>
              <a:rPr lang="en-US" sz="3200" i="1">
                <a:solidFill>
                  <a:srgbClr val="0003AA"/>
                </a:solidFill>
                <a:latin typeface="Arial Black" charset="0"/>
              </a:rPr>
              <a:t>?</a:t>
            </a:r>
          </a:p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    • In gravity?</a:t>
            </a:r>
          </a:p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    • In surface elevation?</a:t>
            </a:r>
          </a:p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    • In resulting lithospheric stress?</a:t>
            </a:r>
          </a:p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    • In crustal thickness?</a:t>
            </a:r>
          </a:p>
          <a:p>
            <a:r>
              <a:rPr lang="en-US" sz="3200">
                <a:solidFill>
                  <a:srgbClr val="0003AA"/>
                </a:solidFill>
                <a:latin typeface="Arial Black" charset="0"/>
              </a:rPr>
              <a:t>    • In surface heat flow?</a:t>
            </a:r>
          </a:p>
        </p:txBody>
      </p:sp>
    </p:spTree>
    <p:extLst>
      <p:ext uri="{BB962C8B-B14F-4D97-AF65-F5344CB8AC3E}">
        <p14:creationId xmlns:p14="http://schemas.microsoft.com/office/powerpoint/2010/main" val="74674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ABCBC92-DF0F-89C1-42ED-8E0178FCA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038" y="2397949"/>
            <a:ext cx="716792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Next Journal Article Reading:</a:t>
            </a:r>
          </a:p>
          <a:p>
            <a:r>
              <a:rPr lang="en-US" sz="3200" dirty="0">
                <a:solidFill>
                  <a:srgbClr val="0003AA"/>
                </a:solidFill>
              </a:rPr>
              <a:t>For Wednesday Feb 15: Kellogg et al.,</a:t>
            </a:r>
          </a:p>
          <a:p>
            <a:r>
              <a:rPr lang="en-US" sz="3200" i="1" dirty="0">
                <a:solidFill>
                  <a:srgbClr val="0003AA"/>
                </a:solidFill>
              </a:rPr>
              <a:t>Science </a:t>
            </a:r>
            <a:r>
              <a:rPr lang="en-US" sz="3200" b="1" dirty="0">
                <a:solidFill>
                  <a:srgbClr val="0003AA"/>
                </a:solidFill>
              </a:rPr>
              <a:t>283</a:t>
            </a:r>
            <a:r>
              <a:rPr lang="en-US" sz="3200" dirty="0">
                <a:solidFill>
                  <a:srgbClr val="0003AA"/>
                </a:solidFill>
              </a:rPr>
              <a:t>, 1881-1884 (1999).</a:t>
            </a:r>
          </a:p>
          <a:p>
            <a:r>
              <a:rPr lang="en-US" sz="3200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Jacob L. will lead!</a:t>
            </a:r>
          </a:p>
        </p:txBody>
      </p:sp>
    </p:spTree>
    <p:extLst>
      <p:ext uri="{BB962C8B-B14F-4D97-AF65-F5344CB8AC3E}">
        <p14:creationId xmlns:p14="http://schemas.microsoft.com/office/powerpoint/2010/main" val="340359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DC19-4AB0-0DE8-7506-0EA95FCB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00013"/>
            <a:ext cx="551815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B137994C-688D-A0EF-C776-19653DBB5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2" y="96838"/>
            <a:ext cx="3490058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A little background: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Isotopic and </a:t>
            </a:r>
          </a:p>
          <a:p>
            <a:r>
              <a:rPr lang="en-US" dirty="0">
                <a:solidFill>
                  <a:srgbClr val="0003AA"/>
                </a:solidFill>
              </a:rPr>
              <a:t>geochemical signatures</a:t>
            </a:r>
          </a:p>
          <a:p>
            <a:r>
              <a:rPr lang="en-US" dirty="0">
                <a:solidFill>
                  <a:srgbClr val="0003AA"/>
                </a:solidFill>
              </a:rPr>
              <a:t>from ocean island</a:t>
            </a:r>
          </a:p>
          <a:p>
            <a:r>
              <a:rPr lang="en-US" dirty="0">
                <a:solidFill>
                  <a:srgbClr val="0003AA"/>
                </a:solidFill>
              </a:rPr>
              <a:t>basalts versus </a:t>
            </a:r>
          </a:p>
          <a:p>
            <a:r>
              <a:rPr lang="en-US" dirty="0">
                <a:solidFill>
                  <a:srgbClr val="0003AA"/>
                </a:solidFill>
              </a:rPr>
              <a:t>mid-ocean ridge basalts</a:t>
            </a:r>
          </a:p>
          <a:p>
            <a:r>
              <a:rPr lang="en-US" dirty="0">
                <a:solidFill>
                  <a:srgbClr val="0003AA"/>
                </a:solidFill>
              </a:rPr>
              <a:t>suggest the mantle is</a:t>
            </a:r>
          </a:p>
          <a:p>
            <a:r>
              <a:rPr lang="en-US" i="1" dirty="0">
                <a:solidFill>
                  <a:srgbClr val="0003AA"/>
                </a:solidFill>
              </a:rPr>
              <a:t>NOT</a:t>
            </a:r>
            <a:r>
              <a:rPr lang="en-US" dirty="0">
                <a:solidFill>
                  <a:srgbClr val="0003AA"/>
                </a:solidFill>
              </a:rPr>
              <a:t> well mixed…</a:t>
            </a:r>
          </a:p>
          <a:p>
            <a:r>
              <a:rPr lang="en-US" dirty="0">
                <a:solidFill>
                  <a:srgbClr val="0003AA"/>
                </a:solidFill>
              </a:rPr>
              <a:t>There must be</a:t>
            </a:r>
          </a:p>
          <a:p>
            <a:r>
              <a:rPr lang="en-US" dirty="0">
                <a:solidFill>
                  <a:srgbClr val="0003AA"/>
                </a:solidFill>
              </a:rPr>
              <a:t>multiple geochemical</a:t>
            </a:r>
          </a:p>
          <a:p>
            <a:r>
              <a:rPr lang="en-US" dirty="0">
                <a:solidFill>
                  <a:srgbClr val="0003AA"/>
                </a:solidFill>
              </a:rPr>
              <a:t>reservoirs that do not</a:t>
            </a:r>
          </a:p>
          <a:p>
            <a:r>
              <a:rPr lang="en-US" dirty="0">
                <a:solidFill>
                  <a:srgbClr val="0003AA"/>
                </a:solidFill>
              </a:rPr>
              <a:t>communicate much.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Used to argue for </a:t>
            </a:r>
          </a:p>
          <a:p>
            <a:r>
              <a:rPr lang="en-US" dirty="0">
                <a:solidFill>
                  <a:srgbClr val="0003AA"/>
                </a:solidFill>
              </a:rPr>
              <a:t>top-driven, sluggish flow</a:t>
            </a:r>
          </a:p>
          <a:p>
            <a:r>
              <a:rPr lang="en-US" dirty="0">
                <a:solidFill>
                  <a:srgbClr val="0003AA"/>
                </a:solidFill>
              </a:rPr>
              <a:t>(Don Anderson,</a:t>
            </a:r>
          </a:p>
          <a:p>
            <a:r>
              <a:rPr lang="en-US" dirty="0" err="1">
                <a:solidFill>
                  <a:srgbClr val="0003AA"/>
                </a:solidFill>
              </a:rPr>
              <a:t>www.mantleplumes.org</a:t>
            </a:r>
            <a:r>
              <a:rPr lang="en-US" dirty="0">
                <a:solidFill>
                  <a:srgbClr val="0003AA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196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8C8425A-ADAB-BB44-644F-E054D4372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806" y="214767"/>
            <a:ext cx="7632218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3000" i="1" dirty="0">
                <a:solidFill>
                  <a:srgbClr val="0003AA"/>
                </a:solidFill>
                <a:latin typeface="Arial Black" charset="0"/>
              </a:rPr>
              <a:t>Downwelling, delamination and </a:t>
            </a:r>
          </a:p>
          <a:p>
            <a:pPr>
              <a:buFont typeface="Arial" charset="0"/>
              <a:buNone/>
            </a:pPr>
            <a:r>
              <a:rPr lang="en-US" sz="3000" i="1" dirty="0">
                <a:solidFill>
                  <a:srgbClr val="0003AA"/>
                </a:solidFill>
                <a:latin typeface="Arial Black" charset="0"/>
              </a:rPr>
              <a:t>Rayleigh-Taylor instabilities:</a:t>
            </a:r>
            <a:endParaRPr lang="en-US" sz="3000" dirty="0">
              <a:solidFill>
                <a:srgbClr val="0003AA"/>
              </a:solidFill>
              <a:latin typeface="Arial Black" charset="0"/>
            </a:endParaRPr>
          </a:p>
          <a:p>
            <a:pPr>
              <a:buFont typeface="Arial" charset="0"/>
              <a:buNone/>
            </a:pPr>
            <a:endParaRPr lang="en-US" sz="1000" dirty="0">
              <a:solidFill>
                <a:srgbClr val="0003AA"/>
              </a:solidFill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3AA"/>
                </a:solidFill>
              </a:rPr>
              <a:t>When a dense layer lies above a less dense layer in a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3AA"/>
                </a:solidFill>
              </a:rPr>
              <a:t>fluid medium, it is gravitationally unstable.</a:t>
            </a:r>
          </a:p>
          <a:p>
            <a:pPr>
              <a:buFont typeface="Arial" charset="0"/>
              <a:buNone/>
            </a:pPr>
            <a:endParaRPr lang="en-US" sz="1000" dirty="0">
              <a:solidFill>
                <a:srgbClr val="0003AA"/>
              </a:solidFill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3AA"/>
                </a:solidFill>
              </a:rPr>
              <a:t>Examples: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5E042E9-02F8-8113-847A-280011C97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267" y="2897642"/>
            <a:ext cx="29362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3AA"/>
                </a:solidFill>
              </a:rPr>
              <a:t>Conductive Thermal</a:t>
            </a:r>
          </a:p>
          <a:p>
            <a:pPr algn="ctr"/>
            <a:r>
              <a:rPr lang="en-US" dirty="0">
                <a:solidFill>
                  <a:srgbClr val="0003AA"/>
                </a:solidFill>
              </a:rPr>
              <a:t>Boundary Layer</a:t>
            </a:r>
          </a:p>
        </p:txBody>
      </p:sp>
      <p:pic>
        <p:nvPicPr>
          <p:cNvPr id="4" name="Picture 3" descr="Density">
            <a:extLst>
              <a:ext uri="{FF2B5EF4-FFF2-40B4-BE49-F238E27FC236}">
                <a16:creationId xmlns:a16="http://schemas.microsoft.com/office/drawing/2014/main" id="{A23F435A-312D-0721-F5A2-3EA1D7F0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98" y="3780211"/>
            <a:ext cx="2890692" cy="286302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A1802927-14C5-1D16-16B0-8374E5500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856" y="4253367"/>
            <a:ext cx="10858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7200">
                <a:solidFill>
                  <a:srgbClr val="000000"/>
                </a:solidFill>
                <a:sym typeface="Symbol" charset="0"/>
              </a:rPr>
              <a:t></a:t>
            </a:r>
            <a:endParaRPr lang="en-US" sz="7200">
              <a:solidFill>
                <a:srgbClr val="000000"/>
              </a:solidFill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1846E63-429F-57F9-1087-711E9AC2B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888" y="4018433"/>
            <a:ext cx="15398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03AA"/>
                </a:solidFill>
              </a:rPr>
              <a:t>Continental</a:t>
            </a:r>
          </a:p>
          <a:p>
            <a:r>
              <a:rPr lang="en-US" sz="1600" i="1" dirty="0">
                <a:solidFill>
                  <a:srgbClr val="0003AA"/>
                </a:solidFill>
              </a:rPr>
              <a:t>PREM (from</a:t>
            </a:r>
          </a:p>
          <a:p>
            <a:r>
              <a:rPr lang="en-US" sz="1600" i="1" dirty="0">
                <a:solidFill>
                  <a:srgbClr val="0003AA"/>
                </a:solidFill>
              </a:rPr>
              <a:t>normal modes)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9C370DE7-9DB5-EFDE-CFEE-F1C58AD04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287" y="2881767"/>
            <a:ext cx="28584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03AA"/>
                </a:solidFill>
              </a:rPr>
              <a:t>Decreasing shallow</a:t>
            </a:r>
          </a:p>
          <a:p>
            <a:pPr algn="ctr"/>
            <a:r>
              <a:rPr lang="en-US">
                <a:solidFill>
                  <a:srgbClr val="0003AA"/>
                </a:solidFill>
              </a:rPr>
              <a:t>density vs. depth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C76D6-AC21-1049-352C-72B9A599F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56" y="3719967"/>
            <a:ext cx="2971800" cy="2923266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D798F38D-807A-C569-01EC-A83BD063E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056" y="5091567"/>
            <a:ext cx="144249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03AA"/>
                </a:solidFill>
              </a:rPr>
              <a:t>US </a:t>
            </a:r>
            <a:r>
              <a:rPr lang="en-US" sz="1600" i="1" dirty="0" err="1">
                <a:solidFill>
                  <a:srgbClr val="0003AA"/>
                </a:solidFill>
              </a:rPr>
              <a:t>geotherm</a:t>
            </a:r>
            <a:endParaRPr lang="en-US" sz="1600" i="1" dirty="0">
              <a:solidFill>
                <a:srgbClr val="0003AA"/>
              </a:solidFill>
            </a:endParaRPr>
          </a:p>
          <a:p>
            <a:r>
              <a:rPr lang="en-US" sz="1600" i="1" dirty="0">
                <a:solidFill>
                  <a:srgbClr val="0003AA"/>
                </a:solidFill>
              </a:rPr>
              <a:t>modeling</a:t>
            </a:r>
          </a:p>
        </p:txBody>
      </p:sp>
    </p:spTree>
    <p:extLst>
      <p:ext uri="{BB962C8B-B14F-4D97-AF65-F5344CB8AC3E}">
        <p14:creationId xmlns:p14="http://schemas.microsoft.com/office/powerpoint/2010/main" val="234686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9DCDB2A-CBEC-3E48-4983-B0A7C43EF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2" y="214312"/>
            <a:ext cx="160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Examples:</a:t>
            </a:r>
          </a:p>
        </p:txBody>
      </p:sp>
      <p:pic>
        <p:nvPicPr>
          <p:cNvPr id="3" name="Picture 2" descr="saltglacier">
            <a:extLst>
              <a:ext uri="{FF2B5EF4-FFF2-40B4-BE49-F238E27FC236}">
                <a16:creationId xmlns:a16="http://schemas.microsoft.com/office/drawing/2014/main" id="{7D4AE592-A145-2FB5-A270-E0AEB3F40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7" y="319087"/>
            <a:ext cx="3200400" cy="203517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iapir1_sm45">
            <a:extLst>
              <a:ext uri="{FF2B5EF4-FFF2-40B4-BE49-F238E27FC236}">
                <a16:creationId xmlns:a16="http://schemas.microsoft.com/office/drawing/2014/main" id="{E8875646-7E6A-50B1-FBCE-92430B305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2" y="2528887"/>
            <a:ext cx="3181350" cy="41148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alt-layers">
            <a:extLst>
              <a:ext uri="{FF2B5EF4-FFF2-40B4-BE49-F238E27FC236}">
                <a16:creationId xmlns:a16="http://schemas.microsoft.com/office/drawing/2014/main" id="{538FC94C-4B31-3706-FFD3-0DFDF55C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7" y="2452687"/>
            <a:ext cx="3505200" cy="26304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3C68B1C4-4951-67E1-FAA6-56203C8C9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37" y="1004887"/>
            <a:ext cx="411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333399"/>
                </a:solidFill>
              </a:rPr>
              <a:t>Salt Layers (</a:t>
            </a:r>
            <a:r>
              <a:rPr lang="en-US" i="1">
                <a:solidFill>
                  <a:srgbClr val="000000"/>
                </a:solidFill>
                <a:latin typeface="Symbol" charset="0"/>
                <a:sym typeface="Symbol" charset="0"/>
              </a:rPr>
              <a:t></a:t>
            </a:r>
            <a:r>
              <a:rPr lang="en-US">
                <a:solidFill>
                  <a:srgbClr val="333399"/>
                </a:solidFill>
              </a:rPr>
              <a:t> = 2170 kg m</a:t>
            </a:r>
            <a:r>
              <a:rPr lang="en-US" baseline="30000">
                <a:solidFill>
                  <a:srgbClr val="333399"/>
                </a:solidFill>
              </a:rPr>
              <a:t>-3</a:t>
            </a:r>
            <a:r>
              <a:rPr lang="en-US">
                <a:solidFill>
                  <a:srgbClr val="333399"/>
                </a:solidFill>
              </a:rPr>
              <a:t>)</a:t>
            </a:r>
          </a:p>
          <a:p>
            <a:pPr algn="ctr"/>
            <a:r>
              <a:rPr lang="en-US">
                <a:solidFill>
                  <a:srgbClr val="333399"/>
                </a:solidFill>
              </a:rPr>
              <a:t>in sediments </a:t>
            </a:r>
          </a:p>
          <a:p>
            <a:pPr algn="ctr"/>
            <a:r>
              <a:rPr lang="en-US">
                <a:solidFill>
                  <a:srgbClr val="333399"/>
                </a:solidFill>
              </a:rPr>
              <a:t>(</a:t>
            </a:r>
            <a:r>
              <a:rPr lang="en-US" i="1">
                <a:solidFill>
                  <a:srgbClr val="000000"/>
                </a:solidFill>
                <a:latin typeface="Symbol" charset="0"/>
                <a:sym typeface="Symbol" charset="0"/>
              </a:rPr>
              <a:t></a:t>
            </a:r>
            <a:r>
              <a:rPr lang="en-US">
                <a:solidFill>
                  <a:srgbClr val="333399"/>
                </a:solidFill>
              </a:rPr>
              <a:t> = 2300-2800 kg m</a:t>
            </a:r>
            <a:r>
              <a:rPr lang="en-US" baseline="30000">
                <a:solidFill>
                  <a:srgbClr val="333399"/>
                </a:solidFill>
              </a:rPr>
              <a:t>-3</a:t>
            </a:r>
            <a:r>
              <a:rPr lang="en-US">
                <a:solidFill>
                  <a:srgbClr val="333399"/>
                </a:solidFill>
              </a:rPr>
              <a:t>)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0EF18CBD-B175-D323-75E1-0E27761B6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37" y="5500687"/>
            <a:ext cx="212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333399"/>
                </a:solidFill>
                <a:sym typeface="Symbol" charset="0"/>
              </a:rPr>
              <a:t> Salt Diapirs</a:t>
            </a:r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0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7C38742A-E21A-CF2D-984A-02D0D58A2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156" y="495300"/>
            <a:ext cx="7865104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333399"/>
                </a:solidFill>
              </a:rPr>
              <a:t>Note: If layers are perfectly horizontal, or fluid viscosities</a:t>
            </a:r>
          </a:p>
          <a:p>
            <a:r>
              <a:rPr lang="en-US" dirty="0">
                <a:solidFill>
                  <a:srgbClr val="333399"/>
                </a:solidFill>
              </a:rPr>
              <a:t>   are extremely high, the system is unstable but </a:t>
            </a:r>
          </a:p>
          <a:p>
            <a:r>
              <a:rPr lang="en-US" dirty="0">
                <a:solidFill>
                  <a:srgbClr val="333399"/>
                </a:solidFill>
              </a:rPr>
              <a:t>   will not change.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AD66F4-C887-63EF-19AA-5B9D169E7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093" y="1943100"/>
            <a:ext cx="7772400" cy="762000"/>
          </a:xfrm>
          <a:prstGeom prst="rect">
            <a:avLst/>
          </a:prstGeom>
          <a:solidFill>
            <a:srgbClr val="0CE3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A6289D-E22B-5B56-7AD7-C0BC46618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093" y="2705100"/>
            <a:ext cx="7772400" cy="762000"/>
          </a:xfrm>
          <a:prstGeom prst="rect">
            <a:avLst/>
          </a:prstGeom>
          <a:solidFill>
            <a:srgbClr val="E3B5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D10D951-B292-A1D2-8CED-D7BF14EF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306" y="3514725"/>
            <a:ext cx="78270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333399"/>
                </a:solidFill>
              </a:rPr>
              <a:t>Growth of Rayleigh-Taylor instabilities requires a </a:t>
            </a:r>
          </a:p>
          <a:p>
            <a:r>
              <a:rPr lang="en-US" dirty="0">
                <a:solidFill>
                  <a:srgbClr val="333399"/>
                </a:solidFill>
              </a:rPr>
              <a:t>perturbation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i="1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dirty="0">
                <a:solidFill>
                  <a:srgbClr val="333399"/>
                </a:solidFill>
              </a:rPr>
              <a:t>, a positive density difference </a:t>
            </a:r>
            <a:r>
              <a:rPr lang="en-US" dirty="0">
                <a:solidFill>
                  <a:srgbClr val="000000"/>
                </a:solidFill>
                <a:latin typeface="Symbol" charset="0"/>
                <a:sym typeface="Symbol" charset="0"/>
              </a:rPr>
              <a:t></a:t>
            </a:r>
            <a:r>
              <a:rPr lang="en-US" i="1" dirty="0">
                <a:solidFill>
                  <a:srgbClr val="000000"/>
                </a:solidFill>
                <a:latin typeface="Symbol" charset="0"/>
                <a:sym typeface="Symbol" charset="0"/>
              </a:rPr>
              <a:t>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1 </a:t>
            </a:r>
            <a:r>
              <a:rPr lang="en-US" dirty="0">
                <a:solidFill>
                  <a:srgbClr val="000000"/>
                </a:solidFill>
              </a:rPr>
              <a:t>– </a:t>
            </a:r>
            <a:r>
              <a:rPr lang="en-US" i="1" dirty="0">
                <a:solidFill>
                  <a:srgbClr val="000000"/>
                </a:solidFill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and a sufficiently low viscosity for one or both fluids: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BA4B8-3823-DBE5-3AA6-99E14DF7B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093" y="4838700"/>
            <a:ext cx="7772400" cy="762000"/>
          </a:xfrm>
          <a:prstGeom prst="rect">
            <a:avLst/>
          </a:prstGeom>
          <a:solidFill>
            <a:srgbClr val="0CE3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B12011-F3C6-BEC0-2F1D-4C3962DD2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093" y="5600700"/>
            <a:ext cx="7772400" cy="762000"/>
          </a:xfrm>
          <a:prstGeom prst="rect">
            <a:avLst/>
          </a:prstGeom>
          <a:solidFill>
            <a:srgbClr val="E3B5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E3BD123-04FD-C9A7-AE8A-5951E28DBA2A}"/>
              </a:ext>
            </a:extLst>
          </p:cNvPr>
          <p:cNvSpPr>
            <a:spLocks/>
          </p:cNvSpPr>
          <p:nvPr/>
        </p:nvSpPr>
        <p:spPr bwMode="auto">
          <a:xfrm>
            <a:off x="1893093" y="5600700"/>
            <a:ext cx="7772400" cy="266700"/>
          </a:xfrm>
          <a:custGeom>
            <a:avLst/>
            <a:gdLst>
              <a:gd name="T0" fmla="*/ 0 w 4896"/>
              <a:gd name="T1" fmla="*/ 0 h 168"/>
              <a:gd name="T2" fmla="*/ 1824 w 4896"/>
              <a:gd name="T3" fmla="*/ 144 h 168"/>
              <a:gd name="T4" fmla="*/ 3456 w 4896"/>
              <a:gd name="T5" fmla="*/ 144 h 168"/>
              <a:gd name="T6" fmla="*/ 4896 w 4896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96" h="168">
                <a:moveTo>
                  <a:pt x="0" y="0"/>
                </a:moveTo>
                <a:cubicBezTo>
                  <a:pt x="624" y="60"/>
                  <a:pt x="1248" y="120"/>
                  <a:pt x="1824" y="144"/>
                </a:cubicBezTo>
                <a:cubicBezTo>
                  <a:pt x="2400" y="168"/>
                  <a:pt x="2944" y="168"/>
                  <a:pt x="3456" y="144"/>
                </a:cubicBezTo>
                <a:cubicBezTo>
                  <a:pt x="3968" y="120"/>
                  <a:pt x="4656" y="24"/>
                  <a:pt x="4896" y="0"/>
                </a:cubicBezTo>
              </a:path>
            </a:pathLst>
          </a:custGeom>
          <a:solidFill>
            <a:srgbClr val="0CE32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C838BFFD-AFDC-0A75-776E-B3074BC00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3093" y="56007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7DFC7859-569C-3C52-319C-576DEAC4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693" y="54530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baseline="-2500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31DDFB4A-5123-BC83-F4D3-248F6D7F3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1693" y="56007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545D7EA5-E23D-E48B-3FEE-DF7CCDA8A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293" y="4973638"/>
            <a:ext cx="80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0000"/>
                </a:solidFill>
                <a:latin typeface="Symbol" charset="0"/>
                <a:sym typeface="Symbol" charset="0"/>
              </a:rPr>
              <a:t></a:t>
            </a:r>
            <a:r>
              <a:rPr lang="en-US" baseline="-2500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i="1">
                <a:solidFill>
                  <a:srgbClr val="000000"/>
                </a:solidFill>
                <a:latin typeface="Symbol" charset="0"/>
                <a:sym typeface="Symbol" charset="0"/>
              </a:rPr>
              <a:t>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93845EF8-D205-43A4-197C-ECC9233B5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293" y="5659438"/>
            <a:ext cx="80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0000"/>
                </a:solidFill>
                <a:latin typeface="Symbol" charset="0"/>
                <a:sym typeface="Symbol" charset="0"/>
              </a:rPr>
              <a:t></a:t>
            </a:r>
            <a:r>
              <a:rPr lang="en-US" baseline="-2500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i="1">
                <a:solidFill>
                  <a:srgbClr val="000000"/>
                </a:solidFill>
                <a:latin typeface="Symbol" charset="0"/>
                <a:sym typeface="Symbol" charset="0"/>
              </a:rPr>
              <a:t>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F2EB8D9D-6DDD-A434-AAB8-56204E08E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3093" y="49149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3015939C-ADAE-9A43-4CB4-F296F21E3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093" y="4914900"/>
            <a:ext cx="58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0000"/>
                </a:solidFill>
                <a:latin typeface="Symbol" charset="0"/>
                <a:sym typeface="Symbol" charset="0"/>
              </a:rPr>
              <a:t>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/2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4F7AC7B6-6ECD-DC7C-1806-5EC408141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9817893" y="4838700"/>
            <a:ext cx="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945E3EE3-EBED-08D1-1926-64469DE81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7893" y="53768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i="1">
                <a:solidFill>
                  <a:srgbClr val="000000"/>
                </a:solidFill>
                <a:latin typeface="Times New Roman" charset="0"/>
              </a:rPr>
              <a:t>b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7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74884DB-B788-848F-FAEA-17176973E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124743"/>
            <a:ext cx="5638800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74855E3C-8BD8-2448-484E-4BE2FBB26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2" y="499268"/>
            <a:ext cx="84096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333399"/>
                </a:solidFill>
              </a:rPr>
              <a:t>In the case of constant viscosity </a:t>
            </a:r>
            <a:r>
              <a:rPr lang="en-US" i="1" dirty="0">
                <a:solidFill>
                  <a:srgbClr val="000000"/>
                </a:solidFill>
                <a:latin typeface="Symbol" charset="0"/>
                <a:sym typeface="Symbol" charset="0"/>
              </a:rPr>
              <a:t></a:t>
            </a:r>
            <a:r>
              <a:rPr lang="en-US" dirty="0">
                <a:solidFill>
                  <a:srgbClr val="333399"/>
                </a:solidFill>
              </a:rPr>
              <a:t>, growth of the instability is</a:t>
            </a:r>
          </a:p>
          <a:p>
            <a:r>
              <a:rPr lang="en-US" dirty="0">
                <a:solidFill>
                  <a:srgbClr val="333399"/>
                </a:solidFill>
              </a:rPr>
              <a:t>   governed by: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5345AEFF-8BE2-E48B-97F7-63019BD65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2" y="3378993"/>
            <a:ext cx="18621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333399"/>
                </a:solidFill>
              </a:rPr>
              <a:t>with solution</a:t>
            </a:r>
          </a:p>
          <a:p>
            <a:endParaRPr lang="en-US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where: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F2EEC56-1B62-F299-6A67-C397B29C7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3258343"/>
            <a:ext cx="15049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AE0402-7DCF-DA8D-8574-F2FC453B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4248943"/>
            <a:ext cx="5562600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24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1985A87-F4E7-9A95-517D-5E872A1A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3258343"/>
            <a:ext cx="15049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52E24E59-AB47-8DEF-4098-1BAB76D8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2" y="3378993"/>
            <a:ext cx="18621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333399"/>
                </a:solidFill>
              </a:rPr>
              <a:t>with solution</a:t>
            </a:r>
          </a:p>
          <a:p>
            <a:endParaRPr lang="en-US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where: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D3AE7D02-6753-8D95-CF82-4265676E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2" y="499268"/>
            <a:ext cx="84096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333399"/>
                </a:solidFill>
              </a:rPr>
              <a:t>In the case of constant viscosity </a:t>
            </a:r>
            <a:r>
              <a:rPr lang="en-US" i="1" dirty="0">
                <a:solidFill>
                  <a:srgbClr val="000000"/>
                </a:solidFill>
                <a:latin typeface="Symbol" charset="0"/>
                <a:sym typeface="Symbol" charset="0"/>
              </a:rPr>
              <a:t></a:t>
            </a:r>
            <a:r>
              <a:rPr lang="en-US" dirty="0">
                <a:solidFill>
                  <a:srgbClr val="333399"/>
                </a:solidFill>
              </a:rPr>
              <a:t>, growth of the instability is</a:t>
            </a:r>
          </a:p>
          <a:p>
            <a:r>
              <a:rPr lang="en-US" dirty="0">
                <a:solidFill>
                  <a:srgbClr val="333399"/>
                </a:solidFill>
              </a:rPr>
              <a:t>   governed by: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FD47FC-73A9-779C-3CE9-68B834C1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099585"/>
            <a:ext cx="5638800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D2F3B8-13C4-E6CB-20D9-E9971784D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4223785"/>
            <a:ext cx="5562600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F44757-4A76-764A-AA98-189B34F68260}"/>
              </a:ext>
            </a:extLst>
          </p:cNvPr>
          <p:cNvSpPr/>
          <p:nvPr/>
        </p:nvSpPr>
        <p:spPr bwMode="auto">
          <a:xfrm>
            <a:off x="4636367" y="1125616"/>
            <a:ext cx="4259627" cy="20503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49D7B346-7B80-ED45-A855-4473A649572B}"/>
                  </a:ext>
                </a:extLst>
              </p:cNvPr>
              <p:cNvSpPr txBox="1"/>
              <p:nvPr/>
            </p:nvSpPr>
            <p:spPr>
              <a:xfrm>
                <a:off x="4630686" y="1920746"/>
                <a:ext cx="1330942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49D7B346-7B80-ED45-A855-4473A6495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686" y="1920746"/>
                <a:ext cx="1330942" cy="645048"/>
              </a:xfrm>
              <a:prstGeom prst="rect">
                <a:avLst/>
              </a:prstGeom>
              <a:blipFill>
                <a:blip r:embed="rId5"/>
                <a:stretch>
                  <a:fillRect r="-4717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97A6036-68D6-5E4C-B8CC-9D4DAE009111}"/>
              </a:ext>
            </a:extLst>
          </p:cNvPr>
          <p:cNvSpPr/>
          <p:nvPr/>
        </p:nvSpPr>
        <p:spPr bwMode="auto">
          <a:xfrm>
            <a:off x="5021627" y="4164150"/>
            <a:ext cx="4259627" cy="22197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9FD731DC-58BC-C94A-8CB1-C0604F7F20C2}"/>
                  </a:ext>
                </a:extLst>
              </p:cNvPr>
              <p:cNvSpPr txBox="1"/>
              <p:nvPr/>
            </p:nvSpPr>
            <p:spPr>
              <a:xfrm>
                <a:off x="4953472" y="4675303"/>
                <a:ext cx="1511695" cy="80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9FD731DC-58BC-C94A-8CB1-C0604F7F2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472" y="4675303"/>
                <a:ext cx="1511695" cy="801438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06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2C3A146-C1DD-3010-34D7-4C912CC6D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631825"/>
            <a:ext cx="6629400" cy="48006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Line 4">
            <a:extLst>
              <a:ext uri="{FF2B5EF4-FFF2-40B4-BE49-F238E27FC236}">
                <a16:creationId xmlns:a16="http://schemas.microsoft.com/office/drawing/2014/main" id="{1D8A29BC-7743-D1F1-B36C-F1C00B17AA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3075" y="5280025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Line 5">
            <a:extLst>
              <a:ext uri="{FF2B5EF4-FFF2-40B4-BE49-F238E27FC236}">
                <a16:creationId xmlns:a16="http://schemas.microsoft.com/office/drawing/2014/main" id="{B5479DAA-AE28-B219-E694-DD38861357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3875" y="5280025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Line 6">
            <a:extLst>
              <a:ext uri="{FF2B5EF4-FFF2-40B4-BE49-F238E27FC236}">
                <a16:creationId xmlns:a16="http://schemas.microsoft.com/office/drawing/2014/main" id="{66E0AB7B-0C55-8B5A-2024-DC46789D91AC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571875" y="3908425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AE5760F5-6A17-FC75-3726-8B0DE8CD1C55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571875" y="2079625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DA6BAE4-6BAA-EFD0-70B2-DD6CA6F04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5432425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61" name="Text Box 9">
            <a:extLst>
              <a:ext uri="{FF2B5EF4-FFF2-40B4-BE49-F238E27FC236}">
                <a16:creationId xmlns:a16="http://schemas.microsoft.com/office/drawing/2014/main" id="{3394875F-03E3-BD4A-E1AD-0DCCE9774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75" y="54324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2" name="Text Box 10">
            <a:extLst>
              <a:ext uri="{FF2B5EF4-FFF2-40B4-BE49-F238E27FC236}">
                <a16:creationId xmlns:a16="http://schemas.microsoft.com/office/drawing/2014/main" id="{EBE61DD0-9133-3143-F6A9-A1B7BEE2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54324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3" name="Text Box 11">
            <a:extLst>
              <a:ext uri="{FF2B5EF4-FFF2-40B4-BE49-F238E27FC236}">
                <a16:creationId xmlns:a16="http://schemas.microsoft.com/office/drawing/2014/main" id="{E1AE1CF0-2467-7122-6F6E-BBC4BB842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3925" y="5432425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100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6310508-C97C-355F-1BF8-1ED3FC979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5584825"/>
            <a:ext cx="690563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5" name="Text Box 13">
            <a:extLst>
              <a:ext uri="{FF2B5EF4-FFF2-40B4-BE49-F238E27FC236}">
                <a16:creationId xmlns:a16="http://schemas.microsoft.com/office/drawing/2014/main" id="{5FDF8239-6B74-921D-9E54-DC38AD1E6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5203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6" name="Text Box 14">
            <a:extLst>
              <a:ext uri="{FF2B5EF4-FFF2-40B4-BE49-F238E27FC236}">
                <a16:creationId xmlns:a16="http://schemas.microsoft.com/office/drawing/2014/main" id="{75846409-411B-AB68-448A-D36EDC3BB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6798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7" name="Text Box 15">
            <a:extLst>
              <a:ext uri="{FF2B5EF4-FFF2-40B4-BE49-F238E27FC236}">
                <a16:creationId xmlns:a16="http://schemas.microsoft.com/office/drawing/2014/main" id="{28CB4719-F072-AF25-C022-83536916F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1927225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68" name="Text Box 16">
            <a:extLst>
              <a:ext uri="{FF2B5EF4-FFF2-40B4-BE49-F238E27FC236}">
                <a16:creationId xmlns:a16="http://schemas.microsoft.com/office/drawing/2014/main" id="{2D752C0B-F792-0398-65E6-4D325A27F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403225"/>
            <a:ext cx="86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1000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BE4EF469-3059-C3AC-BCBC-A0A246400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536825"/>
            <a:ext cx="158115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" name="Freeform 69">
            <a:extLst>
              <a:ext uri="{FF2B5EF4-FFF2-40B4-BE49-F238E27FC236}">
                <a16:creationId xmlns:a16="http://schemas.microsoft.com/office/drawing/2014/main" id="{2D971449-80EA-2A3E-D86C-953FFF489DDD}"/>
              </a:ext>
            </a:extLst>
          </p:cNvPr>
          <p:cNvSpPr>
            <a:spLocks/>
          </p:cNvSpPr>
          <p:nvPr/>
        </p:nvSpPr>
        <p:spPr bwMode="auto">
          <a:xfrm>
            <a:off x="3495675" y="1089025"/>
            <a:ext cx="6629400" cy="3594100"/>
          </a:xfrm>
          <a:custGeom>
            <a:avLst/>
            <a:gdLst>
              <a:gd name="T0" fmla="*/ 0 w 4176"/>
              <a:gd name="T1" fmla="*/ 0 h 2264"/>
              <a:gd name="T2" fmla="*/ 480 w 4176"/>
              <a:gd name="T3" fmla="*/ 720 h 2264"/>
              <a:gd name="T4" fmla="*/ 1248 w 4176"/>
              <a:gd name="T5" fmla="*/ 1824 h 2264"/>
              <a:gd name="T6" fmla="*/ 1584 w 4176"/>
              <a:gd name="T7" fmla="*/ 2160 h 2264"/>
              <a:gd name="T8" fmla="*/ 1872 w 4176"/>
              <a:gd name="T9" fmla="*/ 2256 h 2264"/>
              <a:gd name="T10" fmla="*/ 2160 w 4176"/>
              <a:gd name="T11" fmla="*/ 2112 h 2264"/>
              <a:gd name="T12" fmla="*/ 2688 w 4176"/>
              <a:gd name="T13" fmla="*/ 1584 h 2264"/>
              <a:gd name="T14" fmla="*/ 4176 w 4176"/>
              <a:gd name="T15" fmla="*/ 480 h 2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76" h="2264">
                <a:moveTo>
                  <a:pt x="0" y="0"/>
                </a:moveTo>
                <a:cubicBezTo>
                  <a:pt x="136" y="208"/>
                  <a:pt x="272" y="416"/>
                  <a:pt x="480" y="720"/>
                </a:cubicBezTo>
                <a:cubicBezTo>
                  <a:pt x="688" y="1024"/>
                  <a:pt x="1064" y="1584"/>
                  <a:pt x="1248" y="1824"/>
                </a:cubicBezTo>
                <a:cubicBezTo>
                  <a:pt x="1432" y="2064"/>
                  <a:pt x="1480" y="2088"/>
                  <a:pt x="1584" y="2160"/>
                </a:cubicBezTo>
                <a:cubicBezTo>
                  <a:pt x="1688" y="2232"/>
                  <a:pt x="1776" y="2264"/>
                  <a:pt x="1872" y="2256"/>
                </a:cubicBezTo>
                <a:cubicBezTo>
                  <a:pt x="1968" y="2248"/>
                  <a:pt x="2024" y="2224"/>
                  <a:pt x="2160" y="2112"/>
                </a:cubicBezTo>
                <a:cubicBezTo>
                  <a:pt x="2296" y="2000"/>
                  <a:pt x="2352" y="1856"/>
                  <a:pt x="2688" y="1584"/>
                </a:cubicBezTo>
                <a:cubicBezTo>
                  <a:pt x="3024" y="1312"/>
                  <a:pt x="3928" y="664"/>
                  <a:pt x="4176" y="480"/>
                </a:cubicBezTo>
              </a:path>
            </a:pathLst>
          </a:cu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Text Box 20">
            <a:extLst>
              <a:ext uri="{FF2B5EF4-FFF2-40B4-BE49-F238E27FC236}">
                <a16:creationId xmlns:a16="http://schemas.microsoft.com/office/drawing/2014/main" id="{83BB8EC8-B0C6-C3EE-7CC4-89FC1D7C2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4289425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Stable</a:t>
            </a:r>
          </a:p>
        </p:txBody>
      </p:sp>
      <p:sp>
        <p:nvSpPr>
          <p:cNvPr id="72" name="Text Box 21">
            <a:extLst>
              <a:ext uri="{FF2B5EF4-FFF2-40B4-BE49-F238E27FC236}">
                <a16:creationId xmlns:a16="http://schemas.microsoft.com/office/drawing/2014/main" id="{5C4F5612-AEF8-C942-D41F-3988DAF52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2003425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Unstable</a:t>
            </a:r>
          </a:p>
        </p:txBody>
      </p:sp>
    </p:spTree>
    <p:extLst>
      <p:ext uri="{BB962C8B-B14F-4D97-AF65-F5344CB8AC3E}">
        <p14:creationId xmlns:p14="http://schemas.microsoft.com/office/powerpoint/2010/main" val="1006062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11075</TotalTime>
  <Words>484</Words>
  <Application>Microsoft Macintosh PowerPoint</Application>
  <PresentationFormat>Widescreen</PresentationFormat>
  <Paragraphs>115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33</cp:revision>
  <dcterms:created xsi:type="dcterms:W3CDTF">2023-01-09T19:13:31Z</dcterms:created>
  <dcterms:modified xsi:type="dcterms:W3CDTF">2023-02-13T23:32:09Z</dcterms:modified>
</cp:coreProperties>
</file>