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224" d="100"/>
          <a:sy n="224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49F7EC4F-9A4B-3C6A-5C9C-75EAFC31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817" y="136803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Geology 5690/6690</a:t>
            </a:r>
          </a:p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13 Jan 2023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C3AED2A7-131B-CB31-5189-4FA3535C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Text Box 29">
            <a:extLst>
              <a:ext uri="{FF2B5EF4-FFF2-40B4-BE49-F238E27FC236}">
                <a16:creationId xmlns:a16="http://schemas.microsoft.com/office/drawing/2014/main" id="{62396BDF-B882-9349-942C-C08CCC43E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" y="6310591"/>
            <a:ext cx="6922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Wed 18 Jan: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132-149 (§4.1-4.12)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8">
                <a:extLst>
                  <a:ext uri="{FF2B5EF4-FFF2-40B4-BE49-F238E27FC236}">
                    <a16:creationId xmlns:a16="http://schemas.microsoft.com/office/drawing/2014/main" id="{BD05F0D7-509B-6748-8242-CF918F69B1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2428" y="1474898"/>
                <a:ext cx="8767144" cy="43966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Last Time: </a:t>
                </a:r>
                <a:r>
                  <a:rPr lang="en-US" i="1" dirty="0">
                    <a:solidFill>
                      <a:srgbClr val="0003AA"/>
                    </a:solidFill>
                    <a:latin typeface="Arial Black" charset="0"/>
                  </a:rPr>
                  <a:t>Isostasy continued…</a:t>
                </a:r>
                <a:endParaRPr lang="en-US" i="1" dirty="0">
                  <a:solidFill>
                    <a:srgbClr val="0003AA"/>
                  </a:solidFill>
                </a:endParaRPr>
              </a:p>
              <a:p>
                <a:endParaRPr lang="en-US" sz="600" i="1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 </a:t>
                </a:r>
                <a:r>
                  <a:rPr lang="en-US" b="1" i="1" dirty="0">
                    <a:solidFill>
                      <a:srgbClr val="FF0000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Isostasy</a:t>
                </a:r>
                <a:r>
                  <a:rPr lang="en-US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describes an observation that (on “large” scales)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topography represents a mass balance to achieve ~ constant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stress 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at depth…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Implies deep Earth behaves like a fluid on long timescales!</a:t>
                </a:r>
              </a:p>
              <a:p>
                <a:endParaRPr lang="en-US" sz="300" dirty="0">
                  <a:solidFill>
                    <a:srgbClr val="0003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Isostatic mass contributions to elevation in North America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include crustal thickness, crustal composition (mafic is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more dense; granitic less), thermal boundary layer thickness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and deeper mantle temperature… Among others…</a:t>
                </a:r>
              </a:p>
              <a:p>
                <a:endParaRPr lang="en-US" sz="300" dirty="0">
                  <a:solidFill>
                    <a:srgbClr val="0003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Which mass fields dominate (and which are responsible for</a:t>
                </a:r>
              </a:p>
              <a:p>
                <a:r>
                  <a:rPr lang="en-US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uplift &amp; subsidence over time) is a topic of active research</a:t>
                </a:r>
              </a:p>
            </p:txBody>
          </p:sp>
        </mc:Choice>
        <mc:Fallback>
          <p:sp>
            <p:nvSpPr>
              <p:cNvPr id="3" name="Text Box 28">
                <a:extLst>
                  <a:ext uri="{FF2B5EF4-FFF2-40B4-BE49-F238E27FC236}">
                    <a16:creationId xmlns:a16="http://schemas.microsoft.com/office/drawing/2014/main" id="{BD05F0D7-509B-6748-8242-CF918F69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2428" y="1474898"/>
                <a:ext cx="8767144" cy="4396653"/>
              </a:xfrm>
              <a:prstGeom prst="rect">
                <a:avLst/>
              </a:prstGeom>
              <a:blipFill>
                <a:blip r:embed="rId2"/>
                <a:stretch>
                  <a:fillRect l="-1012" t="-865" r="-145" b="-2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8">
            <a:extLst>
              <a:ext uri="{FF2B5EF4-FFF2-40B4-BE49-F238E27FC236}">
                <a16:creationId xmlns:a16="http://schemas.microsoft.com/office/drawing/2014/main" id="{B30948C1-7C9C-1EB2-B50A-855B0515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278" y="951290"/>
            <a:ext cx="8927444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Concepts/Definitions of </a:t>
            </a:r>
            <a:r>
              <a:rPr lang="en-US" sz="2800" i="1" dirty="0">
                <a:solidFill>
                  <a:srgbClr val="FF0000"/>
                </a:solidFill>
                <a:latin typeface="Arial Black" charset="0"/>
              </a:rPr>
              <a:t>Lithosphere</a:t>
            </a:r>
            <a:endParaRPr lang="en-US" i="1" dirty="0">
              <a:solidFill>
                <a:srgbClr val="0003AA"/>
              </a:solidFill>
            </a:endParaRPr>
          </a:p>
          <a:p>
            <a:endParaRPr lang="en-US" sz="600" i="1" dirty="0">
              <a:solidFill>
                <a:srgbClr val="0003AA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  <a:sym typeface="Symbol" charset="0"/>
              </a:rPr>
              <a:t> *Generally* Includes Crust &amp; Uppermost Mantle</a:t>
            </a:r>
            <a:endParaRPr lang="en-US" i="1" dirty="0">
              <a:solidFill>
                <a:srgbClr val="0003AA"/>
              </a:solidFill>
              <a:latin typeface="Arial Black"/>
              <a:cs typeface="Arial Black"/>
            </a:endParaRPr>
          </a:p>
          <a:p>
            <a:endParaRPr lang="en-US" sz="600" i="1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Plate tectonics: Rigid “plate” moving over fluid asthenosphere</a:t>
            </a:r>
            <a:endParaRPr lang="en-US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</a:rPr>
              <a:t>• Thermal boundary layer (conductive over convective)</a:t>
            </a:r>
          </a:p>
          <a:p>
            <a:r>
              <a:rPr lang="en-US" dirty="0">
                <a:solidFill>
                  <a:srgbClr val="0003AA"/>
                </a:solidFill>
              </a:rPr>
              <a:t>• “Elastic” upper layer that supports recoverable stress/strain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 err="1">
                <a:solidFill>
                  <a:srgbClr val="FF0000"/>
                </a:solidFill>
                <a:latin typeface="Arial Black"/>
                <a:cs typeface="Arial Black"/>
              </a:rPr>
              <a:t>Rheologically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strong layer (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altLang="ja-JP" dirty="0">
                <a:solidFill>
                  <a:srgbClr val="0003AA"/>
                </a:solidFill>
              </a:rPr>
              <a:t>m</a:t>
            </a:r>
            <a:r>
              <a:rPr lang="en-US" dirty="0">
                <a:solidFill>
                  <a:srgbClr val="0003AA"/>
                </a:solidFill>
              </a:rPr>
              <a:t>echanical boundary layer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)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dirty="0" err="1">
                <a:solidFill>
                  <a:srgbClr val="0003AA"/>
                </a:solidFill>
              </a:rPr>
              <a:t>Seismogenic</a:t>
            </a:r>
            <a:r>
              <a:rPr lang="en-US" dirty="0">
                <a:solidFill>
                  <a:srgbClr val="0003AA"/>
                </a:solidFill>
              </a:rPr>
              <a:t> layer</a:t>
            </a:r>
          </a:p>
          <a:p>
            <a:r>
              <a:rPr lang="en-US" dirty="0">
                <a:solidFill>
                  <a:srgbClr val="0003AA"/>
                </a:solidFill>
              </a:rPr>
              <a:t>• Seismic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Lid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r>
              <a:rPr lang="en-US" altLang="ja-JP" dirty="0">
                <a:solidFill>
                  <a:srgbClr val="0003AA"/>
                </a:solidFill>
                <a:latin typeface="Arial"/>
              </a:rPr>
              <a:t> (high seismic velocity over lower velocity)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 err="1">
                <a:solidFill>
                  <a:srgbClr val="0003AA"/>
                </a:solidFill>
              </a:rPr>
              <a:t>Tectosphere</a:t>
            </a:r>
            <a:r>
              <a:rPr lang="ja-JP" altLang="en-US" dirty="0">
                <a:solidFill>
                  <a:srgbClr val="0003AA"/>
                </a:solidFill>
                <a:latin typeface="Arial"/>
              </a:rPr>
              <a:t>”</a:t>
            </a:r>
            <a:r>
              <a:rPr lang="en-US" dirty="0">
                <a:solidFill>
                  <a:srgbClr val="0003AA"/>
                </a:solidFill>
              </a:rPr>
              <a:t>: Basalt-depleted mantle (major </a:t>
            </a:r>
            <a:r>
              <a:rPr lang="en-US" dirty="0" err="1">
                <a:solidFill>
                  <a:srgbClr val="0003AA"/>
                </a:solidFill>
              </a:rPr>
              <a:t>elmt</a:t>
            </a:r>
            <a:r>
              <a:rPr lang="en-US" dirty="0">
                <a:solidFill>
                  <a:srgbClr val="0003AA"/>
                </a:solidFill>
              </a:rPr>
              <a:t> </a:t>
            </a:r>
            <a:r>
              <a:rPr lang="en-US" dirty="0" err="1">
                <a:solidFill>
                  <a:srgbClr val="0003AA"/>
                </a:solidFill>
              </a:rPr>
              <a:t>chem</a:t>
            </a:r>
            <a:r>
              <a:rPr lang="en-US" dirty="0">
                <a:solidFill>
                  <a:srgbClr val="0003AA"/>
                </a:solidFill>
              </a:rPr>
              <a:t>)</a:t>
            </a:r>
          </a:p>
          <a:p>
            <a:r>
              <a:rPr lang="en-US" dirty="0">
                <a:solidFill>
                  <a:srgbClr val="0003AA"/>
                </a:solidFill>
              </a:rPr>
              <a:t>• Isotopic geochemistry (related to age of rock “reservoir”)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REE: Depleted or enriched (depending) in Large-Ion </a:t>
            </a:r>
            <a:r>
              <a:rPr lang="en-US" dirty="0" err="1">
                <a:solidFill>
                  <a:srgbClr val="0003AA"/>
                </a:solidFill>
              </a:rPr>
              <a:t>Lithophile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elements; Light Rare Earth elements; other incompatible </a:t>
            </a:r>
            <a:r>
              <a:rPr lang="en-US" dirty="0" err="1">
                <a:solidFill>
                  <a:srgbClr val="0003AA"/>
                </a:solidFill>
              </a:rPr>
              <a:t>els</a:t>
            </a:r>
            <a:r>
              <a:rPr lang="en-US" dirty="0">
                <a:solidFill>
                  <a:srgbClr val="0003AA"/>
                </a:solidFill>
              </a:rPr>
              <a:t>. 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These (observation-based) concepts derive from several</a:t>
            </a:r>
          </a:p>
          <a:p>
            <a:r>
              <a:rPr lang="en-US" dirty="0">
                <a:solidFill>
                  <a:srgbClr val="0003AA"/>
                </a:solidFill>
              </a:rPr>
              <a:t>different/related processes, so represent different rock volumes!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79285FB-65AE-0A55-D288-6EC3F6ED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032" y="305177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1EAFB22-3623-6ECF-A6F0-B5E73617A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11" y="205581"/>
            <a:ext cx="8384777" cy="56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How to use these </a:t>
            </a:r>
            <a:r>
              <a:rPr lang="en-US" i="1" dirty="0" err="1">
                <a:solidFill>
                  <a:srgbClr val="0003AA"/>
                </a:solidFill>
                <a:latin typeface="Arial Black" charset="0"/>
              </a:rPr>
              <a:t>powerpoints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:</a:t>
            </a:r>
          </a:p>
          <a:p>
            <a:endParaRPr lang="en-US" sz="1200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3AA"/>
                </a:solidFill>
              </a:rPr>
              <a:t>• </a:t>
            </a:r>
            <a:r>
              <a:rPr lang="en-US" dirty="0">
                <a:solidFill>
                  <a:srgbClr val="0003AA"/>
                </a:solidFill>
              </a:rPr>
              <a:t>Review them</a:t>
            </a:r>
            <a:r>
              <a:rPr lang="en-US" i="1" dirty="0">
                <a:solidFill>
                  <a:srgbClr val="0003AA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often: Before each class, and while doing</a:t>
            </a:r>
          </a:p>
          <a:p>
            <a:r>
              <a:rPr lang="en-US" dirty="0">
                <a:solidFill>
                  <a:srgbClr val="0003AA"/>
                </a:solidFill>
              </a:rPr>
              <a:t>    homework exercises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</a:rPr>
              <a:t>• </a:t>
            </a:r>
            <a:r>
              <a:rPr lang="en-US" dirty="0">
                <a:solidFill>
                  <a:srgbClr val="0003AA"/>
                </a:solidFill>
              </a:rPr>
              <a:t>The most important points of each lecture (in my opinion)</a:t>
            </a:r>
          </a:p>
          <a:p>
            <a:r>
              <a:rPr lang="en-US" dirty="0">
                <a:solidFill>
                  <a:srgbClr val="0003AA"/>
                </a:solidFill>
              </a:rPr>
              <a:t>    are summarized on the first slide(s) of the next lecture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Note the notation!</a:t>
            </a:r>
          </a:p>
          <a:p>
            <a:r>
              <a:rPr lang="en-US" dirty="0">
                <a:solidFill>
                  <a:srgbClr val="0003AA"/>
                </a:solidFill>
              </a:rPr>
              <a:t>    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Arial Black, italic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means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Important, pay </a:t>
            </a:r>
          </a:p>
          <a:p>
            <a:r>
              <a:rPr lang="en-US" i="1" dirty="0">
                <a:solidFill>
                  <a:srgbClr val="0003AA"/>
                </a:solidFill>
              </a:rPr>
              <a:t>        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attention</a:t>
            </a:r>
            <a:r>
              <a:rPr lang="en-US" dirty="0">
                <a:solidFill>
                  <a:srgbClr val="0003AA"/>
                </a:solidFill>
              </a:rPr>
              <a:t>…</a:t>
            </a:r>
          </a:p>
          <a:p>
            <a:r>
              <a:rPr lang="en-US" dirty="0">
                <a:solidFill>
                  <a:srgbClr val="0003AA"/>
                </a:solidFill>
              </a:rPr>
              <a:t>    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Arial Black, italic, red font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means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Critically important concept or terminology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that I</a:t>
            </a:r>
            <a:r>
              <a:rPr lang="en-US" i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expect you to understand well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for exercises</a:t>
            </a:r>
          </a:p>
          <a:p>
            <a:r>
              <a:rPr lang="en-US" dirty="0">
                <a:solidFill>
                  <a:srgbClr val="0003AA"/>
                </a:solidFill>
              </a:rPr>
              <a:t>    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 </a:t>
            </a:r>
            <a:r>
              <a:rPr lang="en-US" i="1" dirty="0">
                <a:latin typeface="Times New Roman" charset="0"/>
              </a:rPr>
              <a:t>Times New Roman, italic, black font 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means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this is an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  </a:t>
            </a:r>
            <a:r>
              <a:rPr lang="en-US" i="1" dirty="0">
                <a:latin typeface="Times New Roman" charset="0"/>
              </a:rPr>
              <a:t>equation or an algebraic variable</a:t>
            </a:r>
            <a:endParaRPr lang="en-US" dirty="0">
              <a:solidFill>
                <a:schemeClr val="accent2"/>
              </a:solidFill>
              <a:sym typeface="Symbol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12E1503-C645-2EB6-1773-4444DB8DB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999" y="5779293"/>
            <a:ext cx="7519687" cy="830997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    </a:t>
            </a:r>
            <a:r>
              <a:rPr lang="en-US">
                <a:solidFill>
                  <a:srgbClr val="0003AA"/>
                </a:solidFill>
                <a:sym typeface="Symbol" charset="0"/>
              </a:rPr>
              <a:t> </a:t>
            </a:r>
            <a:r>
              <a:rPr lang="en-US">
                <a:solidFill>
                  <a:srgbClr val="0003AA"/>
                </a:solidFill>
              </a:rPr>
              <a:t>A red box with grey background means this is an</a:t>
            </a:r>
          </a:p>
          <a:p>
            <a:r>
              <a:rPr lang="en-US">
                <a:solidFill>
                  <a:srgbClr val="0003AA"/>
                </a:solidFill>
              </a:rPr>
              <a:t>         </a:t>
            </a:r>
            <a:r>
              <a:rPr lang="en-US" i="1">
                <a:solidFill>
                  <a:srgbClr val="0003AA"/>
                </a:solidFill>
                <a:latin typeface="Arial Black" charset="0"/>
              </a:rPr>
              <a:t>especially important</a:t>
            </a:r>
            <a:r>
              <a:rPr lang="en-US">
                <a:solidFill>
                  <a:srgbClr val="0003AA"/>
                </a:solidFill>
              </a:rPr>
              <a:t> concept or equation</a:t>
            </a:r>
          </a:p>
        </p:txBody>
      </p:sp>
    </p:spTree>
    <p:extLst>
      <p:ext uri="{BB962C8B-B14F-4D97-AF65-F5344CB8AC3E}">
        <p14:creationId xmlns:p14="http://schemas.microsoft.com/office/powerpoint/2010/main" val="309862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87CE5A0-7C15-5CEA-1156-B01DFFFE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9" y="228600"/>
            <a:ext cx="5644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FF0000"/>
                </a:solidFill>
                <a:latin typeface="Arial Black" charset="0"/>
              </a:rPr>
              <a:t>Today: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Arial Black" charset="0"/>
              </a:rPr>
              <a:t>The </a:t>
            </a:r>
            <a:r>
              <a:rPr lang="en-US" sz="3600" i="1" dirty="0" err="1">
                <a:solidFill>
                  <a:srgbClr val="FF0000"/>
                </a:solidFill>
                <a:latin typeface="Arial Black" charset="0"/>
              </a:rPr>
              <a:t>Geotherm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CCE9780-F18F-B027-734E-545B643B8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151" y="971550"/>
            <a:ext cx="863569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dirty="0">
                <a:solidFill>
                  <a:srgbClr val="0003AA"/>
                </a:solidFill>
              </a:rPr>
              <a:t>Four types of heat transfer are relevant in solid Earth:</a:t>
            </a:r>
            <a:endParaRPr lang="en-US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03AA"/>
                </a:solidFill>
              </a:rPr>
              <a:t> I. </a:t>
            </a:r>
            <a:r>
              <a:rPr lang="en-US" sz="2800" i="1" dirty="0">
                <a:solidFill>
                  <a:srgbClr val="FF0000"/>
                </a:solidFill>
                <a:latin typeface="Arial Black" charset="0"/>
              </a:rPr>
              <a:t>Conduction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3AA"/>
                </a:solidFill>
                <a:sym typeface="Symbol" charset="0"/>
              </a:rPr>
              <a:t> Molecular collisions</a:t>
            </a:r>
          </a:p>
          <a:p>
            <a:r>
              <a:rPr lang="en-US" sz="2800" dirty="0">
                <a:solidFill>
                  <a:srgbClr val="0003AA"/>
                </a:solidFill>
              </a:rPr>
              <a:t>	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 Slow &amp; inefficient: ~100 </a:t>
            </a:r>
            <a:r>
              <a:rPr lang="en-US" sz="2800" dirty="0" err="1">
                <a:solidFill>
                  <a:srgbClr val="0003AA"/>
                </a:solidFill>
                <a:sym typeface="Wingdings" charset="0"/>
              </a:rPr>
              <a:t>Myr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 </a:t>
            </a:r>
            <a:r>
              <a:rPr lang="ja-JP" altLang="en-US" sz="2800" dirty="0">
                <a:solidFill>
                  <a:srgbClr val="0003AA"/>
                </a:solidFill>
                <a:latin typeface="Arial"/>
                <a:sym typeface="Wingdings" charset="0"/>
              </a:rPr>
              <a:t>“</a:t>
            </a:r>
            <a:r>
              <a:rPr lang="en-US" sz="2800" dirty="0" err="1">
                <a:solidFill>
                  <a:srgbClr val="0003AA"/>
                </a:solidFill>
                <a:sym typeface="Wingdings" charset="0"/>
              </a:rPr>
              <a:t>traveltime</a:t>
            </a:r>
            <a:r>
              <a:rPr lang="ja-JP" altLang="en-US" sz="2800" dirty="0">
                <a:solidFill>
                  <a:srgbClr val="0003AA"/>
                </a:solidFill>
                <a:latin typeface="Arial"/>
                <a:sym typeface="Wingdings" charset="0"/>
              </a:rPr>
              <a:t>”</a:t>
            </a:r>
            <a:endParaRPr lang="en-US" sz="2800" dirty="0">
              <a:solidFill>
                <a:srgbClr val="0003AA"/>
              </a:solidFill>
              <a:sym typeface="Wingdings" charset="0"/>
            </a:endParaRPr>
          </a:p>
          <a:p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		for a thermal pulse to travel 100 km</a:t>
            </a:r>
          </a:p>
          <a:p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	 Dominates in </a:t>
            </a:r>
            <a:r>
              <a:rPr lang="en-US" sz="2800" i="1" dirty="0">
                <a:solidFill>
                  <a:srgbClr val="0003AA"/>
                </a:solidFill>
                <a:latin typeface="Arial Black" charset="0"/>
              </a:rPr>
              <a:t>Thermal Boundary Layer</a:t>
            </a:r>
            <a:endParaRPr lang="en-US" sz="2800" dirty="0">
              <a:solidFill>
                <a:srgbClr val="0003AA"/>
              </a:solidFill>
              <a:sym typeface="Wingdings" charset="0"/>
            </a:endParaRPr>
          </a:p>
        </p:txBody>
      </p:sp>
      <p:pic>
        <p:nvPicPr>
          <p:cNvPr id="4" name="Picture 3" descr="a">
            <a:extLst>
              <a:ext uri="{FF2B5EF4-FFF2-40B4-BE49-F238E27FC236}">
                <a16:creationId xmlns:a16="http://schemas.microsoft.com/office/drawing/2014/main" id="{E2CF3CAF-2F7B-453A-0139-1BC12E50F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429000"/>
            <a:ext cx="6705600" cy="313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C2E563-0586-C191-73D3-0F651DF3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399" y="5486400"/>
            <a:ext cx="6705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F44B3D-5CAD-B508-E2D3-FA9F77EA8E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9978" y="5578518"/>
            <a:ext cx="852490" cy="914407"/>
            <a:chOff x="1008" y="3477"/>
            <a:chExt cx="523" cy="561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9D6947F5-771C-ED17-04E2-2FC2CFDF7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8C68B72-DFC2-894F-83DF-318914082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DDA3A64-B883-373C-8AD6-5373C96C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D24A0DB-758A-0A16-88C7-EFF9701D3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B0D21849-A655-B876-29F1-5F04FCD02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6C0BFA0-9BA7-341C-1966-79734C44C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8DB28478-A879-EFFC-7E6B-40D16DAA3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0B77B20-2573-1CFC-6C49-68BB13DBA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Line 36">
              <a:extLst>
                <a:ext uri="{FF2B5EF4-FFF2-40B4-BE49-F238E27FC236}">
                  <a16:creationId xmlns:a16="http://schemas.microsoft.com/office/drawing/2014/main" id="{730782FB-4C02-9E7D-0931-A6009A5B5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Line 37">
              <a:extLst>
                <a:ext uri="{FF2B5EF4-FFF2-40B4-BE49-F238E27FC236}">
                  <a16:creationId xmlns:a16="http://schemas.microsoft.com/office/drawing/2014/main" id="{EB19DBD4-1F3B-A22A-BF75-E40C0143A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Line 38">
              <a:extLst>
                <a:ext uri="{FF2B5EF4-FFF2-40B4-BE49-F238E27FC236}">
                  <a16:creationId xmlns:a16="http://schemas.microsoft.com/office/drawing/2014/main" id="{1D6ED70A-45B0-093F-886B-21C7462F7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Line 39">
              <a:extLst>
                <a:ext uri="{FF2B5EF4-FFF2-40B4-BE49-F238E27FC236}">
                  <a16:creationId xmlns:a16="http://schemas.microsoft.com/office/drawing/2014/main" id="{CBD3D4A9-28DE-A97A-49AE-B6EE3108A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Line 40">
              <a:extLst>
                <a:ext uri="{FF2B5EF4-FFF2-40B4-BE49-F238E27FC236}">
                  <a16:creationId xmlns:a16="http://schemas.microsoft.com/office/drawing/2014/main" id="{DB03240B-214A-50AD-B3B9-5BD29A7BE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Line 41">
              <a:extLst>
                <a:ext uri="{FF2B5EF4-FFF2-40B4-BE49-F238E27FC236}">
                  <a16:creationId xmlns:a16="http://schemas.microsoft.com/office/drawing/2014/main" id="{E7639C78-5659-F73B-5ACA-40E717ABF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Line 42">
              <a:extLst>
                <a:ext uri="{FF2B5EF4-FFF2-40B4-BE49-F238E27FC236}">
                  <a16:creationId xmlns:a16="http://schemas.microsoft.com/office/drawing/2014/main" id="{FF7CD571-9E87-1846-B396-3AD827AD4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Line 43">
              <a:extLst>
                <a:ext uri="{FF2B5EF4-FFF2-40B4-BE49-F238E27FC236}">
                  <a16:creationId xmlns:a16="http://schemas.microsoft.com/office/drawing/2014/main" id="{BCD04C97-9B60-57C6-023A-00DDA0963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22B0671-2BAC-0C28-3F5A-68EA7D598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Line 45">
              <a:extLst>
                <a:ext uri="{FF2B5EF4-FFF2-40B4-BE49-F238E27FC236}">
                  <a16:creationId xmlns:a16="http://schemas.microsoft.com/office/drawing/2014/main" id="{65237513-DE06-259E-198C-8D3632EDB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11F476-C163-3479-26A8-622BB03509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80090" y="5624538"/>
            <a:ext cx="766764" cy="822329"/>
            <a:chOff x="1008" y="3477"/>
            <a:chExt cx="523" cy="561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5EC6F3E-B339-95C0-F28F-FE6AC724D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57E0DFF-6D62-B341-29B6-156CE6EF7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762FB45-9BC5-A507-EB2C-9B62FBAE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1A88754-33CA-60C2-4E23-53F2C91B6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0C2E732-B42D-9370-60AB-BDA55F355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A1941D7-0F14-9CAB-0219-A0B25A12F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4B71FE-2CED-0F3B-D86B-37F9A89BE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6CDE3BE-A0AA-70A3-B98B-E5E38BF13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Line 56">
              <a:extLst>
                <a:ext uri="{FF2B5EF4-FFF2-40B4-BE49-F238E27FC236}">
                  <a16:creationId xmlns:a16="http://schemas.microsoft.com/office/drawing/2014/main" id="{F06AE905-04DB-C429-135D-57389FEAE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Line 57">
              <a:extLst>
                <a:ext uri="{FF2B5EF4-FFF2-40B4-BE49-F238E27FC236}">
                  <a16:creationId xmlns:a16="http://schemas.microsoft.com/office/drawing/2014/main" id="{5DB17E6C-A854-6969-C4BE-64D84030E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Line 58">
              <a:extLst>
                <a:ext uri="{FF2B5EF4-FFF2-40B4-BE49-F238E27FC236}">
                  <a16:creationId xmlns:a16="http://schemas.microsoft.com/office/drawing/2014/main" id="{2A177BD4-6E65-BE98-106F-E5776376A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Line 59">
              <a:extLst>
                <a:ext uri="{FF2B5EF4-FFF2-40B4-BE49-F238E27FC236}">
                  <a16:creationId xmlns:a16="http://schemas.microsoft.com/office/drawing/2014/main" id="{5F7E3B64-60DE-62ED-12ED-1E7D576DC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Line 60">
              <a:extLst>
                <a:ext uri="{FF2B5EF4-FFF2-40B4-BE49-F238E27FC236}">
                  <a16:creationId xmlns:a16="http://schemas.microsoft.com/office/drawing/2014/main" id="{55FB7A56-8905-E7C7-A9D5-C34555A99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Line 61">
              <a:extLst>
                <a:ext uri="{FF2B5EF4-FFF2-40B4-BE49-F238E27FC236}">
                  <a16:creationId xmlns:a16="http://schemas.microsoft.com/office/drawing/2014/main" id="{66C4C819-5F19-1B7F-8464-FA60BD475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Line 62">
              <a:extLst>
                <a:ext uri="{FF2B5EF4-FFF2-40B4-BE49-F238E27FC236}">
                  <a16:creationId xmlns:a16="http://schemas.microsoft.com/office/drawing/2014/main" id="{8D203D29-EE0F-1DD2-ECB3-AFEA85F69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Line 63">
              <a:extLst>
                <a:ext uri="{FF2B5EF4-FFF2-40B4-BE49-F238E27FC236}">
                  <a16:creationId xmlns:a16="http://schemas.microsoft.com/office/drawing/2014/main" id="{B4FA4FB9-CFDF-9268-3F2D-27AF1CA04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7B7553C3-22E0-09B5-1360-288965E1D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Line 65">
              <a:extLst>
                <a:ext uri="{FF2B5EF4-FFF2-40B4-BE49-F238E27FC236}">
                  <a16:creationId xmlns:a16="http://schemas.microsoft.com/office/drawing/2014/main" id="{63147755-733C-4709-70E7-B2050DE0A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8623C9-0866-DB22-5C01-C659587A63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99244" y="5668950"/>
            <a:ext cx="682629" cy="731835"/>
            <a:chOff x="1008" y="3477"/>
            <a:chExt cx="523" cy="561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0CE1E75-B1A3-FE24-3941-B8D275555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584CF18-9714-C755-42D8-F83C9087B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475C92F1-E988-6928-FD64-384C813E6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7125389-3A82-5E87-8DD1-749952471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FBD8E57-B3C3-9217-0D52-65DC08688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A81E460-0B22-3A7A-2065-BE8B21AE1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1B2F5F1-5D82-6A4B-DE53-6CF17A52A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1D4AB5D4-201D-5E4A-B794-6B901EC8E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Line 75">
              <a:extLst>
                <a:ext uri="{FF2B5EF4-FFF2-40B4-BE49-F238E27FC236}">
                  <a16:creationId xmlns:a16="http://schemas.microsoft.com/office/drawing/2014/main" id="{4E703B94-5FE0-1F54-F4CE-FC92BFFE1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Line 76">
              <a:extLst>
                <a:ext uri="{FF2B5EF4-FFF2-40B4-BE49-F238E27FC236}">
                  <a16:creationId xmlns:a16="http://schemas.microsoft.com/office/drawing/2014/main" id="{3633AEE3-9413-DEB1-DDD7-E90E16B90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Line 77">
              <a:extLst>
                <a:ext uri="{FF2B5EF4-FFF2-40B4-BE49-F238E27FC236}">
                  <a16:creationId xmlns:a16="http://schemas.microsoft.com/office/drawing/2014/main" id="{170A3D69-A49C-8419-C2D3-AABDB542C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Line 78">
              <a:extLst>
                <a:ext uri="{FF2B5EF4-FFF2-40B4-BE49-F238E27FC236}">
                  <a16:creationId xmlns:a16="http://schemas.microsoft.com/office/drawing/2014/main" id="{9DAC985F-C4CF-A5EF-ECA2-4CBC67C0E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Line 79">
              <a:extLst>
                <a:ext uri="{FF2B5EF4-FFF2-40B4-BE49-F238E27FC236}">
                  <a16:creationId xmlns:a16="http://schemas.microsoft.com/office/drawing/2014/main" id="{43337EA4-0A9A-9AA6-0171-003280BDC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Line 80">
              <a:extLst>
                <a:ext uri="{FF2B5EF4-FFF2-40B4-BE49-F238E27FC236}">
                  <a16:creationId xmlns:a16="http://schemas.microsoft.com/office/drawing/2014/main" id="{29D5B81E-10B4-B451-AFE4-45D47FB6C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Line 81">
              <a:extLst>
                <a:ext uri="{FF2B5EF4-FFF2-40B4-BE49-F238E27FC236}">
                  <a16:creationId xmlns:a16="http://schemas.microsoft.com/office/drawing/2014/main" id="{EBC71229-D2D2-9545-75B4-5A0C53466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Line 82">
              <a:extLst>
                <a:ext uri="{FF2B5EF4-FFF2-40B4-BE49-F238E27FC236}">
                  <a16:creationId xmlns:a16="http://schemas.microsoft.com/office/drawing/2014/main" id="{42FB1D1F-B019-540B-3636-617B68C25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ECEF59D-492B-EBAC-FF70-AB2303648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Line 84">
              <a:extLst>
                <a:ext uri="{FF2B5EF4-FFF2-40B4-BE49-F238E27FC236}">
                  <a16:creationId xmlns:a16="http://schemas.microsoft.com/office/drawing/2014/main" id="{D1B8CE72-C7E0-91A1-FB28-87DD301C1D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C60FB0-A525-65B4-90B0-2770710A5E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78" y="5714982"/>
            <a:ext cx="596902" cy="639760"/>
            <a:chOff x="1008" y="3477"/>
            <a:chExt cx="523" cy="561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73FC68D-EFDC-EE38-7B9F-55A8B5098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E973C87-A025-D0DE-77EC-D96F3BD00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B7D501F-5594-6850-8A92-A067CD61F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9BD00FD-F895-8969-45FC-FD0FF38A2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6C43395-17C7-643F-E415-5FEDAED4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6471928-CD00-12E7-925E-2352FFDC2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FB37B9-6113-512E-1FA5-102E1A243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8A32E13-8913-D4AD-5C5B-608A4C79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Line 94">
              <a:extLst>
                <a:ext uri="{FF2B5EF4-FFF2-40B4-BE49-F238E27FC236}">
                  <a16:creationId xmlns:a16="http://schemas.microsoft.com/office/drawing/2014/main" id="{4A00383A-7907-863C-B756-A36E672EA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Line 95">
              <a:extLst>
                <a:ext uri="{FF2B5EF4-FFF2-40B4-BE49-F238E27FC236}">
                  <a16:creationId xmlns:a16="http://schemas.microsoft.com/office/drawing/2014/main" id="{617F574B-6C30-468A-28E6-F4900C1A1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Line 96">
              <a:extLst>
                <a:ext uri="{FF2B5EF4-FFF2-40B4-BE49-F238E27FC236}">
                  <a16:creationId xmlns:a16="http://schemas.microsoft.com/office/drawing/2014/main" id="{C3536827-9536-5372-E25B-4C3001DCF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Line 97">
              <a:extLst>
                <a:ext uri="{FF2B5EF4-FFF2-40B4-BE49-F238E27FC236}">
                  <a16:creationId xmlns:a16="http://schemas.microsoft.com/office/drawing/2014/main" id="{7B50DB6F-252E-F5E3-CB87-ABDD0EEFB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Line 98">
              <a:extLst>
                <a:ext uri="{FF2B5EF4-FFF2-40B4-BE49-F238E27FC236}">
                  <a16:creationId xmlns:a16="http://schemas.microsoft.com/office/drawing/2014/main" id="{91BF899F-A1FB-69A9-F767-7B2C06A3C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Line 99">
              <a:extLst>
                <a:ext uri="{FF2B5EF4-FFF2-40B4-BE49-F238E27FC236}">
                  <a16:creationId xmlns:a16="http://schemas.microsoft.com/office/drawing/2014/main" id="{195F772C-0F36-D4E4-2861-8837AF53A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Line 100">
              <a:extLst>
                <a:ext uri="{FF2B5EF4-FFF2-40B4-BE49-F238E27FC236}">
                  <a16:creationId xmlns:a16="http://schemas.microsoft.com/office/drawing/2014/main" id="{2BB75AAC-7624-10A8-E4E9-912B868E8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Line 101">
              <a:extLst>
                <a:ext uri="{FF2B5EF4-FFF2-40B4-BE49-F238E27FC236}">
                  <a16:creationId xmlns:a16="http://schemas.microsoft.com/office/drawing/2014/main" id="{291F3C24-976E-A46D-FAA9-A97BDCAFC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FCC2BCA-2283-B6EE-E412-EB54A283D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Line 103">
              <a:extLst>
                <a:ext uri="{FF2B5EF4-FFF2-40B4-BE49-F238E27FC236}">
                  <a16:creationId xmlns:a16="http://schemas.microsoft.com/office/drawing/2014/main" id="{5569EA71-5C4E-86FE-E08E-4E9312117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83453C-BA5F-D228-3821-74F900FAA8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85126" y="5761014"/>
            <a:ext cx="511176" cy="547683"/>
            <a:chOff x="1008" y="3477"/>
            <a:chExt cx="523" cy="56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75975A1-325D-7C86-A056-C14398A4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6FC8915-FA19-F027-AE15-984F4B63D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48B9F9F-D5F5-1824-68A5-6D6B2E5DA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101143F-17A3-9A0B-EF4C-E107A1D13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5E8D709-D2A0-042F-7020-999A7315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155FCA6-4CDA-B530-B5C2-D645AF20E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A1B21FF-302C-8439-D348-3FD2570D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1979B28-265B-FDD1-E683-10C169A5D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Line 113">
              <a:extLst>
                <a:ext uri="{FF2B5EF4-FFF2-40B4-BE49-F238E27FC236}">
                  <a16:creationId xmlns:a16="http://schemas.microsoft.com/office/drawing/2014/main" id="{376B3C68-1E1E-3CCC-91AA-613594F59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Line 114">
              <a:extLst>
                <a:ext uri="{FF2B5EF4-FFF2-40B4-BE49-F238E27FC236}">
                  <a16:creationId xmlns:a16="http://schemas.microsoft.com/office/drawing/2014/main" id="{6B3E1099-A8C6-3891-A4AF-9C0496E5E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Line 115">
              <a:extLst>
                <a:ext uri="{FF2B5EF4-FFF2-40B4-BE49-F238E27FC236}">
                  <a16:creationId xmlns:a16="http://schemas.microsoft.com/office/drawing/2014/main" id="{DDF3A5C9-2C7A-1E7C-A760-AE2CCBE04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Line 116">
              <a:extLst>
                <a:ext uri="{FF2B5EF4-FFF2-40B4-BE49-F238E27FC236}">
                  <a16:creationId xmlns:a16="http://schemas.microsoft.com/office/drawing/2014/main" id="{1EDB8894-143D-3A9F-ED16-D49F74DCA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Line 117">
              <a:extLst>
                <a:ext uri="{FF2B5EF4-FFF2-40B4-BE49-F238E27FC236}">
                  <a16:creationId xmlns:a16="http://schemas.microsoft.com/office/drawing/2014/main" id="{BC723D51-9E59-DC5B-E037-533E65CCD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Line 118">
              <a:extLst>
                <a:ext uri="{FF2B5EF4-FFF2-40B4-BE49-F238E27FC236}">
                  <a16:creationId xmlns:a16="http://schemas.microsoft.com/office/drawing/2014/main" id="{E9043FC8-3E09-092B-5F15-2D4E785AC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119">
              <a:extLst>
                <a:ext uri="{FF2B5EF4-FFF2-40B4-BE49-F238E27FC236}">
                  <a16:creationId xmlns:a16="http://schemas.microsoft.com/office/drawing/2014/main" id="{456E7712-FC87-0829-F61D-D05BB10A3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Line 120">
              <a:extLst>
                <a:ext uri="{FF2B5EF4-FFF2-40B4-BE49-F238E27FC236}">
                  <a16:creationId xmlns:a16="http://schemas.microsoft.com/office/drawing/2014/main" id="{70D2ADEB-251B-2886-F462-C11FE3758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4490508-2482-3A13-3334-06AB75A78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Line 122">
              <a:extLst>
                <a:ext uri="{FF2B5EF4-FFF2-40B4-BE49-F238E27FC236}">
                  <a16:creationId xmlns:a16="http://schemas.microsoft.com/office/drawing/2014/main" id="{D6D5B11B-B2A3-A0E1-154F-794728915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F9B4F-81C8-97B7-5144-9DE6938A4C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94730" y="5805507"/>
            <a:ext cx="427041" cy="457203"/>
            <a:chOff x="1008" y="3477"/>
            <a:chExt cx="523" cy="56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0A97A27-0D64-5E88-D28E-3FC27787F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67D713E-CA85-CF9F-9489-762F37C1A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ECC72CB-732B-DA5B-80D6-B6469FE72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C44573A-3C2D-C98D-F923-DFEB30739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C73319-3453-D106-9BDD-695F4D4FC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AB89094-3D3F-3815-CFA0-08DB575B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26F179B-2280-A29F-DD8E-49836E2FA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96DEDE-43A9-BFF1-751B-0FDE3FB7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Line 132">
              <a:extLst>
                <a:ext uri="{FF2B5EF4-FFF2-40B4-BE49-F238E27FC236}">
                  <a16:creationId xmlns:a16="http://schemas.microsoft.com/office/drawing/2014/main" id="{EA59AF8A-0579-00F9-9669-157335072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Line 133">
              <a:extLst>
                <a:ext uri="{FF2B5EF4-FFF2-40B4-BE49-F238E27FC236}">
                  <a16:creationId xmlns:a16="http://schemas.microsoft.com/office/drawing/2014/main" id="{834B9220-1847-DDC7-E692-DCD9B2E39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Line 134">
              <a:extLst>
                <a:ext uri="{FF2B5EF4-FFF2-40B4-BE49-F238E27FC236}">
                  <a16:creationId xmlns:a16="http://schemas.microsoft.com/office/drawing/2014/main" id="{FB84D4A7-F429-A0B3-E674-4354CACC9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Line 135">
              <a:extLst>
                <a:ext uri="{FF2B5EF4-FFF2-40B4-BE49-F238E27FC236}">
                  <a16:creationId xmlns:a16="http://schemas.microsoft.com/office/drawing/2014/main" id="{16332028-C2D0-7C28-73C5-7533902D3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Line 136">
              <a:extLst>
                <a:ext uri="{FF2B5EF4-FFF2-40B4-BE49-F238E27FC236}">
                  <a16:creationId xmlns:a16="http://schemas.microsoft.com/office/drawing/2014/main" id="{5B3A0FC3-0E4F-7265-B1ED-52D75D598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Line 137">
              <a:extLst>
                <a:ext uri="{FF2B5EF4-FFF2-40B4-BE49-F238E27FC236}">
                  <a16:creationId xmlns:a16="http://schemas.microsoft.com/office/drawing/2014/main" id="{6B73ABF1-D9AF-92ED-9AE9-49ED075BE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Line 138">
              <a:extLst>
                <a:ext uri="{FF2B5EF4-FFF2-40B4-BE49-F238E27FC236}">
                  <a16:creationId xmlns:a16="http://schemas.microsoft.com/office/drawing/2014/main" id="{8E702AAA-E3B9-204F-5671-23650F72C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Line 139">
              <a:extLst>
                <a:ext uri="{FF2B5EF4-FFF2-40B4-BE49-F238E27FC236}">
                  <a16:creationId xmlns:a16="http://schemas.microsoft.com/office/drawing/2014/main" id="{AC3356C0-902B-870D-DDDF-3F942ACFA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EE2FA86-DEF7-8A9A-0767-F23F47F6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Line 141">
              <a:extLst>
                <a:ext uri="{FF2B5EF4-FFF2-40B4-BE49-F238E27FC236}">
                  <a16:creationId xmlns:a16="http://schemas.microsoft.com/office/drawing/2014/main" id="{B3EE62F9-12AA-A0A6-EC4D-344C4D176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89453-DFDF-B091-E46F-D5D25747F6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70971" y="5851524"/>
            <a:ext cx="339724" cy="365125"/>
            <a:chOff x="1008" y="3477"/>
            <a:chExt cx="523" cy="56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1866A10-FA95-741C-B164-355B083A4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81E1BE0-D3E0-E8E3-296B-35408AD85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1ECE09E-EB51-53E1-E608-F77D28C53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B0D784C-78E9-9C5E-2429-BC8680C2F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D05252A-B87D-B9F9-F064-1A76E5C43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CB81846-5F0C-25F6-DD91-0FA5A7FC8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70B1BDA-A26A-4704-5315-C0065625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200FA53-CFA9-9D1C-DC52-1C416E156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Line 151">
              <a:extLst>
                <a:ext uri="{FF2B5EF4-FFF2-40B4-BE49-F238E27FC236}">
                  <a16:creationId xmlns:a16="http://schemas.microsoft.com/office/drawing/2014/main" id="{2F8E17AE-B734-9C2A-2653-069A59B5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Line 152">
              <a:extLst>
                <a:ext uri="{FF2B5EF4-FFF2-40B4-BE49-F238E27FC236}">
                  <a16:creationId xmlns:a16="http://schemas.microsoft.com/office/drawing/2014/main" id="{ADA16D37-3BF2-EDB6-6886-AAEE5502F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Line 153">
              <a:extLst>
                <a:ext uri="{FF2B5EF4-FFF2-40B4-BE49-F238E27FC236}">
                  <a16:creationId xmlns:a16="http://schemas.microsoft.com/office/drawing/2014/main" id="{6A37BAC8-DF6C-BF89-9A1F-5E48C5D86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Line 154">
              <a:extLst>
                <a:ext uri="{FF2B5EF4-FFF2-40B4-BE49-F238E27FC236}">
                  <a16:creationId xmlns:a16="http://schemas.microsoft.com/office/drawing/2014/main" id="{5D895D88-05F9-6C0A-C802-1B2849C8F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Line 155">
              <a:extLst>
                <a:ext uri="{FF2B5EF4-FFF2-40B4-BE49-F238E27FC236}">
                  <a16:creationId xmlns:a16="http://schemas.microsoft.com/office/drawing/2014/main" id="{F21F0C83-843D-3D97-0451-48FCD6757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Line 156">
              <a:extLst>
                <a:ext uri="{FF2B5EF4-FFF2-40B4-BE49-F238E27FC236}">
                  <a16:creationId xmlns:a16="http://schemas.microsoft.com/office/drawing/2014/main" id="{648CD6C7-0311-A6BB-E813-7B7DF1E99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Line 157">
              <a:extLst>
                <a:ext uri="{FF2B5EF4-FFF2-40B4-BE49-F238E27FC236}">
                  <a16:creationId xmlns:a16="http://schemas.microsoft.com/office/drawing/2014/main" id="{F81175D1-F323-EE0F-AA40-BADF87BFD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Line 158">
              <a:extLst>
                <a:ext uri="{FF2B5EF4-FFF2-40B4-BE49-F238E27FC236}">
                  <a16:creationId xmlns:a16="http://schemas.microsoft.com/office/drawing/2014/main" id="{8680B27D-377A-54B4-1357-0AF3E195C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F0C5FC7-7BB9-1343-5736-F0942290F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Line 160">
              <a:extLst>
                <a:ext uri="{FF2B5EF4-FFF2-40B4-BE49-F238E27FC236}">
                  <a16:creationId xmlns:a16="http://schemas.microsoft.com/office/drawing/2014/main" id="{AF5DEE5A-5287-D3EA-856B-878B4059B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C25FB5-A2B0-82A0-00C3-99586A8099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02075" y="5532419"/>
            <a:ext cx="936625" cy="1004884"/>
            <a:chOff x="1008" y="3477"/>
            <a:chExt cx="523" cy="56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419DF51-2760-495A-4FB1-5AA4A4014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45A8EF8-F3F6-EC56-F095-76F6289F8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7296092-CBD4-4E99-72EF-4818FA99A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25957CD-EA99-A187-48FA-EC7D6C10C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A5D1399-4A0C-3AFA-2D4C-BA3DF6DD4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53EADA0-6930-D6ED-1746-47DE1EE5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98EEB09-4D8E-394D-3F08-4F3CFC94E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7A4B1D9-2256-1C0D-1F14-60B1C683F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Line 170">
              <a:extLst>
                <a:ext uri="{FF2B5EF4-FFF2-40B4-BE49-F238E27FC236}">
                  <a16:creationId xmlns:a16="http://schemas.microsoft.com/office/drawing/2014/main" id="{99E9A3E6-76EC-879E-16B6-09BA2C4A0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Line 171">
              <a:extLst>
                <a:ext uri="{FF2B5EF4-FFF2-40B4-BE49-F238E27FC236}">
                  <a16:creationId xmlns:a16="http://schemas.microsoft.com/office/drawing/2014/main" id="{94B53811-47D4-BF8B-2962-394461FE57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172">
              <a:extLst>
                <a:ext uri="{FF2B5EF4-FFF2-40B4-BE49-F238E27FC236}">
                  <a16:creationId xmlns:a16="http://schemas.microsoft.com/office/drawing/2014/main" id="{F3892CEE-F83B-5684-82D8-5E48CF6E5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173">
              <a:extLst>
                <a:ext uri="{FF2B5EF4-FFF2-40B4-BE49-F238E27FC236}">
                  <a16:creationId xmlns:a16="http://schemas.microsoft.com/office/drawing/2014/main" id="{1F80AF39-F65A-8BEB-499E-74433DBD5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174">
              <a:extLst>
                <a:ext uri="{FF2B5EF4-FFF2-40B4-BE49-F238E27FC236}">
                  <a16:creationId xmlns:a16="http://schemas.microsoft.com/office/drawing/2014/main" id="{018A6467-B9E9-1B02-8836-F321341F1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175">
              <a:extLst>
                <a:ext uri="{FF2B5EF4-FFF2-40B4-BE49-F238E27FC236}">
                  <a16:creationId xmlns:a16="http://schemas.microsoft.com/office/drawing/2014/main" id="{B7ADF21B-10AA-F71E-93B3-A6FDBAEA1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176">
              <a:extLst>
                <a:ext uri="{FF2B5EF4-FFF2-40B4-BE49-F238E27FC236}">
                  <a16:creationId xmlns:a16="http://schemas.microsoft.com/office/drawing/2014/main" id="{2EFC1F0C-A2ED-0B4F-D021-C1D7007DC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177">
              <a:extLst>
                <a:ext uri="{FF2B5EF4-FFF2-40B4-BE49-F238E27FC236}">
                  <a16:creationId xmlns:a16="http://schemas.microsoft.com/office/drawing/2014/main" id="{63342DA8-5AD9-03C9-BF8D-4B2A24378C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4CE5220-FFBA-ED4A-32D1-73D7808F2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Line 179">
              <a:extLst>
                <a:ext uri="{FF2B5EF4-FFF2-40B4-BE49-F238E27FC236}">
                  <a16:creationId xmlns:a16="http://schemas.microsoft.com/office/drawing/2014/main" id="{CE3DD485-152D-63BA-7913-890221F9C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076F3A-17C6-C209-28AE-C2C4E32B62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33702" y="5486389"/>
            <a:ext cx="1022351" cy="1096961"/>
            <a:chOff x="1008" y="3477"/>
            <a:chExt cx="523" cy="56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AE84EF-0010-950E-7B61-490B0ED93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600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0FD0DFA-52E5-DB4A-2A51-A856F05D1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B2FD54-CCDE-50DC-845D-5D5DE218C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A8BF55E-0B86-8CD6-6213-3A5DC490C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AFBC6B-6C3E-21D0-F85A-2D06AADD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64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E6A6F7-F6CB-D296-CEE9-83BFD9A22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79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D60DDB-DB45-6700-2D36-72B1E19B4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984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1DC1DD-CF80-BE6B-BC62-0577FB311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888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189">
              <a:extLst>
                <a:ext uri="{FF2B5EF4-FFF2-40B4-BE49-F238E27FC236}">
                  <a16:creationId xmlns:a16="http://schemas.microsoft.com/office/drawing/2014/main" id="{C82633AF-0E11-8910-BFF6-A997D2BFE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7" y="3553"/>
              <a:ext cx="17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190">
              <a:extLst>
                <a:ext uri="{FF2B5EF4-FFF2-40B4-BE49-F238E27FC236}">
                  <a16:creationId xmlns:a16="http://schemas.microsoft.com/office/drawing/2014/main" id="{C877521F-9ED2-A03A-C75D-10E1108E43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3666"/>
              <a:ext cx="107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191">
              <a:extLst>
                <a:ext uri="{FF2B5EF4-FFF2-40B4-BE49-F238E27FC236}">
                  <a16:creationId xmlns:a16="http://schemas.microsoft.com/office/drawing/2014/main" id="{2B50050B-D1E4-DBF2-1136-FA5697E46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81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192">
              <a:extLst>
                <a:ext uri="{FF2B5EF4-FFF2-40B4-BE49-F238E27FC236}">
                  <a16:creationId xmlns:a16="http://schemas.microsoft.com/office/drawing/2014/main" id="{F80C9CC7-6EE7-BCAF-471E-539F6BA03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912"/>
              <a:ext cx="11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193">
              <a:extLst>
                <a:ext uri="{FF2B5EF4-FFF2-40B4-BE49-F238E27FC236}">
                  <a16:creationId xmlns:a16="http://schemas.microsoft.com/office/drawing/2014/main" id="{8DF3843B-5A99-9928-5A08-303994E6B1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6" y="3862"/>
              <a:ext cx="51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194">
              <a:extLst>
                <a:ext uri="{FF2B5EF4-FFF2-40B4-BE49-F238E27FC236}">
                  <a16:creationId xmlns:a16="http://schemas.microsoft.com/office/drawing/2014/main" id="{10716133-0846-450D-5E45-B6E358476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792"/>
              <a:ext cx="17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195">
              <a:extLst>
                <a:ext uri="{FF2B5EF4-FFF2-40B4-BE49-F238E27FC236}">
                  <a16:creationId xmlns:a16="http://schemas.microsoft.com/office/drawing/2014/main" id="{70CC909A-9C8E-6F4C-8B9D-676B2FD2B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06"/>
              <a:ext cx="7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196">
              <a:extLst>
                <a:ext uri="{FF2B5EF4-FFF2-40B4-BE49-F238E27FC236}">
                  <a16:creationId xmlns:a16="http://schemas.microsoft.com/office/drawing/2014/main" id="{AA50674D-A54D-90C7-7673-4C3F01994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3666"/>
              <a:ext cx="17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347ACC-87FD-EE05-3125-1FFD0A28B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602"/>
              <a:ext cx="46" cy="4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198">
              <a:extLst>
                <a:ext uri="{FF2B5EF4-FFF2-40B4-BE49-F238E27FC236}">
                  <a16:creationId xmlns:a16="http://schemas.microsoft.com/office/drawing/2014/main" id="{170E15E4-0F52-6210-E3D5-C660B3074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7" y="3477"/>
              <a:ext cx="6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32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49C231E-81CF-0994-B313-B91D2432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231" y="110331"/>
            <a:ext cx="8836073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dirty="0">
                <a:solidFill>
                  <a:srgbClr val="0003AA"/>
                </a:solidFill>
              </a:rPr>
              <a:t>Four types of heat transfer are relevant in solid Earth:</a:t>
            </a:r>
            <a:endParaRPr lang="en-US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03AA"/>
                </a:solidFill>
              </a:rPr>
              <a:t> II. </a:t>
            </a:r>
            <a:r>
              <a:rPr lang="en-US" sz="2800" i="1" dirty="0">
                <a:solidFill>
                  <a:srgbClr val="FF0000"/>
                </a:solidFill>
                <a:latin typeface="Arial Black" charset="0"/>
              </a:rPr>
              <a:t>Convection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3AA"/>
                </a:solidFill>
                <a:sym typeface="Symbol" charset="0"/>
              </a:rPr>
              <a:t> Thermal buoyancy-driven, active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Symbol" charset="0"/>
              </a:rPr>
              <a:t>transport of heat in a fluid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Symbol" charset="0"/>
              </a:rPr>
              <a:t>	 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 Implies </a:t>
            </a:r>
            <a:r>
              <a:rPr lang="en-US" sz="2800" i="1" dirty="0">
                <a:solidFill>
                  <a:srgbClr val="0003AA"/>
                </a:solidFill>
                <a:latin typeface="Arial Black" charset="0"/>
              </a:rPr>
              <a:t>Rayleigh #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 exceeds a critical value;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		has a preferred length scale ~ vertical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		thickness of </a:t>
            </a:r>
            <a:r>
              <a:rPr lang="en-US" sz="2800" dirty="0" err="1">
                <a:solidFill>
                  <a:srgbClr val="0003AA"/>
                </a:solidFill>
                <a:sym typeface="Wingdings" charset="0"/>
              </a:rPr>
              <a:t>convecting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 layer (for 2D flow)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Symbol" charset="0"/>
              </a:rPr>
              <a:t>	 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 General circulation </a:t>
            </a:r>
            <a:r>
              <a:rPr lang="en-US" sz="2800" dirty="0">
                <a:solidFill>
                  <a:srgbClr val="0003AA"/>
                </a:solidFill>
                <a:sym typeface="Symbol" charset="0"/>
              </a:rPr>
              <a:t> </a:t>
            </a:r>
            <a:r>
              <a:rPr lang="en-US" sz="2800" i="1" dirty="0">
                <a:solidFill>
                  <a:srgbClr val="0003AA"/>
                </a:solidFill>
                <a:sym typeface="Symbol" charset="0"/>
              </a:rPr>
              <a:t>Everything</a:t>
            </a:r>
            <a:r>
              <a:rPr lang="en-US" sz="2800" dirty="0">
                <a:solidFill>
                  <a:srgbClr val="0003AA"/>
                </a:solidFill>
                <a:sym typeface="Symbol" charset="0"/>
              </a:rPr>
              <a:t> is 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Symbol" charset="0"/>
              </a:rPr>
              <a:t>              moving… As flow driven by buoyancy</a:t>
            </a:r>
            <a:endParaRPr lang="en-US" sz="2800" dirty="0">
              <a:solidFill>
                <a:srgbClr val="0003AA"/>
              </a:solidFill>
              <a:sym typeface="Wingdings" charset="0"/>
            </a:endParaRPr>
          </a:p>
        </p:txBody>
      </p:sp>
      <p:pic>
        <p:nvPicPr>
          <p:cNvPr id="23" name="Picture 22" descr="a">
            <a:extLst>
              <a:ext uri="{FF2B5EF4-FFF2-40B4-BE49-F238E27FC236}">
                <a16:creationId xmlns:a16="http://schemas.microsoft.com/office/drawing/2014/main" id="{CD8D3272-4D89-32B4-FB2D-56FF4877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767931"/>
            <a:ext cx="7391400" cy="293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>
            <a:extLst>
              <a:ext uri="{FF2B5EF4-FFF2-40B4-BE49-F238E27FC236}">
                <a16:creationId xmlns:a16="http://schemas.microsoft.com/office/drawing/2014/main" id="{5F24589C-C127-379C-7081-CC028E1E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6473031"/>
            <a:ext cx="2403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/>
              <a:t>Image courtesy Harro Schmeling</a:t>
            </a:r>
          </a:p>
        </p:txBody>
      </p:sp>
    </p:spTree>
    <p:extLst>
      <p:ext uri="{BB962C8B-B14F-4D97-AF65-F5344CB8AC3E}">
        <p14:creationId xmlns:p14="http://schemas.microsoft.com/office/powerpoint/2010/main" val="242726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B9B0A0C-ABDC-DBA7-BC22-45F09D659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3669"/>
            <a:ext cx="6590072" cy="37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dirty="0">
                <a:solidFill>
                  <a:srgbClr val="0003AA"/>
                </a:solidFill>
              </a:rPr>
              <a:t>Four types of heat transfer are relevant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in the solid Earth:</a:t>
            </a:r>
            <a:endParaRPr lang="en-US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03AA"/>
                </a:solidFill>
              </a:rPr>
              <a:t> III. </a:t>
            </a:r>
            <a:r>
              <a:rPr lang="en-US" sz="2800" i="1" dirty="0">
                <a:solidFill>
                  <a:srgbClr val="FF0000"/>
                </a:solidFill>
                <a:latin typeface="Arial Black" charset="0"/>
              </a:rPr>
              <a:t>Advection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3AA"/>
                </a:solidFill>
                <a:sym typeface="Symbol" charset="0"/>
              </a:rPr>
              <a:t> Heat carried by</a:t>
            </a:r>
          </a:p>
          <a:p>
            <a:r>
              <a:rPr lang="en-US" sz="2800" dirty="0">
                <a:solidFill>
                  <a:srgbClr val="0003AA"/>
                </a:solidFill>
                <a:sym typeface="Symbol" charset="0"/>
              </a:rPr>
              <a:t>     flux of material </a:t>
            </a:r>
            <a:r>
              <a:rPr lang="en-US" sz="2800" i="1" dirty="0">
                <a:solidFill>
                  <a:srgbClr val="0003AA"/>
                </a:solidFill>
                <a:sym typeface="Symbol" charset="0"/>
              </a:rPr>
              <a:t>by processes other</a:t>
            </a:r>
          </a:p>
          <a:p>
            <a:r>
              <a:rPr lang="en-US" sz="2800" i="1" dirty="0">
                <a:solidFill>
                  <a:srgbClr val="0003AA"/>
                </a:solidFill>
                <a:sym typeface="Symbol" charset="0"/>
              </a:rPr>
              <a:t>     than wholesale buoyancy-driven flow</a:t>
            </a:r>
            <a:endParaRPr lang="en-US" sz="2800" dirty="0">
              <a:solidFill>
                <a:srgbClr val="0003AA"/>
              </a:solidFill>
              <a:sym typeface="Symbol" charset="0"/>
            </a:endParaRPr>
          </a:p>
          <a:p>
            <a:r>
              <a:rPr lang="en-US" sz="2800" dirty="0">
                <a:solidFill>
                  <a:srgbClr val="0003AA"/>
                </a:solidFill>
              </a:rPr>
              <a:t>	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 Examples include magmatic</a:t>
            </a:r>
          </a:p>
          <a:p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              intrusion, erosion/deposition,</a:t>
            </a:r>
          </a:p>
          <a:p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              tectonic strain, groundwater</a:t>
            </a:r>
          </a:p>
        </p:txBody>
      </p:sp>
      <p:pic>
        <p:nvPicPr>
          <p:cNvPr id="3" name="Picture 2" descr="ncomms5014-f2">
            <a:extLst>
              <a:ext uri="{FF2B5EF4-FFF2-40B4-BE49-F238E27FC236}">
                <a16:creationId xmlns:a16="http://schemas.microsoft.com/office/drawing/2014/main" id="{CE1AB7EF-75B5-5A81-35B3-DB81726B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67469"/>
            <a:ext cx="234950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slandArc">
            <a:extLst>
              <a:ext uri="{FF2B5EF4-FFF2-40B4-BE49-F238E27FC236}">
                <a16:creationId xmlns:a16="http://schemas.microsoft.com/office/drawing/2014/main" id="{AE74CD21-D545-3006-B3A2-BFE2FBA6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01269"/>
            <a:ext cx="3886200" cy="298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3F51FA8E-9B92-A634-5875-B53087DDD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5126832"/>
            <a:ext cx="2284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/>
              <a:t>Brune et al., Nat. Comm., 2014</a:t>
            </a:r>
          </a:p>
        </p:txBody>
      </p:sp>
    </p:spTree>
    <p:extLst>
      <p:ext uri="{BB962C8B-B14F-4D97-AF65-F5344CB8AC3E}">
        <p14:creationId xmlns:p14="http://schemas.microsoft.com/office/powerpoint/2010/main" val="97252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833265A-A1CE-8EF7-3EDD-A8048839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508" y="60325"/>
            <a:ext cx="8667056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dirty="0">
                <a:solidFill>
                  <a:srgbClr val="0003AA"/>
                </a:solidFill>
              </a:rPr>
              <a:t>Four types of heat transfer are relevant in solid Earth:</a:t>
            </a:r>
            <a:endParaRPr lang="en-US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  <a:sym typeface="Wingdings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03AA"/>
                </a:solidFill>
              </a:rPr>
              <a:t> IV. </a:t>
            </a:r>
            <a:r>
              <a:rPr lang="en-US" sz="2800" i="1" dirty="0">
                <a:solidFill>
                  <a:srgbClr val="FF0000"/>
                </a:solidFill>
                <a:latin typeface="Arial Black" charset="0"/>
              </a:rPr>
              <a:t>Radiation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03AA"/>
                </a:solidFill>
                <a:sym typeface="Symbol" charset="0"/>
              </a:rPr>
              <a:t> Transfer by electromagnetic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Symbol" charset="0"/>
              </a:rPr>
              <a:t>radiation (light)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Symbol" charset="0"/>
              </a:rPr>
              <a:t>	 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 Not </a:t>
            </a:r>
            <a:r>
              <a:rPr lang="en-US" sz="2800" i="1" dirty="0">
                <a:solidFill>
                  <a:srgbClr val="0003AA"/>
                </a:solidFill>
                <a:sym typeface="Wingdings" charset="0"/>
              </a:rPr>
              <a:t>usually</a:t>
            </a: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 considered important in the 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		solid Earth, but some (controversial)</a:t>
            </a:r>
          </a:p>
        </p:txBody>
      </p:sp>
      <p:pic>
        <p:nvPicPr>
          <p:cNvPr id="3" name="Picture 2" descr="greenhouseeffect">
            <a:extLst>
              <a:ext uri="{FF2B5EF4-FFF2-40B4-BE49-F238E27FC236}">
                <a16:creationId xmlns:a16="http://schemas.microsoft.com/office/drawing/2014/main" id="{1481EF62-F91B-A4B1-E0DD-4D97D602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36" y="2470150"/>
            <a:ext cx="6172200" cy="432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DC4F54-77BA-F5C7-3C94-64C305F3D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049" y="2393950"/>
            <a:ext cx="340509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measurements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have suggested</a:t>
            </a:r>
            <a:br>
              <a:rPr lang="en-US" sz="2800" dirty="0">
                <a:solidFill>
                  <a:srgbClr val="0003AA"/>
                </a:solidFill>
                <a:sym typeface="Wingdings" charset="0"/>
              </a:rPr>
            </a:br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it could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contribute to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mantle transfer…</a:t>
            </a:r>
          </a:p>
          <a:p>
            <a:pPr lvl="1"/>
            <a:endParaRPr lang="en-US" sz="2800" dirty="0">
              <a:solidFill>
                <a:srgbClr val="0003AA"/>
              </a:solidFill>
              <a:sym typeface="Wingdings" charset="0"/>
            </a:endParaRP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Certainly matters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for the upper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boundary</a:t>
            </a:r>
          </a:p>
          <a:p>
            <a:pPr lvl="1"/>
            <a:r>
              <a:rPr lang="en-US" sz="2800" dirty="0">
                <a:solidFill>
                  <a:srgbClr val="0003AA"/>
                </a:solidFill>
                <a:sym typeface="Wingdings" charset="0"/>
              </a:rPr>
              <a:t>temperature!</a:t>
            </a:r>
          </a:p>
        </p:txBody>
      </p:sp>
    </p:spTree>
    <p:extLst>
      <p:ext uri="{BB962C8B-B14F-4D97-AF65-F5344CB8AC3E}">
        <p14:creationId xmlns:p14="http://schemas.microsoft.com/office/powerpoint/2010/main" val="208099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738BE8-A5C9-499D-34F3-7350F5EE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731" y="1597818"/>
            <a:ext cx="6629400" cy="4953000"/>
          </a:xfrm>
          <a:prstGeom prst="rect">
            <a:avLst/>
          </a:prstGeom>
          <a:solidFill>
            <a:srgbClr val="FCFC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09F3652-69D3-FD13-FF2C-3A300F7F256B}"/>
              </a:ext>
            </a:extLst>
          </p:cNvPr>
          <p:cNvSpPr>
            <a:spLocks/>
          </p:cNvSpPr>
          <p:nvPr/>
        </p:nvSpPr>
        <p:spPr bwMode="auto">
          <a:xfrm>
            <a:off x="3310731" y="1597818"/>
            <a:ext cx="6019800" cy="4953000"/>
          </a:xfrm>
          <a:custGeom>
            <a:avLst/>
            <a:gdLst>
              <a:gd name="T0" fmla="*/ 0 w 3792"/>
              <a:gd name="T1" fmla="*/ 0 h 3120"/>
              <a:gd name="T2" fmla="*/ 672 w 3792"/>
              <a:gd name="T3" fmla="*/ 144 h 3120"/>
              <a:gd name="T4" fmla="*/ 1632 w 3792"/>
              <a:gd name="T5" fmla="*/ 384 h 3120"/>
              <a:gd name="T6" fmla="*/ 2160 w 3792"/>
              <a:gd name="T7" fmla="*/ 576 h 3120"/>
              <a:gd name="T8" fmla="*/ 2448 w 3792"/>
              <a:gd name="T9" fmla="*/ 768 h 3120"/>
              <a:gd name="T10" fmla="*/ 2832 w 3792"/>
              <a:gd name="T11" fmla="*/ 1344 h 3120"/>
              <a:gd name="T12" fmla="*/ 3408 w 3792"/>
              <a:gd name="T13" fmla="*/ 2400 h 3120"/>
              <a:gd name="T14" fmla="*/ 3792 w 3792"/>
              <a:gd name="T15" fmla="*/ 3120 h 3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92" h="3120">
                <a:moveTo>
                  <a:pt x="0" y="0"/>
                </a:moveTo>
                <a:cubicBezTo>
                  <a:pt x="200" y="40"/>
                  <a:pt x="400" y="80"/>
                  <a:pt x="672" y="144"/>
                </a:cubicBezTo>
                <a:cubicBezTo>
                  <a:pt x="944" y="208"/>
                  <a:pt x="1384" y="312"/>
                  <a:pt x="1632" y="384"/>
                </a:cubicBezTo>
                <a:cubicBezTo>
                  <a:pt x="1880" y="456"/>
                  <a:pt x="2024" y="512"/>
                  <a:pt x="2160" y="576"/>
                </a:cubicBezTo>
                <a:cubicBezTo>
                  <a:pt x="2296" y="640"/>
                  <a:pt x="2336" y="640"/>
                  <a:pt x="2448" y="768"/>
                </a:cubicBezTo>
                <a:cubicBezTo>
                  <a:pt x="2560" y="896"/>
                  <a:pt x="2672" y="1072"/>
                  <a:pt x="2832" y="1344"/>
                </a:cubicBezTo>
                <a:cubicBezTo>
                  <a:pt x="2992" y="1616"/>
                  <a:pt x="3248" y="2104"/>
                  <a:pt x="3408" y="2400"/>
                </a:cubicBezTo>
                <a:cubicBezTo>
                  <a:pt x="3568" y="2696"/>
                  <a:pt x="3728" y="3000"/>
                  <a:pt x="3792" y="312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7A84743-795D-3D87-8BFC-0E3DD7366C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00841" y="3770461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Depth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D5F0345-F83B-CE2E-14E6-93088B2E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931" y="1216818"/>
            <a:ext cx="192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Temperature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138DD13-4B84-747F-860D-B1EE69D0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408906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342808F-528C-B72F-5C2E-85F60AF6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239" y="119409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0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51A224B-138A-624E-4108-733A76DC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731" y="1216818"/>
            <a:ext cx="2079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1200-1400 </a:t>
            </a:r>
            <a:r>
              <a:rPr lang="en-US">
                <a:solidFill>
                  <a:srgbClr val="0003AA"/>
                </a:solidFill>
                <a:cs typeface="Arial" charset="0"/>
              </a:rPr>
              <a:t>º</a:t>
            </a:r>
            <a:r>
              <a:rPr lang="en-US">
                <a:solidFill>
                  <a:srgbClr val="0003AA"/>
                </a:solidFill>
              </a:rPr>
              <a:t>C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38CE9A16-A5CF-6B74-BABB-AA22ABE92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4531" y="1597818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3D5BED23-1FAB-AB23-05C6-181FFDD38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0731" y="2588418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B2C8F75-C382-740E-9413-F0DA335FD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869" y="2359818"/>
            <a:ext cx="11448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50-300</a:t>
            </a:r>
          </a:p>
          <a:p>
            <a:r>
              <a:rPr lang="en-US">
                <a:solidFill>
                  <a:srgbClr val="0003AA"/>
                </a:solidFill>
              </a:rPr>
              <a:t>   km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2163D0A-67B6-77CF-8A7D-3D5B047A987F}"/>
              </a:ext>
            </a:extLst>
          </p:cNvPr>
          <p:cNvSpPr txBox="1">
            <a:spLocks noChangeArrowheads="1"/>
          </p:cNvSpPr>
          <p:nvPr/>
        </p:nvSpPr>
        <p:spPr bwMode="auto">
          <a:xfrm rot="865247">
            <a:off x="3991769" y="1948656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3300"/>
                </a:solidFill>
                <a:latin typeface="Arial Black" charset="0"/>
              </a:rPr>
              <a:t>Conductive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1A97C35-09E2-2DA7-AED9-47A43724B39A}"/>
              </a:ext>
            </a:extLst>
          </p:cNvPr>
          <p:cNvSpPr txBox="1">
            <a:spLocks noChangeArrowheads="1"/>
          </p:cNvSpPr>
          <p:nvPr/>
        </p:nvSpPr>
        <p:spPr bwMode="auto">
          <a:xfrm rot="3649903">
            <a:off x="7016750" y="4257675"/>
            <a:ext cx="204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FF3300"/>
                </a:solidFill>
                <a:latin typeface="Arial Black" charset="0"/>
              </a:rPr>
              <a:t>Convective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4F878B11-D7E7-8CF4-B38E-0AD3D1EB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131" y="3580606"/>
            <a:ext cx="3421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u="sng" dirty="0">
                <a:solidFill>
                  <a:srgbClr val="FF3300"/>
                </a:solidFill>
                <a:latin typeface="Arial Black" charset="0"/>
              </a:rPr>
              <a:t>Adiabat:</a:t>
            </a:r>
            <a:r>
              <a:rPr lang="en-US" dirty="0"/>
              <a:t> </a:t>
            </a:r>
            <a:r>
              <a:rPr lang="en-US" dirty="0">
                <a:solidFill>
                  <a:srgbClr val="0003AA"/>
                </a:solidFill>
              </a:rPr>
              <a:t>Temperature</a:t>
            </a:r>
          </a:p>
          <a:p>
            <a:r>
              <a:rPr lang="en-US" dirty="0">
                <a:solidFill>
                  <a:srgbClr val="0003AA"/>
                </a:solidFill>
              </a:rPr>
              <a:t>increases with pressure</a:t>
            </a:r>
          </a:p>
          <a:p>
            <a:r>
              <a:rPr lang="en-US" dirty="0">
                <a:solidFill>
                  <a:srgbClr val="0003AA"/>
                </a:solidFill>
              </a:rPr>
              <a:t>but energy doesn</a:t>
            </a:r>
            <a:r>
              <a:rPr lang="en-US" dirty="0">
                <a:solidFill>
                  <a:srgbClr val="0003AA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3AA"/>
                </a:solidFill>
              </a:rPr>
              <a:t>t </a:t>
            </a:r>
          </a:p>
          <a:p>
            <a:r>
              <a:rPr lang="en-US" dirty="0">
                <a:solidFill>
                  <a:srgbClr val="0003AA"/>
                </a:solidFill>
              </a:rPr>
              <a:t>change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048060B-C5E2-7668-8C15-E7526C20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589" y="416719"/>
            <a:ext cx="3747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dirty="0">
                <a:solidFill>
                  <a:srgbClr val="0003AA"/>
                </a:solidFill>
              </a:rPr>
              <a:t>The</a:t>
            </a:r>
            <a:r>
              <a:rPr lang="en-US" sz="3600" dirty="0"/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 Black" charset="0"/>
              </a:rPr>
              <a:t>Geotherm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689</Words>
  <Application>Microsoft Macintosh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Cambria Math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11</cp:revision>
  <dcterms:created xsi:type="dcterms:W3CDTF">2023-01-09T19:13:31Z</dcterms:created>
  <dcterms:modified xsi:type="dcterms:W3CDTF">2023-01-13T21:58:03Z</dcterms:modified>
</cp:coreProperties>
</file>