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8" r:id="rId2"/>
    <p:sldId id="272" r:id="rId3"/>
    <p:sldId id="298" r:id="rId4"/>
    <p:sldId id="409" r:id="rId5"/>
    <p:sldId id="287" r:id="rId6"/>
    <p:sldId id="418" r:id="rId7"/>
    <p:sldId id="299" r:id="rId8"/>
    <p:sldId id="42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AA"/>
    <a:srgbClr val="0015E8"/>
    <a:srgbClr val="D50000"/>
    <a:srgbClr val="B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A009-E4C4-B74D-B2C6-57200F2836F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E3BD-1BE0-D54B-8A0C-80418BE2E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7302A-B2BB-1B47-9711-9E9F7F6F410E}" type="slidenum">
              <a:rPr lang="en-US"/>
              <a:pPr/>
              <a:t>4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1163" y="692150"/>
            <a:ext cx="6035675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67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6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54BDC-7B50-0346-B5E5-C0DFB894667D}" type="slidenum">
              <a:rPr lang="en-US"/>
              <a:pPr/>
              <a:t>6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7302A-B2BB-1B47-9711-9E9F7F6F410E}" type="slidenum">
              <a:rPr lang="en-US"/>
              <a:pPr/>
              <a:t>8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1163" y="692150"/>
            <a:ext cx="6035675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67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6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DE3-FF8A-B69E-8952-8E098ECD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06EE-B8B7-3FCC-84F1-0C748850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137C-3D03-0B49-FC1E-B6D131D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CFAA-7444-7439-2534-C9143F7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4BC8-6074-A773-04F6-DA9914F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BCD5-5005-19AA-6AFE-4E6131FB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CFE3-539A-68A7-0EF2-D54078D84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F712-DE4E-26B4-F1B0-6F5DB955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0F34-1AE8-009E-0978-45DFDF0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C3F7-C127-FF95-8A69-B3F02D08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1B1B1-5188-B0C9-20D3-92BDC2DAA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CA7-4AAE-7592-4E23-FA2E817B0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8623-7D4C-3DCD-CEE0-9823AE80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D4BF-F6A9-36CA-9350-4604C754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769A-8500-A651-742B-4F5D46B5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064-451F-B25C-9FC9-6F574163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4BCD-6A8B-32E8-19A7-2A4903B3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1680-2EC7-29B9-DA35-535678D1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720C-D892-53ED-017B-B662E9A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3D55-088C-D70C-A14B-1A23479D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0C9-DB7A-087E-EA5C-B8F60240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6111-74D8-2BFF-FF3B-7F78BA2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8D08-55C7-5039-6EA1-2F41B41C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76CD-7C5B-D85E-73A2-68C3855F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8E2D-C71B-7216-8A6E-7B5096A7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B68-616C-1EEE-C449-38775E6D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171A-87BB-E588-53BD-9D571A1AF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01DF-748B-6D66-E6E3-6A55DC880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6113-0074-2404-57EF-C26C1034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588F-D2F2-0910-D5B9-534BF59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A9DF-EE44-8148-604F-02408945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4818-FC93-2808-D698-FBDE2B7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1F01C-BF4D-E8FE-86A1-83E39B2E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316D-0CA1-CCF7-47AD-DB52529E1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36A68-46A5-395C-EAB8-5680B8A5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629C9-0F8C-5C95-2927-3EA2BB87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75529-C428-5A71-51C5-9A23272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93B-6AD7-0648-8AB5-8FCB5882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22D93-779D-F188-B470-AB0FFD6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39D-A126-43B5-33A5-64DF5FF2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5E52-A658-30CC-3346-549CB78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08996-C0BC-F1BC-3101-8802842F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DE19-2EB5-8B51-AA7E-5AE6D71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750CD-671B-7C96-A65D-3B4C834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2980A-94DC-CC77-B52A-79C09E6D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28B8-8D0A-00DC-1D71-F20C406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AB1-ABBA-5A49-C4DB-EF97697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FA3D-3961-94B6-C73E-C3B50B03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1C32A-C36F-268D-9046-0EA0C8B91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3BEEA-390C-9B7A-9C12-9D4BE352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2CF7-E1BE-EABA-72BE-ADDABCE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EAE3-4512-2A34-A67F-1BECEF6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24E-E069-5AD6-AE68-E55EE16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E251-279C-4F32-25D6-65224689A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C81F6-BF43-EFC9-9FA4-7DAD7E2E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5F8D-D455-4BD2-009F-DB0ECAC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1E89-437F-0171-5A64-9E4F89B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DFA5-C261-9D4E-F269-7DDA25C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D269-F1FB-FC50-51D8-67B5AA3C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8BF2-E6F4-E0ED-5322-202291A7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42F3-E301-CE02-B17C-BBFAC259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4B1B-A017-F54D-13F1-28BC01EE0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BA43-7BF7-9ED4-4EEC-07C6A1B4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6">
            <a:extLst>
              <a:ext uri="{FF2B5EF4-FFF2-40B4-BE49-F238E27FC236}">
                <a16:creationId xmlns:a16="http://schemas.microsoft.com/office/drawing/2014/main" id="{7B25FC69-FEA4-0967-6B30-B68112BE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192" y="60603"/>
            <a:ext cx="1914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13 Mar 2023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9AFAA8E-FD55-F034-4E04-50F433CA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55" y="136803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83F45969-C33B-DB1D-5586-4E8D2425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712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2023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 Box 35">
            <a:extLst>
              <a:ext uri="{FF2B5EF4-FFF2-40B4-BE49-F238E27FC236}">
                <a16:creationId xmlns:a16="http://schemas.microsoft.com/office/drawing/2014/main" id="{70060F46-4E6D-7F4B-B05A-06490092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273" y="916210"/>
            <a:ext cx="910345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 RHEOLOGY</a:t>
            </a:r>
          </a:p>
          <a:p>
            <a:pPr eaLnBrk="0" hangingPunct="0"/>
            <a:endParaRPr lang="en-US" sz="600" i="1" dirty="0">
              <a:solidFill>
                <a:srgbClr val="FF33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Flow Rheology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depends on mineral-type (i.e. lithology),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temperature, pressure, &amp; volatile state (especially hydration!)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Diffusion also depends on grain size, but only dominates for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very small (&lt;50 </a:t>
            </a:r>
            <a:r>
              <a:rPr lang="en-US" dirty="0">
                <a:solidFill>
                  <a:srgbClr val="0003AA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m) grain size and/or very low stress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Temperature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is often inferred from surface heat flow, which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is a poor predictor of temperature at depth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… More recently,</a:t>
            </a: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efforts have focused on using mineral physics to infer</a:t>
            </a: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temperature variations!</a:t>
            </a:r>
          </a:p>
          <a:p>
            <a:r>
              <a:rPr lang="is-IS" i="1" dirty="0">
                <a:solidFill>
                  <a:srgbClr val="FF0000"/>
                </a:solidFill>
                <a:latin typeface="Arial Black"/>
                <a:cs typeface="Arial Black"/>
              </a:rPr>
              <a:t>Lithology</a:t>
            </a:r>
            <a:r>
              <a:rPr lang="is-I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can be inferred from crustal seismic imaging</a:t>
            </a: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(e.g., Moho represents the boundary between feldspar/olivine)</a:t>
            </a:r>
          </a:p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Yield Strength Envelopes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approximate </a:t>
            </a:r>
            <a:r>
              <a:rPr lang="en-US" b="1" i="1" dirty="0" err="1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deviatoric</a:t>
            </a:r>
            <a:r>
              <a:rPr lang="en-US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stress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supported by the lithosphere; assume a brittle field rheology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(friction coefficient, pore fluid pressure) plus strain rate</a:t>
            </a:r>
            <a:endParaRPr lang="en-US" dirty="0">
              <a:solidFill>
                <a:srgbClr val="0003A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7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D0AAEAC-C64F-4180-B65E-EC53A9BE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216" y="1659285"/>
            <a:ext cx="825956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03AA"/>
                </a:solidFill>
                <a:latin typeface="Arial Black" charset="0"/>
              </a:rPr>
              <a:t>Next Journal Article Reading: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Wednesday Mar 15: Becker et al. (2015)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intermountain seismicity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changes in upper mantle flow,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Nature, 524(7566), 458-461.</a:t>
            </a:r>
          </a:p>
          <a:p>
            <a:endParaRPr lang="en-US" sz="3200" dirty="0">
              <a:solidFill>
                <a:srgbClr val="000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i="1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Drew will lead!</a:t>
            </a:r>
          </a:p>
        </p:txBody>
      </p:sp>
    </p:spTree>
    <p:extLst>
      <p:ext uri="{BB962C8B-B14F-4D97-AF65-F5344CB8AC3E}">
        <p14:creationId xmlns:p14="http://schemas.microsoft.com/office/powerpoint/2010/main" val="340359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>
            <a:extLst>
              <a:ext uri="{FF2B5EF4-FFF2-40B4-BE49-F238E27FC236}">
                <a16:creationId xmlns:a16="http://schemas.microsoft.com/office/drawing/2014/main" id="{96B930A8-6561-D875-20AC-0B604F85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52" y="93978"/>
            <a:ext cx="8669838" cy="123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0003AA"/>
                </a:solidFill>
                <a:latin typeface="Arial Black" charset="0"/>
              </a:rPr>
              <a:t>Laboratory studies</a:t>
            </a:r>
            <a:r>
              <a:rPr lang="en-US" sz="2500" dirty="0">
                <a:solidFill>
                  <a:srgbClr val="0003AA"/>
                </a:solidFill>
              </a:rPr>
              <a:t> of rock strain use roughly the same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</a:rPr>
              <a:t>   equations as those derived from first principles in mineral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</a:rPr>
              <a:t>   physics, but collapse them to observable constant params</a:t>
            </a:r>
            <a:endParaRPr lang="en-US" sz="2500" i="1" dirty="0">
              <a:solidFill>
                <a:srgbClr val="0003AA"/>
              </a:solidFill>
              <a:latin typeface="Arial Black" charset="0"/>
            </a:endParaRPr>
          </a:p>
        </p:txBody>
      </p:sp>
      <p:pic>
        <p:nvPicPr>
          <p:cNvPr id="20" name="Picture 19" descr="YSE1">
            <a:extLst>
              <a:ext uri="{FF2B5EF4-FFF2-40B4-BE49-F238E27FC236}">
                <a16:creationId xmlns:a16="http://schemas.microsoft.com/office/drawing/2014/main" id="{1F4003A9-E2B4-99A2-D587-8F9CD995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65" y="1338825"/>
            <a:ext cx="4570412" cy="450691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DC5221-9009-BF91-1CD0-BC22CC29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65" y="1383275"/>
            <a:ext cx="4370387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Text Box 12">
            <a:extLst>
              <a:ext uri="{FF2B5EF4-FFF2-40B4-BE49-F238E27FC236}">
                <a16:creationId xmlns:a16="http://schemas.microsoft.com/office/drawing/2014/main" id="{FB0C336E-40AC-C503-907B-5D3D9C4C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1327" y="2284975"/>
            <a:ext cx="4369607" cy="339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"/>
                <a:cs typeface="Arial"/>
              </a:rPr>
              <a:t>depends on: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Lithology</a:t>
            </a:r>
            <a:endParaRPr lang="en-US" sz="1800" dirty="0">
              <a:solidFill>
                <a:srgbClr val="0003AA"/>
              </a:solidFill>
              <a:latin typeface="Arial Black" charset="0"/>
            </a:endParaRPr>
          </a:p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   (pyroxene &gt; olivine &gt; feldspar &gt; quartz)</a:t>
            </a:r>
            <a:endParaRPr lang="en-US" sz="2500" dirty="0">
              <a:solidFill>
                <a:srgbClr val="0003AA"/>
              </a:solidFill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Water fugacity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f</a:t>
            </a:r>
            <a:r>
              <a:rPr lang="en-US" sz="2500" i="1" baseline="-25000" dirty="0">
                <a:solidFill>
                  <a:schemeClr val="tx2"/>
                </a:solidFill>
                <a:latin typeface="Times New Roman" charset="0"/>
              </a:rPr>
              <a:t>H2O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Temperature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T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200" dirty="0">
                <a:solidFill>
                  <a:srgbClr val="0003AA"/>
                </a:solidFill>
              </a:rPr>
              <a:t>(and to a lesser extent)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Strain rate </a:t>
            </a:r>
            <a:r>
              <a:rPr lang="en-US" sz="2500" i="1" dirty="0">
                <a:solidFill>
                  <a:schemeClr val="tx2"/>
                </a:solidFill>
                <a:latin typeface="Symbol" charset="0"/>
                <a:sym typeface="Symbol" charset="0"/>
              </a:rPr>
              <a:t>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Grain size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d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Pressure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BCAFB5-B557-2DC3-0B45-0C6D6499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865" y="1649975"/>
            <a:ext cx="214312" cy="296863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016276-C53B-B39A-24D4-CFFAF1DBC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365" y="1607113"/>
            <a:ext cx="215900" cy="174625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521BD2-01E3-0AFE-2483-C925B9AC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077" y="1616638"/>
            <a:ext cx="133350" cy="176212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0C4184-2CBE-AF76-5320-78BB1593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1627" y="1627750"/>
            <a:ext cx="184150" cy="174625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3B3F3E-A097-B4E2-6AE1-BA9CF3566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1090" y="1462650"/>
            <a:ext cx="279400" cy="330200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D3F609-0CD8-51EB-E723-CDE0C4449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177" y="1442013"/>
            <a:ext cx="258763" cy="350837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50C3AB-18F4-1DE4-83CF-9980B2532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827" y="1946838"/>
            <a:ext cx="206375" cy="225425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ED7B3B-9180-99B3-CA88-56905F2E0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090" y="2726300"/>
            <a:ext cx="4043362" cy="660400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2C99280C-FBA3-68D9-5DDB-F81DEC86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0190" y="4236013"/>
            <a:ext cx="244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>
                <a:solidFill>
                  <a:schemeClr val="tx2"/>
                </a:solidFill>
                <a:latin typeface="Times New Roman" charset="0"/>
              </a:rPr>
              <a:t>.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3C33F594-F0E1-D774-CC82-80A0FEA09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52" y="5910825"/>
            <a:ext cx="8466181" cy="85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"/>
                <a:cs typeface="Arial"/>
              </a:rPr>
              <a:t>Ideally, we would like to use geophysics to determine each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"/>
                <a:cs typeface="Arial"/>
              </a:rPr>
              <a:t>   in situ! But it’s not so simple.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A8246C30-A413-3741-BF58-2FC60F9E9D88}"/>
              </a:ext>
            </a:extLst>
          </p:cNvPr>
          <p:cNvSpPr txBox="1"/>
          <p:nvPr/>
        </p:nvSpPr>
        <p:spPr>
          <a:xfrm rot="19106051">
            <a:off x="3224960" y="2091360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/>
              <a:t>Frictional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Byerlee</a:t>
            </a:r>
            <a:r>
              <a:rPr lang="en-US" sz="1600" dirty="0"/>
              <a:t>)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2EC41650-B519-0C4D-B09C-7D48816B58D3}"/>
              </a:ext>
            </a:extLst>
          </p:cNvPr>
          <p:cNvSpPr txBox="1"/>
          <p:nvPr/>
        </p:nvSpPr>
        <p:spPr>
          <a:xfrm>
            <a:off x="2520698" y="3221580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/>
              <a:t>Ductile flow</a:t>
            </a:r>
          </a:p>
          <a:p>
            <a:r>
              <a:rPr lang="en-US" sz="1600" dirty="0"/>
              <a:t>(Dislocation Creep)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74EBAF4-4A27-004E-8AD3-E6D63F75BEB0}"/>
              </a:ext>
            </a:extLst>
          </p:cNvPr>
          <p:cNvSpPr txBox="1"/>
          <p:nvPr/>
        </p:nvSpPr>
        <p:spPr>
          <a:xfrm>
            <a:off x="2502712" y="4464444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/>
              <a:t>Ductile flow</a:t>
            </a:r>
          </a:p>
          <a:p>
            <a:r>
              <a:rPr lang="en-US" sz="1600" dirty="0"/>
              <a:t>(Dislocation Creep)</a:t>
            </a:r>
          </a:p>
        </p:txBody>
      </p:sp>
    </p:spTree>
    <p:extLst>
      <p:ext uri="{BB962C8B-B14F-4D97-AF65-F5344CB8AC3E}">
        <p14:creationId xmlns:p14="http://schemas.microsoft.com/office/powerpoint/2010/main" val="316915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YSEs">
            <a:extLst>
              <a:ext uri="{FF2B5EF4-FFF2-40B4-BE49-F238E27FC236}">
                <a16:creationId xmlns:a16="http://schemas.microsoft.com/office/drawing/2014/main" id="{C0146173-4ACD-6F4D-52B3-1BCCB18B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1" y="76200"/>
            <a:ext cx="6440488" cy="67056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4348ECB4-3E83-599D-3257-707F05D76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349" y="368791"/>
            <a:ext cx="254589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</a:rPr>
              <a:t>In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Yield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Strength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Envelopes</a:t>
            </a:r>
            <a:r>
              <a:rPr lang="en-US" dirty="0">
                <a:solidFill>
                  <a:srgbClr val="333399"/>
                </a:solidFill>
              </a:rPr>
              <a:t>, we</a:t>
            </a:r>
          </a:p>
          <a:p>
            <a:r>
              <a:rPr lang="en-US" dirty="0">
                <a:solidFill>
                  <a:srgbClr val="333399"/>
                </a:solidFill>
              </a:rPr>
              <a:t>often assume</a:t>
            </a:r>
          </a:p>
          <a:p>
            <a:r>
              <a:rPr lang="en-US" dirty="0">
                <a:solidFill>
                  <a:srgbClr val="333399"/>
                </a:solidFill>
              </a:rPr>
              <a:t>steady-state</a:t>
            </a:r>
          </a:p>
          <a:p>
            <a:r>
              <a:rPr lang="en-US" dirty="0">
                <a:solidFill>
                  <a:srgbClr val="333399"/>
                </a:solidFill>
              </a:rPr>
              <a:t>horizontal</a:t>
            </a:r>
          </a:p>
          <a:p>
            <a:r>
              <a:rPr lang="en-US" dirty="0">
                <a:solidFill>
                  <a:srgbClr val="333399"/>
                </a:solidFill>
              </a:rPr>
              <a:t>strain (i.e.,</a:t>
            </a:r>
          </a:p>
          <a:p>
            <a:r>
              <a:rPr lang="en-US" dirty="0">
                <a:solidFill>
                  <a:srgbClr val="333399"/>
                </a:solidFill>
              </a:rPr>
              <a:t>constant strain</a:t>
            </a:r>
          </a:p>
          <a:p>
            <a:r>
              <a:rPr lang="en-US" dirty="0">
                <a:solidFill>
                  <a:srgbClr val="333399"/>
                </a:solidFill>
              </a:rPr>
              <a:t>rate) for </a:t>
            </a:r>
          </a:p>
          <a:p>
            <a:r>
              <a:rPr lang="en-US" dirty="0">
                <a:solidFill>
                  <a:srgbClr val="333399"/>
                </a:solidFill>
              </a:rPr>
              <a:t>dislocation</a:t>
            </a:r>
          </a:p>
          <a:p>
            <a:r>
              <a:rPr lang="en-US" dirty="0">
                <a:solidFill>
                  <a:srgbClr val="333399"/>
                </a:solidFill>
              </a:rPr>
              <a:t>creep laws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>
                <a:solidFill>
                  <a:srgbClr val="333399"/>
                </a:solidFill>
              </a:rPr>
              <a:t>That assumption</a:t>
            </a:r>
          </a:p>
          <a:p>
            <a:r>
              <a:rPr lang="en-US" dirty="0">
                <a:solidFill>
                  <a:srgbClr val="333399"/>
                </a:solidFill>
              </a:rPr>
              <a:t>is valid for long</a:t>
            </a:r>
          </a:p>
          <a:p>
            <a:r>
              <a:rPr lang="en-US" dirty="0">
                <a:solidFill>
                  <a:srgbClr val="333399"/>
                </a:solidFill>
              </a:rPr>
              <a:t>time-scales but</a:t>
            </a:r>
          </a:p>
          <a:p>
            <a:r>
              <a:rPr lang="en-US" dirty="0">
                <a:solidFill>
                  <a:srgbClr val="333399"/>
                </a:solidFill>
              </a:rPr>
              <a:t>not for all depths!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06ED0CF0-EF37-57BA-EABF-B5E89ABEB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824" y="381000"/>
            <a:ext cx="401594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</a:rPr>
              <a:t>Brittle-field (</a:t>
            </a:r>
            <a:r>
              <a:rPr lang="en-US" dirty="0" err="1">
                <a:solidFill>
                  <a:srgbClr val="333399"/>
                </a:solidFill>
              </a:rPr>
              <a:t>Amonton</a:t>
            </a:r>
            <a:r>
              <a:rPr lang="en-US" dirty="0" err="1">
                <a:solidFill>
                  <a:srgbClr val="333399"/>
                </a:solidFill>
                <a:latin typeface="Arial"/>
              </a:rPr>
              <a:t>’</a:t>
            </a:r>
            <a:r>
              <a:rPr lang="en-US" dirty="0" err="1">
                <a:solidFill>
                  <a:srgbClr val="333399"/>
                </a:solidFill>
              </a:rPr>
              <a:t>s</a:t>
            </a:r>
            <a:r>
              <a:rPr lang="en-US" dirty="0">
                <a:solidFill>
                  <a:srgbClr val="333399"/>
                </a:solidFill>
              </a:rPr>
              <a:t> or</a:t>
            </a:r>
          </a:p>
          <a:p>
            <a:r>
              <a:rPr lang="en-US" dirty="0">
                <a:solidFill>
                  <a:srgbClr val="333399"/>
                </a:solidFill>
              </a:rPr>
              <a:t>      </a:t>
            </a:r>
            <a:r>
              <a:rPr lang="en-US" dirty="0" err="1">
                <a:solidFill>
                  <a:srgbClr val="333399"/>
                </a:solidFill>
              </a:rPr>
              <a:t>Byerlee</a:t>
            </a:r>
            <a:r>
              <a:rPr lang="en-US" dirty="0" err="1">
                <a:solidFill>
                  <a:srgbClr val="333399"/>
                </a:solidFill>
                <a:latin typeface="Arial"/>
              </a:rPr>
              <a:t>’</a:t>
            </a:r>
            <a:r>
              <a:rPr lang="en-US" dirty="0" err="1">
                <a:solidFill>
                  <a:srgbClr val="333399"/>
                </a:solidFill>
              </a:rPr>
              <a:t>s</a:t>
            </a:r>
            <a:r>
              <a:rPr lang="en-US" dirty="0">
                <a:solidFill>
                  <a:srgbClr val="333399"/>
                </a:solidFill>
              </a:rPr>
              <a:t> law) assumes</a:t>
            </a:r>
          </a:p>
          <a:p>
            <a:r>
              <a:rPr lang="en-US" dirty="0">
                <a:solidFill>
                  <a:srgbClr val="333399"/>
                </a:solidFill>
              </a:rPr>
              <a:t>             elastic-plastic</a:t>
            </a:r>
          </a:p>
          <a:p>
            <a:r>
              <a:rPr lang="en-US" dirty="0">
                <a:solidFill>
                  <a:srgbClr val="333399"/>
                </a:solidFill>
              </a:rPr>
              <a:t>                   constitutive law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9E132E66-EB20-E9D1-1883-9744BA58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461" y="5311775"/>
            <a:ext cx="462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333399"/>
                </a:solidFill>
              </a:rPr>
              <a:t>        Ductile assumes Newtonian</a:t>
            </a:r>
          </a:p>
          <a:p>
            <a:r>
              <a:rPr lang="en-US">
                <a:solidFill>
                  <a:srgbClr val="333399"/>
                </a:solidFill>
              </a:rPr>
              <a:t>or non-Newtonian viscous flow</a:t>
            </a:r>
          </a:p>
        </p:txBody>
      </p:sp>
    </p:spTree>
    <p:extLst>
      <p:ext uri="{BB962C8B-B14F-4D97-AF65-F5344CB8AC3E}">
        <p14:creationId xmlns:p14="http://schemas.microsoft.com/office/powerpoint/2010/main" val="419625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>
            <a:extLst>
              <a:ext uri="{FF2B5EF4-FFF2-40B4-BE49-F238E27FC236}">
                <a16:creationId xmlns:a16="http://schemas.microsoft.com/office/drawing/2014/main" id="{45F84D0F-FFF4-9244-6AE5-24E1D04A0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303222"/>
            <a:ext cx="3221072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>
                <a:solidFill>
                  <a:srgbClr val="000000"/>
                </a:solidFill>
              </a:rPr>
              <a:t>After Buehler &amp; Shearer, JGR 2017</a:t>
            </a:r>
            <a:endParaRPr lang="en-US" sz="1500" i="1" dirty="0">
              <a:solidFill>
                <a:srgbClr val="FFFFFF"/>
              </a:solidFill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A3E73D6-4958-1EAE-04CD-BAE617914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303222"/>
            <a:ext cx="2537009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 err="1">
                <a:solidFill>
                  <a:srgbClr val="000000"/>
                </a:solidFill>
              </a:rPr>
              <a:t>Schutt</a:t>
            </a:r>
            <a:r>
              <a:rPr lang="en-US" sz="1500" i="1" dirty="0">
                <a:solidFill>
                  <a:srgbClr val="000000"/>
                </a:solidFill>
              </a:rPr>
              <a:t> et al., Geology 2018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662BFE79-5738-2427-6913-8ADF71E7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729" y="1561622"/>
            <a:ext cx="2573337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200" i="1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200" i="1" baseline="-250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333399"/>
                </a:solidFill>
              </a:rPr>
              <a:t>velocity variation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DB4593EE-02BA-FFAA-A2D5-8AFA548DD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1598135"/>
            <a:ext cx="308451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2200">
                <a:solidFill>
                  <a:srgbClr val="333399"/>
                </a:solidFill>
              </a:rPr>
              <a:t>Moho temperature from</a:t>
            </a:r>
          </a:p>
          <a:p>
            <a:pPr algn="ctr" eaLnBrk="0" hangingPunct="0"/>
            <a:r>
              <a:rPr lang="en-US" sz="2200" i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200" i="1" baseline="-25000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200">
                <a:solidFill>
                  <a:srgbClr val="000000"/>
                </a:solidFill>
              </a:rPr>
              <a:t> </a:t>
            </a:r>
            <a:r>
              <a:rPr lang="en-US" sz="2200">
                <a:solidFill>
                  <a:srgbClr val="333399"/>
                </a:solidFill>
              </a:rPr>
              <a:t>&amp; mineral physics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12EA218E-3BF0-9E32-42F3-0E533703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974248"/>
            <a:ext cx="7737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Moho </a:t>
            </a:r>
            <a:r>
              <a:rPr lang="en-US" sz="2900" i="1">
                <a:solidFill>
                  <a:srgbClr val="FF0000"/>
                </a:solidFill>
                <a:latin typeface="Arial Black" charset="0"/>
              </a:rPr>
              <a:t>temperature</a:t>
            </a:r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 </a:t>
            </a:r>
            <a:r>
              <a:rPr lang="en-US" sz="2900" i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US" sz="2900" baseline="-25000">
                <a:solidFill>
                  <a:srgbClr val="000000"/>
                </a:solidFill>
                <a:latin typeface="Times New Roman" charset="0"/>
              </a:rPr>
              <a:t>Moho</a:t>
            </a:r>
            <a:r>
              <a:rPr lang="en-US" sz="2900">
                <a:solidFill>
                  <a:srgbClr val="333399"/>
                </a:solidFill>
                <a:latin typeface="Arial Black" charset="0"/>
              </a:rPr>
              <a:t> </a:t>
            </a:r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from </a:t>
            </a:r>
            <a:r>
              <a:rPr lang="en-US" sz="2900" i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900" i="1" baseline="-25000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 phase:</a:t>
            </a:r>
            <a:endParaRPr lang="en-US" sz="2900">
              <a:solidFill>
                <a:srgbClr val="333399"/>
              </a:solidFill>
              <a:latin typeface="Arial Black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1C832C-EBF6-7084-8AF1-A38A17F31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26810"/>
            <a:ext cx="4663440" cy="3869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9A50A7-4F35-5782-D494-54DDC1B65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2459488"/>
            <a:ext cx="4480560" cy="3803917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533E8F25-1401-D549-9965-3DB77C729FBC}"/>
              </a:ext>
            </a:extLst>
          </p:cNvPr>
          <p:cNvSpPr txBox="1"/>
          <p:nvPr/>
        </p:nvSpPr>
        <p:spPr>
          <a:xfrm>
            <a:off x="1725925" y="240189"/>
            <a:ext cx="874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Temperature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  <a:sym typeface="Wingdings" pitchFamily="2" charset="2"/>
              </a:rPr>
              <a:t> surface heat flow, seismic velocities</a:t>
            </a:r>
            <a:endParaRPr lang="en-US" dirty="0">
              <a:solidFill>
                <a:srgbClr val="0003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7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>
            <a:extLst>
              <a:ext uri="{FF2B5EF4-FFF2-40B4-BE49-F238E27FC236}">
                <a16:creationId xmlns:a16="http://schemas.microsoft.com/office/drawing/2014/main" id="{95FD4AD9-FAE0-EE8C-8D49-AE861E35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731579"/>
            <a:ext cx="2537009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 err="1">
                <a:solidFill>
                  <a:srgbClr val="000000"/>
                </a:solidFill>
              </a:rPr>
              <a:t>Schutt</a:t>
            </a:r>
            <a:r>
              <a:rPr lang="en-US" sz="1500" i="1" dirty="0">
                <a:solidFill>
                  <a:srgbClr val="000000"/>
                </a:solidFill>
              </a:rPr>
              <a:t> et al., Geology 2018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0991DCA-5B87-A65D-486C-E81C51832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847" y="930979"/>
            <a:ext cx="308451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2200" dirty="0" err="1">
                <a:solidFill>
                  <a:srgbClr val="333399"/>
                </a:solidFill>
              </a:rPr>
              <a:t>Moho</a:t>
            </a:r>
            <a:r>
              <a:rPr lang="en-US" sz="2200" dirty="0">
                <a:solidFill>
                  <a:srgbClr val="333399"/>
                </a:solidFill>
              </a:rPr>
              <a:t> temperature from</a:t>
            </a:r>
          </a:p>
          <a:p>
            <a:pPr algn="ctr" eaLnBrk="0" hangingPunct="0"/>
            <a:r>
              <a:rPr lang="en-US" sz="2200" i="1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200" i="1" baseline="-250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333399"/>
                </a:solidFill>
              </a:rPr>
              <a:t>&amp; mineral physics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F52BAD94-4807-B279-2CD8-3CC1F03F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634" y="307092"/>
            <a:ext cx="8472732" cy="5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900" i="1" dirty="0">
                <a:solidFill>
                  <a:srgbClr val="333399"/>
                </a:solidFill>
                <a:latin typeface="Arial Black" charset="0"/>
              </a:rPr>
              <a:t>Remember that depths vary for these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900" i="1" dirty="0">
                <a:solidFill>
                  <a:srgbClr val="333399"/>
                </a:solidFill>
                <a:latin typeface="Arial Black" charset="0"/>
              </a:rPr>
              <a:t>s!</a:t>
            </a:r>
            <a:endParaRPr lang="en-US" sz="2900" dirty="0">
              <a:solidFill>
                <a:srgbClr val="333399"/>
              </a:solidFill>
              <a:latin typeface="Arial Black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47B72550-BE26-88C2-0E9B-C56B4F9F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5" y="5350579"/>
            <a:ext cx="421140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(Because the </a:t>
            </a:r>
            <a:r>
              <a:rPr lang="en-US" dirty="0" err="1">
                <a:solidFill>
                  <a:srgbClr val="333399"/>
                </a:solidFill>
                <a:latin typeface="Arial"/>
                <a:cs typeface="Arial"/>
              </a:rPr>
              <a:t>Moho</a:t>
            </a:r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 is deeper</a:t>
            </a:r>
          </a:p>
          <a:p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in the stable part of the</a:t>
            </a:r>
          </a:p>
          <a:p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continental lithosphere…)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29CCB5-9198-F38F-DF76-DC356EB4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69179"/>
            <a:ext cx="4577479" cy="3886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91350E-E24B-9EFB-1B2D-CD28994BD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46"/>
          <a:stretch/>
        </p:blipFill>
        <p:spPr>
          <a:xfrm>
            <a:off x="6260824" y="1079222"/>
            <a:ext cx="4488855" cy="41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>
            <a:extLst>
              <a:ext uri="{FF2B5EF4-FFF2-40B4-BE49-F238E27FC236}">
                <a16:creationId xmlns:a16="http://schemas.microsoft.com/office/drawing/2014/main" id="{7BEA939F-29A3-9149-C726-F85B6C09DAF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89990" y="1292226"/>
            <a:ext cx="17875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>
                <a:solidFill>
                  <a:srgbClr val="333399"/>
                </a:solidFill>
                <a:latin typeface="Arial Black" charset="0"/>
              </a:rPr>
              <a:t>Pyroxene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48D35495-6CD8-C003-7441-4E39FA260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603" y="190500"/>
            <a:ext cx="746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Dry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71CA0F8-027D-E763-D101-5105AF6D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528" y="190500"/>
            <a:ext cx="8350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Wet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66D08E2-854F-8455-749F-D6B413D02F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85964" y="3151106"/>
            <a:ext cx="1786055" cy="4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Feldspar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C478EFF0-EE9D-1731-9F23-B6E26C7150D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345742" y="5087168"/>
            <a:ext cx="13112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Quartz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F2B5F0E0-CE13-1334-13B0-05E7EC07C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702" y="1063625"/>
            <a:ext cx="2728545" cy="508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Moho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temperatures are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sufficiently high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to produce some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lower crustal flow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for all likely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crustal </a:t>
            </a:r>
            <a:r>
              <a:rPr lang="en-US" sz="2500" dirty="0" err="1">
                <a:solidFill>
                  <a:srgbClr val="333399"/>
                </a:solidFill>
                <a:latin typeface="Arial"/>
                <a:cs typeface="Arial"/>
              </a:rPr>
              <a:t>lithologies</a:t>
            </a:r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,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wet or dry…</a:t>
            </a:r>
          </a:p>
          <a:p>
            <a:pPr eaLnBrk="0" hangingPunct="0"/>
            <a:endParaRPr lang="en-US" sz="2500" dirty="0">
              <a:solidFill>
                <a:srgbClr val="333399"/>
              </a:solidFill>
              <a:latin typeface="Arial"/>
              <a:cs typeface="Arial"/>
            </a:endParaRP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Note viscosity is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very sensitive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to lithology &amp;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hydration state!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9225871-05BE-9B77-5A23-91A96BB9460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45673" y="5084705"/>
            <a:ext cx="1493788" cy="4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Olivine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28FB1F-5339-BDE9-D625-FB569B824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28" y="723900"/>
            <a:ext cx="4278713" cy="5943600"/>
          </a:xfrm>
          <a:prstGeom prst="rect">
            <a:avLst/>
          </a:prstGeom>
        </p:spPr>
      </p:pic>
      <p:sp>
        <p:nvSpPr>
          <p:cNvPr id="27" name="Text Box 6">
            <a:extLst>
              <a:ext uri="{FF2B5EF4-FFF2-40B4-BE49-F238E27FC236}">
                <a16:creationId xmlns:a16="http://schemas.microsoft.com/office/drawing/2014/main" id="{7971F2E7-3426-F185-E40D-D93B5F3A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199" y="2305910"/>
            <a:ext cx="2537009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 err="1">
                <a:solidFill>
                  <a:srgbClr val="000000"/>
                </a:solidFill>
              </a:rPr>
              <a:t>Schutt</a:t>
            </a:r>
            <a:r>
              <a:rPr lang="en-US" sz="1500" i="1" dirty="0">
                <a:solidFill>
                  <a:srgbClr val="000000"/>
                </a:solidFill>
              </a:rPr>
              <a:t> et al., Geology 2018</a:t>
            </a:r>
          </a:p>
        </p:txBody>
      </p:sp>
    </p:spTree>
    <p:extLst>
      <p:ext uri="{BB962C8B-B14F-4D97-AF65-F5344CB8AC3E}">
        <p14:creationId xmlns:p14="http://schemas.microsoft.com/office/powerpoint/2010/main" val="234686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3AA83010-9FFA-1845-8AB7-F5767C2A7D5B}"/>
              </a:ext>
            </a:extLst>
          </p:cNvPr>
          <p:cNvSpPr txBox="1"/>
          <p:nvPr/>
        </p:nvSpPr>
        <p:spPr>
          <a:xfrm>
            <a:off x="2348019" y="1905506"/>
            <a:ext cx="79977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dirty="0">
                <a:solidFill>
                  <a:srgbClr val="0003AA"/>
                </a:solidFill>
              </a:rPr>
              <a:t>This raises a question…</a:t>
            </a:r>
          </a:p>
          <a:p>
            <a:endParaRPr lang="en-US" sz="3200" dirty="0">
              <a:solidFill>
                <a:srgbClr val="0003AA"/>
              </a:solidFill>
            </a:endParaRPr>
          </a:p>
          <a:p>
            <a:r>
              <a:rPr lang="en-US" sz="3200" dirty="0">
                <a:solidFill>
                  <a:srgbClr val="0003AA"/>
                </a:solidFill>
              </a:rPr>
              <a:t>How close are we (i.e., what else would we</a:t>
            </a:r>
          </a:p>
          <a:p>
            <a:r>
              <a:rPr lang="en-US" sz="3200" dirty="0">
                <a:solidFill>
                  <a:srgbClr val="0003AA"/>
                </a:solidFill>
              </a:rPr>
              <a:t>need to know) to perform physics-based</a:t>
            </a:r>
          </a:p>
          <a:p>
            <a:r>
              <a:rPr lang="en-US" sz="32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predictive modeling</a:t>
            </a:r>
          </a:p>
          <a:p>
            <a:r>
              <a:rPr lang="en-US" sz="3200" dirty="0">
                <a:solidFill>
                  <a:srgbClr val="0003AA"/>
                </a:solidFill>
              </a:rPr>
              <a:t>of deformation in the Earth?</a:t>
            </a:r>
          </a:p>
        </p:txBody>
      </p:sp>
    </p:spTree>
    <p:extLst>
      <p:ext uri="{BB962C8B-B14F-4D97-AF65-F5344CB8AC3E}">
        <p14:creationId xmlns:p14="http://schemas.microsoft.com/office/powerpoint/2010/main" val="42412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24398</TotalTime>
  <Words>520</Words>
  <Application>Microsoft Macintosh PowerPoint</Application>
  <PresentationFormat>Widescreen</PresentationFormat>
  <Paragraphs>111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Symbol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43</cp:revision>
  <dcterms:created xsi:type="dcterms:W3CDTF">2023-01-09T19:13:31Z</dcterms:created>
  <dcterms:modified xsi:type="dcterms:W3CDTF">2023-03-13T20:29:12Z</dcterms:modified>
</cp:coreProperties>
</file>