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1" r:id="rId4"/>
    <p:sldId id="262"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p:scale>
          <a:sx n="104" d="100"/>
          <a:sy n="104" d="100"/>
        </p:scale>
        <p:origin x="144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BCF63-9B21-894D-A5C1-77AF2842CAEC}"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707A3-536D-E540-ADA3-D8A5FF912895}" type="slidenum">
              <a:rPr lang="en-US" smtClean="0"/>
              <a:t>‹#›</a:t>
            </a:fld>
            <a:endParaRPr lang="en-US"/>
          </a:p>
        </p:txBody>
      </p:sp>
    </p:spTree>
    <p:extLst>
      <p:ext uri="{BB962C8B-B14F-4D97-AF65-F5344CB8AC3E}">
        <p14:creationId xmlns:p14="http://schemas.microsoft.com/office/powerpoint/2010/main" val="271089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707A3-536D-E540-ADA3-D8A5FF912895}" type="slidenum">
              <a:rPr lang="en-US" smtClean="0"/>
              <a:t>2</a:t>
            </a:fld>
            <a:endParaRPr lang="en-US"/>
          </a:p>
        </p:txBody>
      </p:sp>
    </p:spTree>
    <p:extLst>
      <p:ext uri="{BB962C8B-B14F-4D97-AF65-F5344CB8AC3E}">
        <p14:creationId xmlns:p14="http://schemas.microsoft.com/office/powerpoint/2010/main" val="374576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41DE-BC53-D00D-43F3-E96357828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8EE6B-C2A9-D101-9709-44902DA27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2B0CB6-3C2C-2010-8A14-476B5B664B7A}"/>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5" name="Footer Placeholder 4">
            <a:extLst>
              <a:ext uri="{FF2B5EF4-FFF2-40B4-BE49-F238E27FC236}">
                <a16:creationId xmlns:a16="http://schemas.microsoft.com/office/drawing/2014/main" id="{616890D2-9DC9-2623-100E-AF0743068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440A1-91C2-C2F6-9160-926CA6324CBF}"/>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69853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F02C-58E7-A469-D735-284B0F791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2BA2A-3F69-D8F1-ACEB-229425BCEB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17932-6954-9D0E-42E4-D306469072E2}"/>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5" name="Footer Placeholder 4">
            <a:extLst>
              <a:ext uri="{FF2B5EF4-FFF2-40B4-BE49-F238E27FC236}">
                <a16:creationId xmlns:a16="http://schemas.microsoft.com/office/drawing/2014/main" id="{5988F644-B94B-E749-D2FD-45CDC8A22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DDD7D-D681-C669-69DB-53F454D4DD13}"/>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126938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E88CE-53CE-EF57-D4E5-EA2ABC691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DBC9F-FF48-6B47-C62C-621E2BC9D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7B75F-47F7-9646-7CF5-D69D83C17F12}"/>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5" name="Footer Placeholder 4">
            <a:extLst>
              <a:ext uri="{FF2B5EF4-FFF2-40B4-BE49-F238E27FC236}">
                <a16:creationId xmlns:a16="http://schemas.microsoft.com/office/drawing/2014/main" id="{1DC7DE4D-6280-F57E-8B88-62C368AE2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FC723-EE86-2C2B-1068-5D026F9E099A}"/>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255429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23C2-1900-E72C-D401-CA9D264E2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D9A5D-2EB3-D3E5-9184-86F7065D56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6C482-4D99-E465-558C-7D459678AF5A}"/>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5" name="Footer Placeholder 4">
            <a:extLst>
              <a:ext uri="{FF2B5EF4-FFF2-40B4-BE49-F238E27FC236}">
                <a16:creationId xmlns:a16="http://schemas.microsoft.com/office/drawing/2014/main" id="{41FD5A34-BF5E-D872-DD06-EB81E307E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ADE7D-8FD5-A0EC-E5E8-35A928056E0E}"/>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17193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3742-8597-DFA2-A9D4-209167D529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74A8C5-8ED2-EC26-A037-476380F9E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A8DB4-2D7F-7E18-F40E-59CC64F15D03}"/>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5" name="Footer Placeholder 4">
            <a:extLst>
              <a:ext uri="{FF2B5EF4-FFF2-40B4-BE49-F238E27FC236}">
                <a16:creationId xmlns:a16="http://schemas.microsoft.com/office/drawing/2014/main" id="{5478A8D0-39C0-D34E-C79A-93DCF898E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1F34C-C939-4538-8BBC-A557EDC2922D}"/>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39552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4D00-527F-2C7E-ABF4-EFE1A1DFC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B1A11-D1D6-7142-6C17-E01C84E90F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3DF4E5-3B0F-5F5A-FB91-22E4A9A85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ED9800-4F2C-C104-1D01-7D2AF45F32C6}"/>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6" name="Footer Placeholder 5">
            <a:extLst>
              <a:ext uri="{FF2B5EF4-FFF2-40B4-BE49-F238E27FC236}">
                <a16:creationId xmlns:a16="http://schemas.microsoft.com/office/drawing/2014/main" id="{CF49F022-6F4C-EB07-076D-01C17EF65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F4190-49AE-2FD2-D6D3-D086FA56E4DB}"/>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301704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75BF-6F02-2471-97E6-0BC6E600F4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2D85CC-4611-55CB-CA0B-FF6FB8F71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1A0230-6F99-086A-AEBA-19306B7DE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38DDD3-9456-5312-7F03-2E5E2193A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25BBE-B1A6-DE05-7D6F-A45F0C9A6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534C1-7A77-44C1-0BAD-21F7F41B6250}"/>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8" name="Footer Placeholder 7">
            <a:extLst>
              <a:ext uri="{FF2B5EF4-FFF2-40B4-BE49-F238E27FC236}">
                <a16:creationId xmlns:a16="http://schemas.microsoft.com/office/drawing/2014/main" id="{36CFFBEF-2661-E59C-133A-5563E67987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303E0C-86A4-5B12-85D0-D00F8FE761FD}"/>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355194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423A-FCC1-3688-4D03-D88F36A7F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BDEB8-AAFF-D10F-A56C-853023A2D0C8}"/>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4" name="Footer Placeholder 3">
            <a:extLst>
              <a:ext uri="{FF2B5EF4-FFF2-40B4-BE49-F238E27FC236}">
                <a16:creationId xmlns:a16="http://schemas.microsoft.com/office/drawing/2014/main" id="{3ABAD55B-A1E1-1436-2BE8-B81AD82C45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787E02-DC7E-A330-14B3-F4DF4E77019C}"/>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342236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56040-E515-9618-C845-149B4AB97E87}"/>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3" name="Footer Placeholder 2">
            <a:extLst>
              <a:ext uri="{FF2B5EF4-FFF2-40B4-BE49-F238E27FC236}">
                <a16:creationId xmlns:a16="http://schemas.microsoft.com/office/drawing/2014/main" id="{CB142601-54AC-EE29-C2CF-51D588E31D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D62A6-1887-3146-B864-02416C131594}"/>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173047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D74F-6933-2D2E-72F0-60AB6449B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2DF48-6332-6FC1-C710-08FAE829D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CE140-1003-2D3B-00C5-01F7A8B63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40737-D563-E8E5-3587-4DF2EF9490C1}"/>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6" name="Footer Placeholder 5">
            <a:extLst>
              <a:ext uri="{FF2B5EF4-FFF2-40B4-BE49-F238E27FC236}">
                <a16:creationId xmlns:a16="http://schemas.microsoft.com/office/drawing/2014/main" id="{9A6C7ED0-3B1D-3B41-372F-15E041522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77DFE-F2CB-1355-9003-9310316092C5}"/>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291393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9F84-A0F7-C770-23BA-C537801F4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B8C06-CDE6-837A-4BA1-D01009438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C7CFB-7932-A3FE-3F1E-6190D4BE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E6795-EFF3-CF2F-E0C4-B8597F2A576E}"/>
              </a:ext>
            </a:extLst>
          </p:cNvPr>
          <p:cNvSpPr>
            <a:spLocks noGrp="1"/>
          </p:cNvSpPr>
          <p:nvPr>
            <p:ph type="dt" sz="half" idx="10"/>
          </p:nvPr>
        </p:nvSpPr>
        <p:spPr/>
        <p:txBody>
          <a:bodyPr/>
          <a:lstStyle/>
          <a:p>
            <a:fld id="{FF7C04B2-8351-254E-B207-3CAB78D7EBA2}" type="datetimeFigureOut">
              <a:rPr lang="en-US" smtClean="0"/>
              <a:t>3/15/23</a:t>
            </a:fld>
            <a:endParaRPr lang="en-US"/>
          </a:p>
        </p:txBody>
      </p:sp>
      <p:sp>
        <p:nvSpPr>
          <p:cNvPr id="6" name="Footer Placeholder 5">
            <a:extLst>
              <a:ext uri="{FF2B5EF4-FFF2-40B4-BE49-F238E27FC236}">
                <a16:creationId xmlns:a16="http://schemas.microsoft.com/office/drawing/2014/main" id="{397F710A-0E09-6978-96EE-AAD5DF65C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B733F-8764-ECE6-D31F-6B8336B739AA}"/>
              </a:ext>
            </a:extLst>
          </p:cNvPr>
          <p:cNvSpPr>
            <a:spLocks noGrp="1"/>
          </p:cNvSpPr>
          <p:nvPr>
            <p:ph type="sldNum" sz="quarter" idx="12"/>
          </p:nvPr>
        </p:nvSpPr>
        <p:spPr/>
        <p:txBody>
          <a:bodyPr/>
          <a:lstStyle/>
          <a:p>
            <a:fld id="{661DEA93-1A1E-AF49-922F-2DC2EA1D830B}" type="slidenum">
              <a:rPr lang="en-US" smtClean="0"/>
              <a:t>‹#›</a:t>
            </a:fld>
            <a:endParaRPr lang="en-US"/>
          </a:p>
        </p:txBody>
      </p:sp>
    </p:spTree>
    <p:extLst>
      <p:ext uri="{BB962C8B-B14F-4D97-AF65-F5344CB8AC3E}">
        <p14:creationId xmlns:p14="http://schemas.microsoft.com/office/powerpoint/2010/main" val="33802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0E7FF8-F166-104B-948C-BF0F3046F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9EB1E-2810-9BB9-0BC9-89688F0E9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33299-9F4F-38B8-946E-A9E5A9CD9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C04B2-8351-254E-B207-3CAB78D7EBA2}" type="datetimeFigureOut">
              <a:rPr lang="en-US" smtClean="0"/>
              <a:t>3/15/23</a:t>
            </a:fld>
            <a:endParaRPr lang="en-US"/>
          </a:p>
        </p:txBody>
      </p:sp>
      <p:sp>
        <p:nvSpPr>
          <p:cNvPr id="5" name="Footer Placeholder 4">
            <a:extLst>
              <a:ext uri="{FF2B5EF4-FFF2-40B4-BE49-F238E27FC236}">
                <a16:creationId xmlns:a16="http://schemas.microsoft.com/office/drawing/2014/main" id="{5E3807E1-AD54-39ED-454E-A6F442408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06A9AD-7414-1002-5000-C2946859D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DEA93-1A1E-AF49-922F-2DC2EA1D830B}" type="slidenum">
              <a:rPr lang="en-US" smtClean="0"/>
              <a:t>‹#›</a:t>
            </a:fld>
            <a:endParaRPr lang="en-US"/>
          </a:p>
        </p:txBody>
      </p:sp>
    </p:spTree>
    <p:extLst>
      <p:ext uri="{BB962C8B-B14F-4D97-AF65-F5344CB8AC3E}">
        <p14:creationId xmlns:p14="http://schemas.microsoft.com/office/powerpoint/2010/main" val="2096942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5B5F-7822-05ED-2BD3-2B10C3E153C1}"/>
              </a:ext>
            </a:extLst>
          </p:cNvPr>
          <p:cNvSpPr>
            <a:spLocks noGrp="1"/>
          </p:cNvSpPr>
          <p:nvPr>
            <p:ph type="ctrTitle"/>
          </p:nvPr>
        </p:nvSpPr>
        <p:spPr/>
        <p:txBody>
          <a:bodyPr>
            <a:normAutofit/>
          </a:bodyPr>
          <a:lstStyle/>
          <a:p>
            <a:r>
              <a:rPr lang="en-US" sz="3600" dirty="0">
                <a:effectLst/>
                <a:latin typeface="AdvOT63ee2d25.B"/>
              </a:rPr>
              <a:t>Western US intermountain seismicity caused by changes in upper mantle flow</a:t>
            </a:r>
            <a:endParaRPr lang="en-US" sz="3600" dirty="0"/>
          </a:p>
        </p:txBody>
      </p:sp>
      <p:sp>
        <p:nvSpPr>
          <p:cNvPr id="3" name="Subtitle 2">
            <a:extLst>
              <a:ext uri="{FF2B5EF4-FFF2-40B4-BE49-F238E27FC236}">
                <a16:creationId xmlns:a16="http://schemas.microsoft.com/office/drawing/2014/main" id="{5DA2EC0B-A4C7-12CC-0454-43E00A7D9468}"/>
              </a:ext>
            </a:extLst>
          </p:cNvPr>
          <p:cNvSpPr>
            <a:spLocks noGrp="1"/>
          </p:cNvSpPr>
          <p:nvPr>
            <p:ph type="subTitle" idx="1"/>
          </p:nvPr>
        </p:nvSpPr>
        <p:spPr>
          <a:xfrm>
            <a:off x="1524000" y="4526949"/>
            <a:ext cx="9144000" cy="654652"/>
          </a:xfrm>
        </p:spPr>
        <p:txBody>
          <a:bodyPr/>
          <a:lstStyle/>
          <a:p>
            <a:r>
              <a:rPr lang="en-US" dirty="0"/>
              <a:t>Drew White</a:t>
            </a:r>
          </a:p>
        </p:txBody>
      </p:sp>
    </p:spTree>
    <p:extLst>
      <p:ext uri="{BB962C8B-B14F-4D97-AF65-F5344CB8AC3E}">
        <p14:creationId xmlns:p14="http://schemas.microsoft.com/office/powerpoint/2010/main" val="26428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041FD95-C8B2-4E74-F51C-80F4DD4245DF}"/>
              </a:ext>
            </a:extLst>
          </p:cNvPr>
          <p:cNvPicPr>
            <a:picLocks noGrp="1" noChangeAspect="1"/>
          </p:cNvPicPr>
          <p:nvPr>
            <p:ph idx="1"/>
          </p:nvPr>
        </p:nvPicPr>
        <p:blipFill>
          <a:blip r:embed="rId3"/>
          <a:stretch>
            <a:fillRect/>
          </a:stretch>
        </p:blipFill>
        <p:spPr>
          <a:xfrm>
            <a:off x="3631756" y="544169"/>
            <a:ext cx="9251559" cy="5584782"/>
          </a:xfrm>
          <a:prstGeom prst="rect">
            <a:avLst/>
          </a:prstGeom>
        </p:spPr>
      </p:pic>
      <p:sp>
        <p:nvSpPr>
          <p:cNvPr id="2" name="Title 1">
            <a:extLst>
              <a:ext uri="{FF2B5EF4-FFF2-40B4-BE49-F238E27FC236}">
                <a16:creationId xmlns:a16="http://schemas.microsoft.com/office/drawing/2014/main" id="{2B7E9766-40C7-DF6F-F87F-64094257844A}"/>
              </a:ext>
            </a:extLst>
          </p:cNvPr>
          <p:cNvSpPr>
            <a:spLocks noGrp="1"/>
          </p:cNvSpPr>
          <p:nvPr>
            <p:ph type="title"/>
          </p:nvPr>
        </p:nvSpPr>
        <p:spPr/>
        <p:txBody>
          <a:bodyPr/>
          <a:lstStyle/>
          <a:p>
            <a:r>
              <a:rPr lang="en-US" dirty="0"/>
              <a:t>Figure 1 </a:t>
            </a:r>
          </a:p>
        </p:txBody>
      </p:sp>
      <p:sp>
        <p:nvSpPr>
          <p:cNvPr id="4" name="Text Placeholder 3">
            <a:extLst>
              <a:ext uri="{FF2B5EF4-FFF2-40B4-BE49-F238E27FC236}">
                <a16:creationId xmlns:a16="http://schemas.microsoft.com/office/drawing/2014/main" id="{ED00AE66-2D7C-F4AE-1D4C-7FD4244DCFFC}"/>
              </a:ext>
            </a:extLst>
          </p:cNvPr>
          <p:cNvSpPr>
            <a:spLocks noGrp="1"/>
          </p:cNvSpPr>
          <p:nvPr>
            <p:ph type="body" sz="half" idx="2"/>
          </p:nvPr>
        </p:nvSpPr>
        <p:spPr/>
        <p:txBody>
          <a:bodyPr/>
          <a:lstStyle/>
          <a:p>
            <a:r>
              <a:rPr lang="en-US" dirty="0"/>
              <a:t>a. Provinces and focal mechanisms </a:t>
            </a:r>
          </a:p>
          <a:p>
            <a:r>
              <a:rPr lang="en-US" dirty="0"/>
              <a:t>b. Seismicity &lt; 50 km </a:t>
            </a:r>
          </a:p>
          <a:p>
            <a:r>
              <a:rPr lang="en-US" dirty="0"/>
              <a:t>c. Geodetic Shear Strain rates </a:t>
            </a:r>
          </a:p>
          <a:p>
            <a:r>
              <a:rPr lang="en-US" dirty="0"/>
              <a:t>d. Gravitational Potential Energy (GPE)  </a:t>
            </a:r>
          </a:p>
          <a:p>
            <a:r>
              <a:rPr lang="en-US" dirty="0"/>
              <a:t>e. Dynamic Topography</a:t>
            </a:r>
          </a:p>
          <a:p>
            <a:r>
              <a:rPr lang="en-US" dirty="0"/>
              <a:t>f. Rate change of Dynamic Topography </a:t>
            </a:r>
          </a:p>
        </p:txBody>
      </p:sp>
    </p:spTree>
    <p:extLst>
      <p:ext uri="{BB962C8B-B14F-4D97-AF65-F5344CB8AC3E}">
        <p14:creationId xmlns:p14="http://schemas.microsoft.com/office/powerpoint/2010/main" val="61192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B330-8F87-D78C-7ABF-1641107C1C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9C2DBD0-5DFB-93B8-1284-8B1AB226B18B}"/>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339451B-BDC4-B65D-1251-D7BBAC16C213}"/>
              </a:ext>
            </a:extLst>
          </p:cNvPr>
          <p:cNvSpPr>
            <a:spLocks noGrp="1"/>
          </p:cNvSpPr>
          <p:nvPr>
            <p:ph type="body" sz="half" idx="2"/>
          </p:nvPr>
        </p:nvSpPr>
        <p:spPr/>
        <p:txBody>
          <a:bodyPr/>
          <a:lstStyle/>
          <a:p>
            <a:endParaRPr lang="en-US"/>
          </a:p>
        </p:txBody>
      </p:sp>
      <p:pic>
        <p:nvPicPr>
          <p:cNvPr id="5" name="Content Placeholder 4">
            <a:extLst>
              <a:ext uri="{FF2B5EF4-FFF2-40B4-BE49-F238E27FC236}">
                <a16:creationId xmlns:a16="http://schemas.microsoft.com/office/drawing/2014/main" id="{90D78E6E-4809-6789-EAD1-9F82F055E2B2}"/>
              </a:ext>
            </a:extLst>
          </p:cNvPr>
          <p:cNvPicPr>
            <a:picLocks noChangeAspect="1"/>
          </p:cNvPicPr>
          <p:nvPr/>
        </p:nvPicPr>
        <p:blipFill>
          <a:blip r:embed="rId2"/>
          <a:stretch>
            <a:fillRect/>
          </a:stretch>
        </p:blipFill>
        <p:spPr>
          <a:xfrm>
            <a:off x="1993899" y="614358"/>
            <a:ext cx="8447541" cy="5786441"/>
          </a:xfrm>
          <a:prstGeom prst="rect">
            <a:avLst/>
          </a:prstGeom>
        </p:spPr>
      </p:pic>
      <p:sp>
        <p:nvSpPr>
          <p:cNvPr id="6" name="TextBox 5">
            <a:extLst>
              <a:ext uri="{FF2B5EF4-FFF2-40B4-BE49-F238E27FC236}">
                <a16:creationId xmlns:a16="http://schemas.microsoft.com/office/drawing/2014/main" id="{25847A62-AE00-7AAD-CFC8-567441C48802}"/>
              </a:ext>
            </a:extLst>
          </p:cNvPr>
          <p:cNvSpPr txBox="1"/>
          <p:nvPr/>
        </p:nvSpPr>
        <p:spPr>
          <a:xfrm>
            <a:off x="271849" y="197708"/>
            <a:ext cx="3669956" cy="369332"/>
          </a:xfrm>
          <a:prstGeom prst="rect">
            <a:avLst/>
          </a:prstGeom>
          <a:noFill/>
        </p:spPr>
        <p:txBody>
          <a:bodyPr wrap="square" rtlCol="0">
            <a:spAutoFit/>
          </a:bodyPr>
          <a:lstStyle/>
          <a:p>
            <a:r>
              <a:rPr lang="en-US" dirty="0"/>
              <a:t>Extended data figure 1</a:t>
            </a:r>
          </a:p>
        </p:txBody>
      </p:sp>
    </p:spTree>
    <p:extLst>
      <p:ext uri="{BB962C8B-B14F-4D97-AF65-F5344CB8AC3E}">
        <p14:creationId xmlns:p14="http://schemas.microsoft.com/office/powerpoint/2010/main" val="155391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95C6-2622-C8E6-3ED0-7A16BE5ED04C}"/>
              </a:ext>
            </a:extLst>
          </p:cNvPr>
          <p:cNvSpPr>
            <a:spLocks noGrp="1"/>
          </p:cNvSpPr>
          <p:nvPr>
            <p:ph type="title"/>
          </p:nvPr>
        </p:nvSpPr>
        <p:spPr>
          <a:xfrm>
            <a:off x="838200" y="365125"/>
            <a:ext cx="10085173" cy="1081087"/>
          </a:xfrm>
        </p:spPr>
        <p:txBody>
          <a:bodyPr/>
          <a:lstStyle/>
          <a:p>
            <a:r>
              <a:rPr lang="en-US" dirty="0"/>
              <a:t>Figure 2 </a:t>
            </a:r>
          </a:p>
        </p:txBody>
      </p:sp>
      <p:pic>
        <p:nvPicPr>
          <p:cNvPr id="3" name="Content Placeholder 4">
            <a:extLst>
              <a:ext uri="{FF2B5EF4-FFF2-40B4-BE49-F238E27FC236}">
                <a16:creationId xmlns:a16="http://schemas.microsoft.com/office/drawing/2014/main" id="{AD093C33-0964-FA6F-9C8A-853375F4FDD6}"/>
              </a:ext>
            </a:extLst>
          </p:cNvPr>
          <p:cNvPicPr>
            <a:picLocks noChangeAspect="1"/>
          </p:cNvPicPr>
          <p:nvPr/>
        </p:nvPicPr>
        <p:blipFill>
          <a:blip r:embed="rId2"/>
          <a:stretch>
            <a:fillRect/>
          </a:stretch>
        </p:blipFill>
        <p:spPr>
          <a:xfrm>
            <a:off x="420129" y="1352936"/>
            <a:ext cx="8762749" cy="5139939"/>
          </a:xfrm>
          <a:prstGeom prst="rect">
            <a:avLst/>
          </a:prstGeom>
        </p:spPr>
      </p:pic>
      <p:sp>
        <p:nvSpPr>
          <p:cNvPr id="4" name="TextBox 3">
            <a:extLst>
              <a:ext uri="{FF2B5EF4-FFF2-40B4-BE49-F238E27FC236}">
                <a16:creationId xmlns:a16="http://schemas.microsoft.com/office/drawing/2014/main" id="{7F52F146-EDB6-1791-E6B4-6616CC995A40}"/>
              </a:ext>
            </a:extLst>
          </p:cNvPr>
          <p:cNvSpPr txBox="1"/>
          <p:nvPr/>
        </p:nvSpPr>
        <p:spPr>
          <a:xfrm>
            <a:off x="9403492" y="1594022"/>
            <a:ext cx="2446638" cy="1200329"/>
          </a:xfrm>
          <a:prstGeom prst="rect">
            <a:avLst/>
          </a:prstGeom>
          <a:noFill/>
        </p:spPr>
        <p:txBody>
          <a:bodyPr wrap="square" rtlCol="0">
            <a:spAutoFit/>
          </a:bodyPr>
          <a:lstStyle/>
          <a:p>
            <a:r>
              <a:rPr lang="en-US" dirty="0" err="1"/>
              <a:t>Molchan</a:t>
            </a:r>
            <a:r>
              <a:rPr lang="en-US" dirty="0"/>
              <a:t> curves and associated skill in observations from figure 1.  </a:t>
            </a:r>
          </a:p>
        </p:txBody>
      </p:sp>
    </p:spTree>
    <p:extLst>
      <p:ext uri="{BB962C8B-B14F-4D97-AF65-F5344CB8AC3E}">
        <p14:creationId xmlns:p14="http://schemas.microsoft.com/office/powerpoint/2010/main" val="187066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36A7-BBF6-5D5B-BA03-23D287CF55F1}"/>
              </a:ext>
            </a:extLst>
          </p:cNvPr>
          <p:cNvSpPr>
            <a:spLocks noGrp="1"/>
          </p:cNvSpPr>
          <p:nvPr>
            <p:ph type="title"/>
          </p:nvPr>
        </p:nvSpPr>
        <p:spPr/>
        <p:txBody>
          <a:bodyPr/>
          <a:lstStyle/>
          <a:p>
            <a:r>
              <a:rPr lang="en-US" dirty="0"/>
              <a:t>Figure 3</a:t>
            </a:r>
          </a:p>
        </p:txBody>
      </p:sp>
      <p:pic>
        <p:nvPicPr>
          <p:cNvPr id="5" name="Content Placeholder 4">
            <a:extLst>
              <a:ext uri="{FF2B5EF4-FFF2-40B4-BE49-F238E27FC236}">
                <a16:creationId xmlns:a16="http://schemas.microsoft.com/office/drawing/2014/main" id="{C2FCC213-62E7-6892-F13D-85B73447350C}"/>
              </a:ext>
            </a:extLst>
          </p:cNvPr>
          <p:cNvPicPr>
            <a:picLocks noGrp="1" noChangeAspect="1"/>
          </p:cNvPicPr>
          <p:nvPr>
            <p:ph idx="1"/>
          </p:nvPr>
        </p:nvPicPr>
        <p:blipFill>
          <a:blip r:embed="rId2"/>
          <a:stretch>
            <a:fillRect/>
          </a:stretch>
        </p:blipFill>
        <p:spPr>
          <a:xfrm>
            <a:off x="5832390" y="124907"/>
            <a:ext cx="4908728" cy="6583471"/>
          </a:xfrm>
          <a:prstGeom prst="rect">
            <a:avLst/>
          </a:prstGeom>
        </p:spPr>
      </p:pic>
      <p:sp>
        <p:nvSpPr>
          <p:cNvPr id="4" name="Text Placeholder 3">
            <a:extLst>
              <a:ext uri="{FF2B5EF4-FFF2-40B4-BE49-F238E27FC236}">
                <a16:creationId xmlns:a16="http://schemas.microsoft.com/office/drawing/2014/main" id="{54012236-8D3A-755C-BC82-23B4F2B5E09B}"/>
              </a:ext>
            </a:extLst>
          </p:cNvPr>
          <p:cNvSpPr>
            <a:spLocks noGrp="1"/>
          </p:cNvSpPr>
          <p:nvPr>
            <p:ph type="body" sz="half" idx="2"/>
          </p:nvPr>
        </p:nvSpPr>
        <p:spPr/>
        <p:txBody>
          <a:bodyPr/>
          <a:lstStyle/>
          <a:p>
            <a:r>
              <a:rPr lang="en-US" sz="1800" dirty="0">
                <a:effectLst/>
                <a:latin typeface="AdvOTb65e897d.B"/>
              </a:rPr>
              <a:t>Illustration of mantle flow forcing in the study region. </a:t>
            </a:r>
            <a:r>
              <a:rPr lang="en-US" sz="1800" dirty="0">
                <a:effectLst/>
                <a:latin typeface="AdvOT1ef757c0"/>
              </a:rPr>
              <a:t>Inferred temperature anomalies and mantle flow velocities (background) and temporal change thereof (foreground) are shown along a north–south profile. Profile location, corresponding dynamic topography, and rate change thereof are shown in Fig. 1e and f, respectively. </a:t>
            </a:r>
            <a:endParaRPr lang="en-US" dirty="0"/>
          </a:p>
          <a:p>
            <a:endParaRPr lang="en-US" dirty="0"/>
          </a:p>
        </p:txBody>
      </p:sp>
    </p:spTree>
    <p:extLst>
      <p:ext uri="{BB962C8B-B14F-4D97-AF65-F5344CB8AC3E}">
        <p14:creationId xmlns:p14="http://schemas.microsoft.com/office/powerpoint/2010/main" val="190371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0BC8947-5B46-5B68-1AF8-7547554EE5F7}"/>
              </a:ext>
            </a:extLst>
          </p:cNvPr>
          <p:cNvPicPr>
            <a:picLocks noGrp="1" noChangeAspect="1"/>
          </p:cNvPicPr>
          <p:nvPr>
            <p:ph idx="1"/>
          </p:nvPr>
        </p:nvPicPr>
        <p:blipFill>
          <a:blip r:embed="rId2"/>
          <a:stretch>
            <a:fillRect/>
          </a:stretch>
        </p:blipFill>
        <p:spPr>
          <a:xfrm>
            <a:off x="8913922" y="1215660"/>
            <a:ext cx="3082633" cy="3394075"/>
          </a:xfrm>
          <a:prstGeom prst="rect">
            <a:avLst/>
          </a:prstGeom>
        </p:spPr>
      </p:pic>
      <p:pic>
        <p:nvPicPr>
          <p:cNvPr id="9" name="Picture 8">
            <a:extLst>
              <a:ext uri="{FF2B5EF4-FFF2-40B4-BE49-F238E27FC236}">
                <a16:creationId xmlns:a16="http://schemas.microsoft.com/office/drawing/2014/main" id="{D9975DB0-913A-6456-B2DA-2AA29CF5774E}"/>
              </a:ext>
            </a:extLst>
          </p:cNvPr>
          <p:cNvPicPr>
            <a:picLocks noChangeAspect="1"/>
          </p:cNvPicPr>
          <p:nvPr/>
        </p:nvPicPr>
        <p:blipFill>
          <a:blip r:embed="rId3"/>
          <a:stretch>
            <a:fillRect/>
          </a:stretch>
        </p:blipFill>
        <p:spPr>
          <a:xfrm>
            <a:off x="4388527" y="457200"/>
            <a:ext cx="4953000" cy="2893283"/>
          </a:xfrm>
          <a:prstGeom prst="rect">
            <a:avLst/>
          </a:prstGeom>
        </p:spPr>
      </p:pic>
      <p:sp>
        <p:nvSpPr>
          <p:cNvPr id="2" name="Title 1">
            <a:extLst>
              <a:ext uri="{FF2B5EF4-FFF2-40B4-BE49-F238E27FC236}">
                <a16:creationId xmlns:a16="http://schemas.microsoft.com/office/drawing/2014/main" id="{43400315-4977-2D71-9F4D-A35C58928993}"/>
              </a:ext>
            </a:extLst>
          </p:cNvPr>
          <p:cNvSpPr>
            <a:spLocks noGrp="1"/>
          </p:cNvSpPr>
          <p:nvPr>
            <p:ph type="title"/>
          </p:nvPr>
        </p:nvSpPr>
        <p:spPr/>
        <p:txBody>
          <a:bodyPr/>
          <a:lstStyle/>
          <a:p>
            <a:r>
              <a:rPr lang="en-US" dirty="0"/>
              <a:t>Comparison </a:t>
            </a:r>
          </a:p>
        </p:txBody>
      </p:sp>
      <p:sp>
        <p:nvSpPr>
          <p:cNvPr id="4" name="Text Placeholder 3">
            <a:extLst>
              <a:ext uri="{FF2B5EF4-FFF2-40B4-BE49-F238E27FC236}">
                <a16:creationId xmlns:a16="http://schemas.microsoft.com/office/drawing/2014/main" id="{8ECBD88F-9677-BD76-EB49-CE73ABD33EA2}"/>
              </a:ext>
            </a:extLst>
          </p:cNvPr>
          <p:cNvSpPr>
            <a:spLocks noGrp="1"/>
          </p:cNvSpPr>
          <p:nvPr>
            <p:ph type="body" sz="half" idx="2"/>
          </p:nvPr>
        </p:nvSpPr>
        <p:spPr/>
        <p:txBody>
          <a:bodyPr/>
          <a:lstStyle/>
          <a:p>
            <a:r>
              <a:rPr lang="en-US" sz="1800" dirty="0">
                <a:effectLst/>
                <a:latin typeface="AdvOT1ef757c0"/>
              </a:rPr>
              <a:t>“A preliminary analysis of geodetically determined vertical motions from Global Positioning System (GPS) data indicates that patterns of surface uplift do not correlate with our predictions of rate change of dynamic topography, except at some wavelengths (Extended Data Fig. 8). This lack of correlation partly stems from neglect of lithospheric strength by the viscous flow model, which would greatly dampen uplift on scales </a:t>
            </a:r>
            <a:r>
              <a:rPr lang="en-US" sz="1800" dirty="0">
                <a:effectLst/>
                <a:latin typeface="AdvP49423E"/>
              </a:rPr>
              <a:t>=</a:t>
            </a:r>
            <a:r>
              <a:rPr lang="en-US" sz="1800" dirty="0">
                <a:effectLst/>
                <a:latin typeface="AdvOT1ef757c0"/>
              </a:rPr>
              <a:t>200...600 km in the region”</a:t>
            </a:r>
            <a:endParaRPr lang="en-US" dirty="0"/>
          </a:p>
          <a:p>
            <a:endParaRPr lang="en-US" dirty="0"/>
          </a:p>
        </p:txBody>
      </p:sp>
      <p:pic>
        <p:nvPicPr>
          <p:cNvPr id="11" name="Picture 10">
            <a:extLst>
              <a:ext uri="{FF2B5EF4-FFF2-40B4-BE49-F238E27FC236}">
                <a16:creationId xmlns:a16="http://schemas.microsoft.com/office/drawing/2014/main" id="{C5C517C9-1A93-CFB0-FC04-024459546092}"/>
              </a:ext>
            </a:extLst>
          </p:cNvPr>
          <p:cNvPicPr>
            <a:picLocks noChangeAspect="1"/>
          </p:cNvPicPr>
          <p:nvPr/>
        </p:nvPicPr>
        <p:blipFill>
          <a:blip r:embed="rId4"/>
          <a:stretch>
            <a:fillRect/>
          </a:stretch>
        </p:blipFill>
        <p:spPr>
          <a:xfrm>
            <a:off x="4797425" y="3686176"/>
            <a:ext cx="4343400" cy="2773176"/>
          </a:xfrm>
          <a:prstGeom prst="rect">
            <a:avLst/>
          </a:prstGeom>
        </p:spPr>
      </p:pic>
      <p:sp>
        <p:nvSpPr>
          <p:cNvPr id="12" name="TextBox 11">
            <a:extLst>
              <a:ext uri="{FF2B5EF4-FFF2-40B4-BE49-F238E27FC236}">
                <a16:creationId xmlns:a16="http://schemas.microsoft.com/office/drawing/2014/main" id="{47D6661E-F9E1-C03A-E3E0-F83E15DA5DF8}"/>
              </a:ext>
            </a:extLst>
          </p:cNvPr>
          <p:cNvSpPr txBox="1"/>
          <p:nvPr/>
        </p:nvSpPr>
        <p:spPr>
          <a:xfrm>
            <a:off x="5103341" y="111211"/>
            <a:ext cx="1940010" cy="369332"/>
          </a:xfrm>
          <a:prstGeom prst="rect">
            <a:avLst/>
          </a:prstGeom>
          <a:noFill/>
        </p:spPr>
        <p:txBody>
          <a:bodyPr wrap="square" rtlCol="0">
            <a:spAutoFit/>
          </a:bodyPr>
          <a:lstStyle/>
          <a:p>
            <a:r>
              <a:rPr lang="en-US" dirty="0"/>
              <a:t>Figure 8 </a:t>
            </a:r>
          </a:p>
        </p:txBody>
      </p:sp>
      <p:sp>
        <p:nvSpPr>
          <p:cNvPr id="13" name="TextBox 12">
            <a:extLst>
              <a:ext uri="{FF2B5EF4-FFF2-40B4-BE49-F238E27FC236}">
                <a16:creationId xmlns:a16="http://schemas.microsoft.com/office/drawing/2014/main" id="{2A02CB9E-F800-74FB-1F0B-A355D572C55E}"/>
              </a:ext>
            </a:extLst>
          </p:cNvPr>
          <p:cNvSpPr txBox="1"/>
          <p:nvPr/>
        </p:nvSpPr>
        <p:spPr>
          <a:xfrm>
            <a:off x="5239265" y="3350483"/>
            <a:ext cx="1581665" cy="369332"/>
          </a:xfrm>
          <a:prstGeom prst="rect">
            <a:avLst/>
          </a:prstGeom>
          <a:noFill/>
        </p:spPr>
        <p:txBody>
          <a:bodyPr wrap="square" rtlCol="0">
            <a:spAutoFit/>
          </a:bodyPr>
          <a:lstStyle/>
          <a:p>
            <a:r>
              <a:rPr lang="en-US" dirty="0"/>
              <a:t>Figure 5</a:t>
            </a:r>
          </a:p>
        </p:txBody>
      </p:sp>
      <p:sp>
        <p:nvSpPr>
          <p:cNvPr id="14" name="TextBox 13">
            <a:extLst>
              <a:ext uri="{FF2B5EF4-FFF2-40B4-BE49-F238E27FC236}">
                <a16:creationId xmlns:a16="http://schemas.microsoft.com/office/drawing/2014/main" id="{34B2AA48-CFBE-7AC2-3273-A55716758FC7}"/>
              </a:ext>
            </a:extLst>
          </p:cNvPr>
          <p:cNvSpPr txBox="1"/>
          <p:nvPr/>
        </p:nvSpPr>
        <p:spPr>
          <a:xfrm>
            <a:off x="9341527" y="790832"/>
            <a:ext cx="1557132" cy="369332"/>
          </a:xfrm>
          <a:prstGeom prst="rect">
            <a:avLst/>
          </a:prstGeom>
          <a:noFill/>
        </p:spPr>
        <p:txBody>
          <a:bodyPr wrap="square" rtlCol="0">
            <a:spAutoFit/>
          </a:bodyPr>
          <a:lstStyle/>
          <a:p>
            <a:r>
              <a:rPr lang="en-US" dirty="0"/>
              <a:t>Figure 4</a:t>
            </a:r>
          </a:p>
        </p:txBody>
      </p:sp>
    </p:spTree>
    <p:extLst>
      <p:ext uri="{BB962C8B-B14F-4D97-AF65-F5344CB8AC3E}">
        <p14:creationId xmlns:p14="http://schemas.microsoft.com/office/powerpoint/2010/main" val="49134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217</Words>
  <Application>Microsoft Macintosh PowerPoint</Application>
  <PresentationFormat>Widescreen</PresentationFormat>
  <Paragraphs>20</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AdvOT1ef757c0</vt:lpstr>
      <vt:lpstr>AdvOT63ee2d25.B</vt:lpstr>
      <vt:lpstr>AdvOTb65e897d.B</vt:lpstr>
      <vt:lpstr>AdvP49423E</vt:lpstr>
      <vt:lpstr>Arial</vt:lpstr>
      <vt:lpstr>Calibri</vt:lpstr>
      <vt:lpstr>Calibri Light</vt:lpstr>
      <vt:lpstr>Office Theme</vt:lpstr>
      <vt:lpstr>Western US intermountain seismicity caused by changes in upper mantle flow</vt:lpstr>
      <vt:lpstr>Figure 1 </vt:lpstr>
      <vt:lpstr>PowerPoint Presentation</vt:lpstr>
      <vt:lpstr>Figure 2 </vt:lpstr>
      <vt:lpstr>Figure 3</vt:lpstr>
      <vt:lpstr>Comparison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US intermountain seismicity caused by changes in upper mantle flow</dc:title>
  <dc:creator>Drew White</dc:creator>
  <cp:lastModifiedBy>Drew White</cp:lastModifiedBy>
  <cp:revision>10</cp:revision>
  <dcterms:created xsi:type="dcterms:W3CDTF">2023-03-15T15:15:39Z</dcterms:created>
  <dcterms:modified xsi:type="dcterms:W3CDTF">2023-03-15T19:19:18Z</dcterms:modified>
</cp:coreProperties>
</file>