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7"/>
  </p:notesMasterIdLst>
  <p:sldIdLst>
    <p:sldId id="268" r:id="rId2"/>
    <p:sldId id="797" r:id="rId3"/>
    <p:sldId id="272" r:id="rId4"/>
    <p:sldId id="761" r:id="rId5"/>
    <p:sldId id="737" r:id="rId6"/>
    <p:sldId id="798" r:id="rId7"/>
    <p:sldId id="799" r:id="rId8"/>
    <p:sldId id="795" r:id="rId9"/>
    <p:sldId id="794" r:id="rId10"/>
    <p:sldId id="708" r:id="rId11"/>
    <p:sldId id="616" r:id="rId12"/>
    <p:sldId id="625" r:id="rId13"/>
    <p:sldId id="300" r:id="rId14"/>
    <p:sldId id="776" r:id="rId15"/>
    <p:sldId id="766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3AA"/>
    <a:srgbClr val="0015E8"/>
    <a:srgbClr val="D50000"/>
    <a:srgbClr val="B3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420"/>
    <p:restoredTop sz="96327"/>
  </p:normalViewPr>
  <p:slideViewPr>
    <p:cSldViewPr snapToGrid="0">
      <p:cViewPr varScale="1">
        <p:scale>
          <a:sx n="224" d="100"/>
          <a:sy n="224" d="100"/>
        </p:scale>
        <p:origin x="904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07A009-E4C4-B74D-B2C6-57200F2836FC}" type="datetimeFigureOut">
              <a:rPr lang="en-US" smtClean="0"/>
              <a:t>4/17/23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9DE3BD-1BE0-D54B-8A0C-80418BE2E3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3458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6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568325" y="762000"/>
            <a:ext cx="6635750" cy="37338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="" xmlns:a14="http://schemas.microsoft.com/office/drawing/2010/main" val="1"/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936963" name="Text Box 3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85863" y="4787900"/>
            <a:ext cx="5407025" cy="38258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r>
              <a:rPr lang="en-US" dirty="0"/>
              <a:t>Too complex</a:t>
            </a:r>
          </a:p>
        </p:txBody>
      </p:sp>
    </p:spTree>
    <p:extLst>
      <p:ext uri="{BB962C8B-B14F-4D97-AF65-F5344CB8AC3E}">
        <p14:creationId xmlns:p14="http://schemas.microsoft.com/office/powerpoint/2010/main" val="29892860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6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568325" y="762000"/>
            <a:ext cx="6635750" cy="37338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="" xmlns:a14="http://schemas.microsoft.com/office/drawing/2010/main" val="1"/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936963" name="Text Box 3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85863" y="4787900"/>
            <a:ext cx="5407025" cy="38258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r>
              <a:rPr lang="en-US" dirty="0"/>
              <a:t>Too complex</a:t>
            </a:r>
          </a:p>
        </p:txBody>
      </p:sp>
    </p:spTree>
    <p:extLst>
      <p:ext uri="{BB962C8B-B14F-4D97-AF65-F5344CB8AC3E}">
        <p14:creationId xmlns:p14="http://schemas.microsoft.com/office/powerpoint/2010/main" val="18142105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568325" y="762000"/>
            <a:ext cx="6635750" cy="37338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="" xmlns:a14="http://schemas.microsoft.com/office/drawing/2010/main" val="1"/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900099" name="Text Box 3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85863" y="4787900"/>
            <a:ext cx="5407025" cy="38258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8732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7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568325" y="762000"/>
            <a:ext cx="6635750" cy="37338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="" xmlns:a14="http://schemas.microsoft.com/office/drawing/2010/main" val="1"/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917507" name="Text Box 3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85863" y="4787900"/>
            <a:ext cx="5407025" cy="38258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056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ABCDE3-FF8A-B69E-8952-8E098ECD35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9A306EE-B8B7-3FCC-84F1-0C74885035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07137C-3D03-0B49-FC1E-B6D131D451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9754D-438D-6946-A723-A943EC2CA0C6}" type="datetimeFigureOut">
              <a:rPr lang="en-US" smtClean="0"/>
              <a:t>4/17/23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1ECFAA-7444-7439-2534-C9143F708B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034BC8-6074-A773-04F6-DA9914F733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19FB4-53F2-5A44-A087-1B410D5CB2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9605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B5BCD5-5005-19AA-6AFE-4E6131FB4F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CABCFE3-539A-68A7-0EF2-D54078D844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84F712-DE4E-26B4-F1B0-6F5DB9559B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9754D-438D-6946-A723-A943EC2CA0C6}" type="datetimeFigureOut">
              <a:rPr lang="en-US" smtClean="0"/>
              <a:t>4/17/23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A20F34-1AE8-009E-0978-45DFDF0728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A5C3F7-C127-FF95-8A69-B3F02D080C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19FB4-53F2-5A44-A087-1B410D5CB2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3283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A41B1B1-5188-B0C9-20D3-92BDC2DAA9B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22ACA7-4AAE-7592-4E23-FA2E817B0D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EC8623-7D4C-3DCD-CEE0-9823AE80DE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9754D-438D-6946-A723-A943EC2CA0C6}" type="datetimeFigureOut">
              <a:rPr lang="en-US" smtClean="0"/>
              <a:t>4/17/23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67D4BF-F6A9-36CA-9350-4604C7545F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ED769A-8500-A651-742B-4F5D46B576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19FB4-53F2-5A44-A087-1B410D5CB2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8499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110064-451F-B25C-9FC9-6F5741632A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874BCD-6A8B-32E8-19A7-2A4903B3A4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2A1680-2EC7-29B9-DA35-535678D17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9754D-438D-6946-A723-A943EC2CA0C6}" type="datetimeFigureOut">
              <a:rPr lang="en-US" smtClean="0"/>
              <a:t>4/17/23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40720C-D892-53ED-017B-B662E9A153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E63D55-088C-D70C-A14B-1A23479D6B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19FB4-53F2-5A44-A087-1B410D5CB2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5580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CC20C9-DB7A-087E-EA5C-B8F6024065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9E6111-74D8-2BFF-FF3B-7F78BA282A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418D08-55C7-5039-6EA1-2F41B41C07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9754D-438D-6946-A723-A943EC2CA0C6}" type="datetimeFigureOut">
              <a:rPr lang="en-US" smtClean="0"/>
              <a:t>4/17/23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9D76CD-7C5B-D85E-73A2-68C3855F50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638E2D-C71B-7216-8A6E-7B5096A7D4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19FB4-53F2-5A44-A087-1B410D5CB2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00678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8D2B68-616C-1EEE-C449-38775E6D7C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F6171A-87BB-E588-53BD-9D571A1AF3D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2F01DF-748B-6D66-E6E3-6A55DC8801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7A06113-0074-2404-57EF-C26C103412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9754D-438D-6946-A723-A943EC2CA0C6}" type="datetimeFigureOut">
              <a:rPr lang="en-US" smtClean="0"/>
              <a:t>4/17/23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F8588F-D2F2-0910-D5B9-534BF59D55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03A9DF-EE44-8148-604F-0240894508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19FB4-53F2-5A44-A087-1B410D5CB2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82970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9B4818-FC93-2808-D698-FBDE2B7EF1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A1F01C-BF4D-E8FE-86A1-83E39B2EA8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0E6316D-0CA1-CCF7-47AD-DB52529E15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A036A68-46A5-395C-EAB8-5680B8A585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2629C9-0F8C-5C95-2927-3EA2BB8714D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5575529-C428-5A71-51C5-9A23272EE9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9754D-438D-6946-A723-A943EC2CA0C6}" type="datetimeFigureOut">
              <a:rPr lang="en-US" smtClean="0"/>
              <a:t>4/17/23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C5093B-6AD7-0648-8AB5-8FCB588235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6622D93-779D-F188-B470-AB0FFD61AC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19FB4-53F2-5A44-A087-1B410D5CB2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3648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77939D-A126-43B5-33A5-64DF5FF223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A9A5E52-A658-30CC-3346-549CB7823C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9754D-438D-6946-A723-A943EC2CA0C6}" type="datetimeFigureOut">
              <a:rPr lang="en-US" smtClean="0"/>
              <a:t>4/17/23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0408996-C0BC-F1BC-3101-8802842FD8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47ADE19-2EB5-8B51-AA7E-5AE6D71D7A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19FB4-53F2-5A44-A087-1B410D5CB2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26294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2750CD-671B-7C96-A65D-3B4C834B9A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9754D-438D-6946-A723-A943EC2CA0C6}" type="datetimeFigureOut">
              <a:rPr lang="en-US" smtClean="0"/>
              <a:t>4/17/23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82980A-94DC-CC77-B52A-79C09E6D0F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FC28B8-8D0A-00DC-1D71-F20C40632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19FB4-53F2-5A44-A087-1B410D5CB2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4542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7DEAB1-ABBA-5A49-C4DB-EF976972CD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7CFA3D-3961-94B6-C73E-C3B50B03EE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41C32A-C36F-268D-9046-0EA0C8B918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A3BEEA-390C-9B7A-9C12-9D4BE3528A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9754D-438D-6946-A723-A943EC2CA0C6}" type="datetimeFigureOut">
              <a:rPr lang="en-US" smtClean="0"/>
              <a:t>4/17/23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AB2CF7-E1BE-EABA-72BE-ADDABCE421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75EAE3-4512-2A34-A67F-1BECEF68E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19FB4-53F2-5A44-A087-1B410D5CB2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9338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E3424E-E069-5AD6-AE68-E55EE16FDD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1C5E251-279C-4F32-25D6-65224689A81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CC81F6-BF43-EFC9-9FA4-7DAD7E2EC4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CD5F8D-D455-4BD2-009F-DB0ECAC102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9754D-438D-6946-A723-A943EC2CA0C6}" type="datetimeFigureOut">
              <a:rPr lang="en-US" smtClean="0"/>
              <a:t>4/17/23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EB81E89-437F-0171-5A64-9E4F89B730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A4DFA5-C261-9D4E-F269-7DDA25C22A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19FB4-53F2-5A44-A087-1B410D5CB2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3113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99CD269-F1FB-FC50-51D8-67B5AA3C2C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408BF2-E6F4-E0ED-5322-202291A752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CC42F3-E301-CE02-B17C-BBFAC2599FA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29754D-438D-6946-A723-A943EC2CA0C6}" type="datetimeFigureOut">
              <a:rPr lang="en-US" smtClean="0"/>
              <a:t>4/17/23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F44B1B-A017-F54D-13F1-28BC01EE05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E8BA43-7BF7-9ED4-4EEC-07C6A1B4E3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519FB4-53F2-5A44-A087-1B410D5CB2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94761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26">
            <a:extLst>
              <a:ext uri="{FF2B5EF4-FFF2-40B4-BE49-F238E27FC236}">
                <a16:creationId xmlns:a16="http://schemas.microsoft.com/office/drawing/2014/main" id="{7B25FC69-FEA4-0967-6B30-B68112BE5D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77192" y="60603"/>
            <a:ext cx="184601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 xmlns:lc="http://schemas.openxmlformats.org/drawingml/2006/lockedCanvas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xmlns:lc="http://schemas.openxmlformats.org/drawingml/2006/lockedCanvas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 xmlns:lc="http://schemas.openxmlformats.org/drawingml/2006/lockedCanvas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r>
              <a:rPr lang="en-US" dirty="0">
                <a:solidFill>
                  <a:srgbClr val="FF0000"/>
                </a:solidFill>
              </a:rPr>
              <a:t>17 Apr 2023</a:t>
            </a:r>
          </a:p>
        </p:txBody>
      </p:sp>
      <p:sp>
        <p:nvSpPr>
          <p:cNvPr id="7" name="Text Box 5">
            <a:extLst>
              <a:ext uri="{FF2B5EF4-FFF2-40B4-BE49-F238E27FC236}">
                <a16:creationId xmlns:a16="http://schemas.microsoft.com/office/drawing/2014/main" id="{09AFAA8E-FD55-F034-4E04-50F433CACA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9055" y="136803"/>
            <a:ext cx="6611937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lc="http://schemas.openxmlformats.org/drawingml/2006/lockedCanvas"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lc="http://schemas.openxmlformats.org/drawingml/2006/lockedCanvas"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 algn="ctr"/>
            <a:r>
              <a:rPr lang="en-US" sz="3600" i="1" dirty="0">
                <a:solidFill>
                  <a:srgbClr val="0003AA"/>
                </a:solidFill>
                <a:latin typeface="Arial Black" charset="0"/>
              </a:rPr>
              <a:t>GEO 5/6690 Geodynamics</a:t>
            </a:r>
            <a:endParaRPr lang="en-US" sz="3600" i="1" u="sng" dirty="0">
              <a:solidFill>
                <a:srgbClr val="0003AA"/>
              </a:solidFill>
              <a:latin typeface="Arial Black" charset="0"/>
            </a:endParaRPr>
          </a:p>
        </p:txBody>
      </p:sp>
      <p:sp>
        <p:nvSpPr>
          <p:cNvPr id="17" name="Text Box 27">
            <a:extLst>
              <a:ext uri="{FF2B5EF4-FFF2-40B4-BE49-F238E27FC236}">
                <a16:creationId xmlns:a16="http://schemas.microsoft.com/office/drawing/2014/main" id="{83F45969-C33B-DB1D-5586-4E8D2425C1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59712" y="6439426"/>
            <a:ext cx="211154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 xmlns:lc="http://schemas.openxmlformats.org/drawingml/2006/lockedCanvas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xmlns:lc="http://schemas.openxmlformats.org/drawingml/2006/lockedCanvas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 xmlns:lc="http://schemas.openxmlformats.org/drawingml/2006/lockedCanvas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 eaLnBrk="0" hangingPunct="0"/>
            <a:r>
              <a:rPr lang="en-US" sz="1800" dirty="0">
                <a:solidFill>
                  <a:srgbClr val="0003AA"/>
                </a:solidFill>
              </a:rPr>
              <a:t>© A.R. Lowry 2023</a:t>
            </a:r>
            <a:endParaRPr lang="en-US" sz="1800" dirty="0">
              <a:solidFill>
                <a:srgbClr val="0003AA"/>
              </a:solidFill>
              <a:ea typeface="ヒラギノ角ゴ Pro W3" charset="0"/>
              <a:cs typeface="ヒラギノ角ゴ Pro W3" charset="0"/>
            </a:endParaRPr>
          </a:p>
        </p:txBody>
      </p:sp>
      <p:sp>
        <p:nvSpPr>
          <p:cNvPr id="2" name="Text Box 59">
            <a:extLst>
              <a:ext uri="{FF2B5EF4-FFF2-40B4-BE49-F238E27FC236}">
                <a16:creationId xmlns:a16="http://schemas.microsoft.com/office/drawing/2014/main" id="{C0F2CE02-05CF-5049-B95C-9858E111C3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5942" y="843677"/>
            <a:ext cx="8328572" cy="51706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 xmlns:lc="http://schemas.openxmlformats.org/drawingml/2006/lockedCanvas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xmlns:lc="http://schemas.openxmlformats.org/drawingml/2006/lockedCanvas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 xmlns:lc="http://schemas.openxmlformats.org/drawingml/2006/lockedCanvas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r>
              <a:rPr lang="en-US" i="1" dirty="0">
                <a:solidFill>
                  <a:srgbClr val="FF0000"/>
                </a:solidFill>
                <a:latin typeface="Arial Black" charset="0"/>
              </a:rPr>
              <a:t>Last Time: Flexural </a:t>
            </a:r>
            <a:r>
              <a:rPr lang="en-US" i="1" dirty="0" err="1">
                <a:solidFill>
                  <a:srgbClr val="FF0000"/>
                </a:solidFill>
                <a:latin typeface="Arial Black" charset="0"/>
              </a:rPr>
              <a:t>Isostasy</a:t>
            </a:r>
            <a:endParaRPr lang="en-US" sz="600" i="1" dirty="0">
              <a:solidFill>
                <a:srgbClr val="FF0000"/>
              </a:solidFill>
            </a:endParaRPr>
          </a:p>
          <a:p>
            <a:endParaRPr lang="en-US" sz="600" i="1" dirty="0">
              <a:solidFill>
                <a:schemeClr val="accent2"/>
              </a:solidFill>
              <a:latin typeface="Arial Black" charset="0"/>
            </a:endParaRPr>
          </a:p>
          <a:p>
            <a:pPr eaLnBrk="0" hangingPunct="0"/>
            <a:r>
              <a:rPr lang="en-US" dirty="0">
                <a:solidFill>
                  <a:srgbClr val="0003AA"/>
                </a:solidFill>
              </a:rPr>
              <a:t>Generally, loading will occur both by surface mass flux</a:t>
            </a:r>
          </a:p>
          <a:p>
            <a:pPr eaLnBrk="0" hangingPunct="0"/>
            <a:r>
              <a:rPr lang="en-US" dirty="0">
                <a:solidFill>
                  <a:srgbClr val="0003AA"/>
                </a:solidFill>
              </a:rPr>
              <a:t>   processes and internal mass flux. If </a:t>
            </a:r>
            <a:r>
              <a:rPr lang="en-US" i="1" dirty="0">
                <a:latin typeface="Times New Roman" charset="0"/>
              </a:rPr>
              <a:t>D</a:t>
            </a:r>
            <a:r>
              <a:rPr lang="en-US" dirty="0">
                <a:solidFill>
                  <a:schemeClr val="accent2"/>
                </a:solidFill>
              </a:rPr>
              <a:t> </a:t>
            </a:r>
            <a:r>
              <a:rPr lang="en-US" dirty="0">
                <a:solidFill>
                  <a:srgbClr val="0003AA"/>
                </a:solidFill>
              </a:rPr>
              <a:t>and radial density</a:t>
            </a:r>
          </a:p>
          <a:p>
            <a:pPr eaLnBrk="0" hangingPunct="0"/>
            <a:r>
              <a:rPr lang="en-US" dirty="0">
                <a:solidFill>
                  <a:srgbClr val="0003AA"/>
                </a:solidFill>
              </a:rPr>
              <a:t>   structure are known, can solve for surface loads and</a:t>
            </a:r>
          </a:p>
          <a:p>
            <a:pPr eaLnBrk="0" hangingPunct="0"/>
            <a:r>
              <a:rPr lang="en-US" dirty="0">
                <a:solidFill>
                  <a:srgbClr val="0003AA"/>
                </a:solidFill>
              </a:rPr>
              <a:t>   internal mass loads (useful for understanding the</a:t>
            </a:r>
          </a:p>
          <a:p>
            <a:pPr eaLnBrk="0" hangingPunct="0"/>
            <a:r>
              <a:rPr lang="en-US" dirty="0">
                <a:solidFill>
                  <a:srgbClr val="0003AA"/>
                </a:solidFill>
              </a:rPr>
              <a:t>   processes that create </a:t>
            </a:r>
            <a:r>
              <a:rPr lang="en-US" dirty="0" err="1">
                <a:solidFill>
                  <a:srgbClr val="0003AA"/>
                </a:solidFill>
              </a:rPr>
              <a:t>topo</a:t>
            </a:r>
            <a:r>
              <a:rPr lang="en-US" dirty="0">
                <a:solidFill>
                  <a:srgbClr val="0003AA"/>
                </a:solidFill>
              </a:rPr>
              <a:t> and gravity variations!)</a:t>
            </a:r>
          </a:p>
          <a:p>
            <a:pPr eaLnBrk="0" hangingPunct="0"/>
            <a:r>
              <a:rPr lang="en-US" dirty="0">
                <a:solidFill>
                  <a:srgbClr val="0003AA"/>
                </a:solidFill>
              </a:rPr>
              <a:t>			       (unknown loads)</a:t>
            </a:r>
          </a:p>
          <a:p>
            <a:pPr eaLnBrk="0" hangingPunct="0"/>
            <a:r>
              <a:rPr lang="en-US" dirty="0">
                <a:solidFill>
                  <a:srgbClr val="0003AA"/>
                </a:solidFill>
              </a:rPr>
              <a:t>			    x (flexural &amp; gravity response)</a:t>
            </a:r>
          </a:p>
          <a:p>
            <a:pPr eaLnBrk="0" hangingPunct="0"/>
            <a:r>
              <a:rPr lang="en-US" dirty="0">
                <a:solidFill>
                  <a:srgbClr val="0003AA"/>
                </a:solidFill>
              </a:rPr>
              <a:t>			    = (observations)</a:t>
            </a:r>
            <a:endParaRPr lang="en-US" sz="3000" dirty="0">
              <a:solidFill>
                <a:srgbClr val="0003AA"/>
              </a:solidFill>
            </a:endParaRPr>
          </a:p>
          <a:p>
            <a:pPr eaLnBrk="0" hangingPunct="0"/>
            <a:endParaRPr lang="en-US" sz="1200" dirty="0">
              <a:solidFill>
                <a:srgbClr val="0003AA"/>
              </a:solidFill>
            </a:endParaRPr>
          </a:p>
          <a:p>
            <a:pPr eaLnBrk="0" hangingPunct="0"/>
            <a:r>
              <a:rPr lang="en-US" dirty="0">
                <a:solidFill>
                  <a:srgbClr val="0003AA"/>
                </a:solidFill>
              </a:rPr>
              <a:t>However to get </a:t>
            </a:r>
            <a:r>
              <a:rPr lang="en-US" i="1" dirty="0">
                <a:latin typeface="Times New Roman" charset="0"/>
              </a:rPr>
              <a:t>D</a:t>
            </a:r>
            <a:r>
              <a:rPr lang="en-US" dirty="0">
                <a:solidFill>
                  <a:schemeClr val="accent2"/>
                </a:solidFill>
              </a:rPr>
              <a:t> </a:t>
            </a:r>
            <a:r>
              <a:rPr lang="en-US" dirty="0">
                <a:solidFill>
                  <a:srgbClr val="0003AA"/>
                </a:solidFill>
              </a:rPr>
              <a:t>(or equivalently </a:t>
            </a:r>
            <a:r>
              <a:rPr lang="en-US" i="1" dirty="0" err="1">
                <a:latin typeface="Times New Roman" charset="0"/>
              </a:rPr>
              <a:t>T</a:t>
            </a:r>
            <a:r>
              <a:rPr lang="en-US" i="1" baseline="-25000" dirty="0" err="1">
                <a:latin typeface="Times New Roman" charset="0"/>
              </a:rPr>
              <a:t>e</a:t>
            </a:r>
            <a:r>
              <a:rPr lang="en-US" dirty="0">
                <a:solidFill>
                  <a:srgbClr val="0003AA"/>
                </a:solidFill>
              </a:rPr>
              <a:t>) we need more</a:t>
            </a:r>
          </a:p>
          <a:p>
            <a:pPr eaLnBrk="0" hangingPunct="0"/>
            <a:r>
              <a:rPr lang="en-US" dirty="0">
                <a:solidFill>
                  <a:srgbClr val="0003AA"/>
                </a:solidFill>
              </a:rPr>
              <a:t>   information. Forsyth’s method: assume loads are</a:t>
            </a:r>
          </a:p>
          <a:p>
            <a:pPr eaLnBrk="0" hangingPunct="0"/>
            <a:r>
              <a:rPr lang="en-US" dirty="0">
                <a:solidFill>
                  <a:srgbClr val="0003AA"/>
                </a:solidFill>
              </a:rPr>
              <a:t>   uncorrelated &amp; find</a:t>
            </a:r>
            <a:r>
              <a:rPr lang="en-US" dirty="0">
                <a:solidFill>
                  <a:schemeClr val="accent2"/>
                </a:solidFill>
              </a:rPr>
              <a:t> </a:t>
            </a:r>
            <a:r>
              <a:rPr lang="en-US" i="1" dirty="0" err="1">
                <a:latin typeface="Times New Roman" charset="0"/>
              </a:rPr>
              <a:t>T</a:t>
            </a:r>
            <a:r>
              <a:rPr lang="en-US" i="1" baseline="-25000" dirty="0" err="1">
                <a:latin typeface="Times New Roman" charset="0"/>
              </a:rPr>
              <a:t>e</a:t>
            </a:r>
            <a:r>
              <a:rPr lang="en-US" dirty="0">
                <a:solidFill>
                  <a:schemeClr val="accent2"/>
                </a:solidFill>
              </a:rPr>
              <a:t> </a:t>
            </a:r>
            <a:r>
              <a:rPr lang="en-US" dirty="0">
                <a:solidFill>
                  <a:srgbClr val="0003AA"/>
                </a:solidFill>
              </a:rPr>
              <a:t>that predicts coherence </a:t>
            </a:r>
            <a:r>
              <a:rPr lang="en-US" i="1" dirty="0">
                <a:latin typeface="Symbol" charset="0"/>
                <a:sym typeface="Symbol" charset="0"/>
              </a:rPr>
              <a:t></a:t>
            </a:r>
            <a:r>
              <a:rPr lang="en-US" baseline="30000" dirty="0">
                <a:latin typeface="Times New Roman" charset="0"/>
              </a:rPr>
              <a:t>2</a:t>
            </a:r>
            <a:r>
              <a:rPr lang="en-US" dirty="0">
                <a:solidFill>
                  <a:schemeClr val="accent2"/>
                </a:solidFill>
              </a:rPr>
              <a:t> </a:t>
            </a:r>
            <a:r>
              <a:rPr lang="en-US" dirty="0">
                <a:solidFill>
                  <a:srgbClr val="0003AA"/>
                </a:solidFill>
              </a:rPr>
              <a:t>of gravity</a:t>
            </a:r>
          </a:p>
          <a:p>
            <a:pPr eaLnBrk="0" hangingPunct="0"/>
            <a:r>
              <a:rPr lang="en-US" dirty="0">
                <a:solidFill>
                  <a:srgbClr val="0003AA"/>
                </a:solidFill>
              </a:rPr>
              <a:t>   &amp; topography most closely matching observed coherence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C4513D9-D6C6-7292-0CAD-E58A5C499C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3428" y="3245564"/>
            <a:ext cx="2819400" cy="1104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a14="http://schemas.microsoft.com/office/drawing/2010/main" xmlns="" xmlns:lc="http://schemas.openxmlformats.org/drawingml/2006/lockedCanvas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a14="http://schemas.microsoft.com/office/drawing/2010/main" xmlns="" xmlns:lc="http://schemas.openxmlformats.org/drawingml/2006/lockedCanvas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a14="http://schemas.microsoft.com/office/drawing/2010/main" xmlns="" xmlns:lc="http://schemas.openxmlformats.org/drawingml/2006/lockedCanvas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D3CCE63-0B61-4141-87B2-92EA3CE954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31366" y="3380502"/>
            <a:ext cx="261937" cy="282575"/>
          </a:xfrm>
          <a:prstGeom prst="rect">
            <a:avLst/>
          </a:prstGeom>
          <a:solidFill>
            <a:srgbClr val="0CE321">
              <a:alpha val="34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xmlns:lc="http://schemas.openxmlformats.org/drawingml/2006/lockedCanvas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 xmlns:lc="http://schemas.openxmlformats.org/drawingml/2006/lockedCanvas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12A38F3-BB04-8044-9B96-122D3DE53D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32953" y="3909139"/>
            <a:ext cx="322263" cy="282575"/>
          </a:xfrm>
          <a:prstGeom prst="rect">
            <a:avLst/>
          </a:prstGeom>
          <a:solidFill>
            <a:srgbClr val="0CE321">
              <a:alpha val="34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xmlns:lc="http://schemas.openxmlformats.org/drawingml/2006/lockedCanvas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 xmlns:lc="http://schemas.openxmlformats.org/drawingml/2006/lockedCanvas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6C47A48-2F86-C346-9313-A0DE2A5788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37878" y="3375739"/>
            <a:ext cx="241300" cy="282575"/>
          </a:xfrm>
          <a:prstGeom prst="rect">
            <a:avLst/>
          </a:prstGeom>
          <a:solidFill>
            <a:srgbClr val="0CE321">
              <a:alpha val="34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xmlns:lc="http://schemas.openxmlformats.org/drawingml/2006/lockedCanvas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 xmlns:lc="http://schemas.openxmlformats.org/drawingml/2006/lockedCanvas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DD1012B-85B9-8F43-A569-3C63D09CE2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4078" y="3918664"/>
            <a:ext cx="241300" cy="282575"/>
          </a:xfrm>
          <a:prstGeom prst="rect">
            <a:avLst/>
          </a:prstGeom>
          <a:solidFill>
            <a:srgbClr val="0CE321">
              <a:alpha val="34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xmlns:lc="http://schemas.openxmlformats.org/drawingml/2006/lockedCanvas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 xmlns:lc="http://schemas.openxmlformats.org/drawingml/2006/lockedCanvas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EB177B0-4C49-714D-BC52-C09FB0A0CA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11143" y="3223517"/>
            <a:ext cx="2298700" cy="361950"/>
          </a:xfrm>
          <a:prstGeom prst="rect">
            <a:avLst/>
          </a:prstGeom>
          <a:solidFill>
            <a:srgbClr val="0CE321">
              <a:alpha val="34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xmlns:lc="http://schemas.openxmlformats.org/drawingml/2006/lockedCanvas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 xmlns:lc="http://schemas.openxmlformats.org/drawingml/2006/lockedCanvas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2BF00FE-97B4-0448-9DA6-51608E8A56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82191" y="3259852"/>
            <a:ext cx="927100" cy="544512"/>
          </a:xfrm>
          <a:prstGeom prst="rect">
            <a:avLst/>
          </a:prstGeom>
          <a:solidFill>
            <a:srgbClr val="002EE7">
              <a:alpha val="34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xmlns:lc="http://schemas.openxmlformats.org/drawingml/2006/lockedCanvas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 xmlns:lc="http://schemas.openxmlformats.org/drawingml/2006/lockedCanvas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5B768F2-B5AA-474D-A4D0-67102AC87F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6803" y="3804364"/>
            <a:ext cx="927100" cy="544513"/>
          </a:xfrm>
          <a:prstGeom prst="rect">
            <a:avLst/>
          </a:prstGeom>
          <a:solidFill>
            <a:srgbClr val="002EE7">
              <a:alpha val="34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xmlns:lc="http://schemas.openxmlformats.org/drawingml/2006/lockedCanvas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 xmlns:lc="http://schemas.openxmlformats.org/drawingml/2006/lockedCanvas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53A6E99-1360-544B-8C31-98B2C8E995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2828" y="3270964"/>
            <a:ext cx="927100" cy="544513"/>
          </a:xfrm>
          <a:prstGeom prst="rect">
            <a:avLst/>
          </a:prstGeom>
          <a:solidFill>
            <a:srgbClr val="002EE7">
              <a:alpha val="34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xmlns:lc="http://schemas.openxmlformats.org/drawingml/2006/lockedCanvas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 xmlns:lc="http://schemas.openxmlformats.org/drawingml/2006/lockedCanvas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3391BAE-85C1-4D49-96A3-B593FCD5C7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52203" y="3804364"/>
            <a:ext cx="885825" cy="544513"/>
          </a:xfrm>
          <a:prstGeom prst="rect">
            <a:avLst/>
          </a:prstGeom>
          <a:solidFill>
            <a:srgbClr val="002EE7">
              <a:alpha val="34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xmlns:lc="http://schemas.openxmlformats.org/drawingml/2006/lockedCanvas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 xmlns:lc="http://schemas.openxmlformats.org/drawingml/2006/lockedCanvas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D9B0FD8-8614-FB47-A10C-45CC062AB3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11143" y="3585467"/>
            <a:ext cx="3860800" cy="384175"/>
          </a:xfrm>
          <a:prstGeom prst="rect">
            <a:avLst/>
          </a:prstGeom>
          <a:solidFill>
            <a:srgbClr val="002EE7">
              <a:alpha val="34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xmlns:lc="http://schemas.openxmlformats.org/drawingml/2006/lockedCanvas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 xmlns:lc="http://schemas.openxmlformats.org/drawingml/2006/lockedCanvas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F01487E-9B6A-EE42-B4B3-4EE2AD5F42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11053" y="3410664"/>
            <a:ext cx="201613" cy="222250"/>
          </a:xfrm>
          <a:prstGeom prst="rect">
            <a:avLst/>
          </a:prstGeom>
          <a:solidFill>
            <a:srgbClr val="FF3300">
              <a:alpha val="34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xmlns:lc="http://schemas.openxmlformats.org/drawingml/2006/lockedCanvas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 xmlns:lc="http://schemas.openxmlformats.org/drawingml/2006/lockedCanvas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2307203-3627-F74A-94A7-D6667782F8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90428" y="3944064"/>
            <a:ext cx="201613" cy="222250"/>
          </a:xfrm>
          <a:prstGeom prst="rect">
            <a:avLst/>
          </a:prstGeom>
          <a:solidFill>
            <a:srgbClr val="FF3300">
              <a:alpha val="34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xmlns:lc="http://schemas.openxmlformats.org/drawingml/2006/lockedCanvas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 xmlns:lc="http://schemas.openxmlformats.org/drawingml/2006/lockedCanvas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E227536-08DA-D242-BF7B-BF2AFE3686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11143" y="3972817"/>
            <a:ext cx="2014538" cy="354013"/>
          </a:xfrm>
          <a:prstGeom prst="rect">
            <a:avLst/>
          </a:prstGeom>
          <a:solidFill>
            <a:srgbClr val="FF3300">
              <a:alpha val="34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xmlns:lc="http://schemas.openxmlformats.org/drawingml/2006/lockedCanvas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 xmlns:lc="http://schemas.openxmlformats.org/drawingml/2006/lockedCanvas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E5A4D7DD-5782-4F4B-05BE-0FD09BF098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90628" y="3259852"/>
            <a:ext cx="1175430" cy="1014412"/>
          </a:xfrm>
          <a:prstGeom prst="rect">
            <a:avLst/>
          </a:prstGeom>
          <a:noFill/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24548770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67CEE31-59AE-8F0F-6C24-18C5FEDA8C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553" y="1578427"/>
            <a:ext cx="3187157" cy="413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 xmlns:lc="http://schemas.openxmlformats.org/drawingml/2006/lockedCanvas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xmlns:lc="http://schemas.openxmlformats.org/drawingml/2006/lockedCanvas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 xmlns:lc="http://schemas.openxmlformats.org/drawingml/2006/lockedCanvas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20EB806-CA18-0DEA-7A70-6160783415C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5"/>
          <a:stretch/>
        </p:blipFill>
        <p:spPr>
          <a:xfrm>
            <a:off x="4264110" y="1295907"/>
            <a:ext cx="5029200" cy="5154983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065E946-5495-3501-A4FB-DA8519FE3D11}"/>
              </a:ext>
            </a:extLst>
          </p:cNvPr>
          <p:cNvSpPr/>
          <p:nvPr/>
        </p:nvSpPr>
        <p:spPr>
          <a:xfrm>
            <a:off x="3786086" y="5960284"/>
            <a:ext cx="2211470" cy="58477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r>
              <a:rPr lang="en-US" sz="1600" dirty="0">
                <a:cs typeface="WenQuanYi Zen Hei" charset="0"/>
              </a:rPr>
              <a:t>Becker et al. (2014)</a:t>
            </a:r>
          </a:p>
          <a:p>
            <a:r>
              <a:rPr lang="en-US" sz="1600" i="1" dirty="0">
                <a:cs typeface="WenQuanYi Zen Hei" charset="0"/>
              </a:rPr>
              <a:t>Earth Planet. Sci. </a:t>
            </a:r>
            <a:r>
              <a:rPr lang="en-US" sz="1600" i="1" dirty="0" err="1">
                <a:cs typeface="WenQuanYi Zen Hei" charset="0"/>
              </a:rPr>
              <a:t>Lett</a:t>
            </a:r>
            <a:r>
              <a:rPr lang="en-US" sz="1600" i="1" dirty="0">
                <a:cs typeface="WenQuanYi Zen Hei" charset="0"/>
              </a:rPr>
              <a:t>.</a:t>
            </a:r>
            <a:endParaRPr lang="en-US" sz="16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11BDBBD-B6AE-739A-5E9F-AE66F9002C05}"/>
              </a:ext>
            </a:extLst>
          </p:cNvPr>
          <p:cNvSpPr txBox="1"/>
          <p:nvPr/>
        </p:nvSpPr>
        <p:spPr>
          <a:xfrm>
            <a:off x="1872545" y="370741"/>
            <a:ext cx="725871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03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 10 to 15 years later we had much better data from</a:t>
            </a:r>
          </a:p>
          <a:p>
            <a:r>
              <a:rPr lang="en-US" sz="2400" dirty="0" err="1">
                <a:solidFill>
                  <a:srgbClr val="0003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EarthScope’s</a:t>
            </a:r>
            <a:r>
              <a:rPr lang="en-US" sz="2400" dirty="0">
                <a:solidFill>
                  <a:srgbClr val="0003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3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USArray</a:t>
            </a:r>
            <a:r>
              <a:rPr lang="en-US" sz="2400" dirty="0">
                <a:solidFill>
                  <a:srgbClr val="0003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newer seismic methods: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CA88DC5A-91E8-2736-A788-E1974880BCB4}"/>
              </a:ext>
            </a:extLst>
          </p:cNvPr>
          <p:cNvSpPr/>
          <p:nvPr/>
        </p:nvSpPr>
        <p:spPr>
          <a:xfrm>
            <a:off x="9445710" y="934799"/>
            <a:ext cx="2363089" cy="2855534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03AA"/>
                </a:solidFill>
              </a:rPr>
              <a:t>Crustal elevations from receiver function thickness &amp; bulk </a:t>
            </a:r>
            <a:r>
              <a:rPr lang="en-US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i="1" baseline="-25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i="1" baseline="-25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dirty="0">
                <a:solidFill>
                  <a:srgbClr val="0003AA"/>
                </a:solidFill>
              </a:rPr>
              <a:t>; thermal boundary layer thickness modeled from seismic lithosphere-asthenosphere boundary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2205C65-163B-B0BE-FFDB-EA9B1F83F2AB}"/>
              </a:ext>
            </a:extLst>
          </p:cNvPr>
          <p:cNvSpPr txBox="1"/>
          <p:nvPr/>
        </p:nvSpPr>
        <p:spPr>
          <a:xfrm>
            <a:off x="9445710" y="3942795"/>
            <a:ext cx="2377574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03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Now residual</a:t>
            </a:r>
          </a:p>
          <a:p>
            <a:r>
              <a:rPr lang="en-US" sz="2400" dirty="0">
                <a:solidFill>
                  <a:srgbClr val="0003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(assumed</a:t>
            </a:r>
          </a:p>
          <a:p>
            <a:r>
              <a:rPr lang="en-US" sz="2400" dirty="0" err="1">
                <a:solidFill>
                  <a:srgbClr val="0003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asthenospheric</a:t>
            </a:r>
            <a:r>
              <a:rPr lang="en-US" sz="2400" dirty="0">
                <a:solidFill>
                  <a:srgbClr val="0003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r>
              <a:rPr lang="en-US" sz="2400" dirty="0">
                <a:solidFill>
                  <a:srgbClr val="0003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buoyancy more</a:t>
            </a:r>
          </a:p>
          <a:p>
            <a:r>
              <a:rPr lang="en-US" sz="2400" dirty="0">
                <a:solidFill>
                  <a:srgbClr val="0003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clearly follows</a:t>
            </a:r>
          </a:p>
          <a:p>
            <a:r>
              <a:rPr lang="en-US" sz="2400" dirty="0">
                <a:solidFill>
                  <a:srgbClr val="0003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past subduction</a:t>
            </a:r>
          </a:p>
          <a:p>
            <a:r>
              <a:rPr lang="en-US" sz="2400" dirty="0">
                <a:solidFill>
                  <a:srgbClr val="0003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back-arcs</a:t>
            </a:r>
          </a:p>
        </p:txBody>
      </p:sp>
    </p:spTree>
    <p:extLst>
      <p:ext uri="{BB962C8B-B14F-4D97-AF65-F5344CB8AC3E}">
        <p14:creationId xmlns:p14="http://schemas.microsoft.com/office/powerpoint/2010/main" val="1969772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5B18186-7396-24B1-609D-008CD8557B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2894" y="22225"/>
            <a:ext cx="4310062" cy="448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 xmlns:lc="http://schemas.openxmlformats.org/drawingml/2006/lockedCanvas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xmlns:lc="http://schemas.openxmlformats.org/drawingml/2006/lockedCanvas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750951C-1CA4-4EDA-20E5-9864D6B26C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5331" y="1946275"/>
            <a:ext cx="4803775" cy="488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 xmlns:lc="http://schemas.openxmlformats.org/drawingml/2006/lockedCanvas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xmlns:lc="http://schemas.openxmlformats.org/drawingml/2006/lockedCanvas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CC99673-E4B1-F96C-8944-BE7692CA26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37903" y="308360"/>
            <a:ext cx="4174541" cy="1351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 xmlns:lc="http://schemas.openxmlformats.org/drawingml/2006/lockedCanvas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xmlns:lc="http://schemas.openxmlformats.org/drawingml/2006/lockedCanvas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</a:pPr>
            <a:r>
              <a:rPr lang="en-US" sz="1600" dirty="0">
                <a:cs typeface="WenQuanYi Zen Hei" charset="0"/>
              </a:rPr>
              <a:t>Becker et al. (2014) </a:t>
            </a:r>
            <a:r>
              <a:rPr lang="en-US" sz="1600" i="1" dirty="0">
                <a:cs typeface="WenQuanYi Zen Hei" charset="0"/>
              </a:rPr>
              <a:t>Earth Planet. Sci. </a:t>
            </a:r>
            <a:r>
              <a:rPr lang="en-US" sz="1600" i="1" dirty="0" err="1">
                <a:cs typeface="WenQuanYi Zen Hei" charset="0"/>
              </a:rPr>
              <a:t>Lett</a:t>
            </a:r>
            <a:r>
              <a:rPr lang="en-US" sz="1600" i="1" dirty="0">
                <a:cs typeface="WenQuanYi Zen Hei" charset="0"/>
              </a:rPr>
              <a:t>.</a:t>
            </a:r>
            <a:endParaRPr lang="en-US" sz="1800" dirty="0">
              <a:solidFill>
                <a:schemeClr val="accent2"/>
              </a:solidFill>
              <a:cs typeface="WenQuanYi Zen Hei" charset="0"/>
            </a:endParaRPr>
          </a:p>
          <a:p>
            <a:pPr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</a:pPr>
            <a:r>
              <a:rPr lang="en-US" dirty="0">
                <a:solidFill>
                  <a:srgbClr val="0003AA"/>
                </a:solidFill>
                <a:cs typeface="WenQuanYi Zen Hei" charset="0"/>
              </a:rPr>
              <a:t>also estimated buoyancy and</a:t>
            </a:r>
          </a:p>
          <a:p>
            <a:pPr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</a:pPr>
            <a:r>
              <a:rPr lang="en-US" dirty="0">
                <a:solidFill>
                  <a:srgbClr val="0003AA"/>
                </a:solidFill>
                <a:cs typeface="WenQuanYi Zen Hei" charset="0"/>
              </a:rPr>
              <a:t>flow from deeper seismic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endParaRPr lang="en-US" i="1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</a:pPr>
            <a:r>
              <a:rPr lang="en-US" dirty="0">
                <a:solidFill>
                  <a:srgbClr val="0003AA"/>
                </a:solidFill>
                <a:cs typeface="WenQuanYi Zen Hei" charset="0"/>
              </a:rPr>
              <a:t>tomography...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48E6AB1-BB83-7833-C1CF-D58CCCD635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08095" y="4391025"/>
            <a:ext cx="4685898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 xmlns:lc="http://schemas.openxmlformats.org/drawingml/2006/lockedCanvas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xmlns:lc="http://schemas.openxmlformats.org/drawingml/2006/lockedCanvas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 eaLnBrk="0" hangingPunct="0"/>
            <a:r>
              <a:rPr lang="en-US" sz="2800" dirty="0">
                <a:solidFill>
                  <a:srgbClr val="0003AA"/>
                </a:solidFill>
                <a:cs typeface="ＭＳ Ｐゴシック" charset="0"/>
              </a:rPr>
              <a:t>Match between residual and</a:t>
            </a:r>
          </a:p>
          <a:p>
            <a:pPr eaLnBrk="0" hangingPunct="0"/>
            <a:r>
              <a:rPr lang="en-US" sz="2800" dirty="0">
                <a:solidFill>
                  <a:srgbClr val="0003AA"/>
                </a:solidFill>
                <a:cs typeface="ＭＳ Ｐゴシック" charset="0"/>
              </a:rPr>
              <a:t>dynamic topography from</a:t>
            </a:r>
          </a:p>
          <a:p>
            <a:pPr eaLnBrk="0" hangingPunct="0"/>
            <a:r>
              <a:rPr lang="en-US" sz="2800" dirty="0">
                <a:solidFill>
                  <a:srgbClr val="0003AA"/>
                </a:solidFill>
                <a:cs typeface="ＭＳ Ｐゴシック" charset="0"/>
              </a:rPr>
              <a:t>present-day mantle flow:</a:t>
            </a:r>
          </a:p>
          <a:p>
            <a:pPr eaLnBrk="0" hangingPunct="0"/>
            <a:r>
              <a:rPr lang="en-US" sz="2800" dirty="0">
                <a:solidFill>
                  <a:srgbClr val="0003AA"/>
                </a:solidFill>
                <a:cs typeface="ＭＳ Ｐゴシック" charset="0"/>
              </a:rPr>
              <a:t>Correlation ~0.6</a:t>
            </a:r>
          </a:p>
        </p:txBody>
      </p:sp>
    </p:spTree>
    <p:extLst>
      <p:ext uri="{BB962C8B-B14F-4D97-AF65-F5344CB8AC3E}">
        <p14:creationId xmlns:p14="http://schemas.microsoft.com/office/powerpoint/2010/main" val="2240864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EEFABDD-DE55-5A0A-2646-443375B3314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0" y="381000"/>
            <a:ext cx="12192000" cy="6096000"/>
          </a:xfrm>
          <a:prstGeom prst="rect">
            <a:avLst/>
          </a:prstGeom>
        </p:spPr>
      </p:pic>
      <p:sp>
        <p:nvSpPr>
          <p:cNvPr id="5" name="TextBox 1">
            <a:extLst>
              <a:ext uri="{FF2B5EF4-FFF2-40B4-BE49-F238E27FC236}">
                <a16:creationId xmlns:a16="http://schemas.microsoft.com/office/drawing/2014/main" id="{C44784C6-92A0-D542-A1AC-795753C4E7AC}"/>
              </a:ext>
            </a:extLst>
          </p:cNvPr>
          <p:cNvSpPr txBox="1"/>
          <p:nvPr/>
        </p:nvSpPr>
        <p:spPr>
          <a:xfrm>
            <a:off x="2303936" y="2397949"/>
            <a:ext cx="7220246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r>
              <a:rPr lang="en-US" sz="3200" dirty="0">
                <a:solidFill>
                  <a:srgbClr val="0003AA"/>
                </a:solidFill>
              </a:rPr>
              <a:t>So why would asthenosphere-derived</a:t>
            </a:r>
          </a:p>
          <a:p>
            <a:r>
              <a:rPr lang="en-US" sz="3200" dirty="0">
                <a:solidFill>
                  <a:srgbClr val="0003AA"/>
                </a:solidFill>
              </a:rPr>
              <a:t>western U.S. Cordilleran elevation</a:t>
            </a:r>
          </a:p>
          <a:p>
            <a:r>
              <a:rPr lang="en-US" sz="3200" dirty="0">
                <a:solidFill>
                  <a:srgbClr val="0003AA"/>
                </a:solidFill>
              </a:rPr>
              <a:t>(and for that matter, in Cordilleras</a:t>
            </a:r>
          </a:p>
          <a:p>
            <a:r>
              <a:rPr lang="en-US" sz="3200" dirty="0">
                <a:solidFill>
                  <a:srgbClr val="0003AA"/>
                </a:solidFill>
              </a:rPr>
              <a:t>all over the world) correlate so strongly</a:t>
            </a:r>
          </a:p>
          <a:p>
            <a:r>
              <a:rPr lang="en-US" sz="3200" dirty="0">
                <a:solidFill>
                  <a:srgbClr val="0003AA"/>
                </a:solidFill>
              </a:rPr>
              <a:t>with subduction </a:t>
            </a:r>
            <a:r>
              <a:rPr lang="en-US" sz="3200" dirty="0" err="1">
                <a:solidFill>
                  <a:srgbClr val="0003AA"/>
                </a:solidFill>
              </a:rPr>
              <a:t>backarcs</a:t>
            </a:r>
            <a:r>
              <a:rPr lang="en-US" sz="3200" dirty="0">
                <a:solidFill>
                  <a:srgbClr val="0003AA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4002476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A34BC58-79F4-DF44-9AE7-27397CC937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429032"/>
            <a:ext cx="9144000" cy="3037737"/>
          </a:xfrm>
          <a:prstGeom prst="rect">
            <a:avLst/>
          </a:prstGeom>
        </p:spPr>
      </p:pic>
      <p:sp>
        <p:nvSpPr>
          <p:cNvPr id="6" name="TextBox 3">
            <a:extLst>
              <a:ext uri="{FF2B5EF4-FFF2-40B4-BE49-F238E27FC236}">
                <a16:creationId xmlns:a16="http://schemas.microsoft.com/office/drawing/2014/main" id="{98D5FAD9-CEBC-B148-933F-7F00D75C9467}"/>
              </a:ext>
            </a:extLst>
          </p:cNvPr>
          <p:cNvSpPr txBox="1"/>
          <p:nvPr/>
        </p:nvSpPr>
        <p:spPr>
          <a:xfrm>
            <a:off x="2197529" y="291313"/>
            <a:ext cx="779694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r>
              <a:rPr lang="en-US" dirty="0">
                <a:solidFill>
                  <a:srgbClr val="0003AA"/>
                </a:solidFill>
              </a:rPr>
              <a:t>Many studies have noted low seismic velocity, high heat</a:t>
            </a:r>
          </a:p>
          <a:p>
            <a:r>
              <a:rPr lang="en-US" dirty="0">
                <a:solidFill>
                  <a:srgbClr val="0003AA"/>
                </a:solidFill>
              </a:rPr>
              <a:t>flow, and high elevations in subduction </a:t>
            </a:r>
            <a:r>
              <a:rPr lang="en-US" dirty="0" err="1">
                <a:solidFill>
                  <a:srgbClr val="0003AA"/>
                </a:solidFill>
              </a:rPr>
              <a:t>backarcs</a:t>
            </a:r>
            <a:r>
              <a:rPr lang="en-US" dirty="0">
                <a:solidFill>
                  <a:srgbClr val="0003AA"/>
                </a:solidFill>
              </a:rPr>
              <a:t> (e.g.,</a:t>
            </a:r>
          </a:p>
          <a:p>
            <a:r>
              <a:rPr lang="en-US" dirty="0">
                <a:solidFill>
                  <a:srgbClr val="0003AA"/>
                </a:solidFill>
              </a:rPr>
              <a:t>Currie &amp; Hyndman, JGR 2006)</a:t>
            </a:r>
          </a:p>
        </p:txBody>
      </p:sp>
      <p:sp>
        <p:nvSpPr>
          <p:cNvPr id="7" name="TextBox 4">
            <a:extLst>
              <a:ext uri="{FF2B5EF4-FFF2-40B4-BE49-F238E27FC236}">
                <a16:creationId xmlns:a16="http://schemas.microsoft.com/office/drawing/2014/main" id="{6585FA1E-04AF-894B-AD43-D0FED4B3EB82}"/>
              </a:ext>
            </a:extLst>
          </p:cNvPr>
          <p:cNvSpPr txBox="1"/>
          <p:nvPr/>
        </p:nvSpPr>
        <p:spPr>
          <a:xfrm>
            <a:off x="7447721" y="3028833"/>
            <a:ext cx="158729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r>
              <a:rPr lang="en-US" sz="1600" dirty="0" err="1"/>
              <a:t>Leng</a:t>
            </a:r>
            <a:r>
              <a:rPr lang="en-US" sz="1600" dirty="0"/>
              <a:t> &amp; Wei, </a:t>
            </a:r>
          </a:p>
          <a:p>
            <a:r>
              <a:rPr lang="en-US" sz="1600" dirty="0"/>
              <a:t>Sci. China </a:t>
            </a:r>
          </a:p>
          <a:p>
            <a:r>
              <a:rPr lang="en-US" sz="1600" dirty="0"/>
              <a:t>Earth Sci. 2015</a:t>
            </a:r>
          </a:p>
        </p:txBody>
      </p:sp>
      <p:sp>
        <p:nvSpPr>
          <p:cNvPr id="8" name="TextBox 5">
            <a:extLst>
              <a:ext uri="{FF2B5EF4-FFF2-40B4-BE49-F238E27FC236}">
                <a16:creationId xmlns:a16="http://schemas.microsoft.com/office/drawing/2014/main" id="{B28E964C-AE9C-E143-A820-2E142C167A51}"/>
              </a:ext>
            </a:extLst>
          </p:cNvPr>
          <p:cNvSpPr txBox="1"/>
          <p:nvPr/>
        </p:nvSpPr>
        <p:spPr>
          <a:xfrm>
            <a:off x="2029476" y="4443030"/>
            <a:ext cx="8420895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r>
              <a:rPr lang="en-US" dirty="0">
                <a:solidFill>
                  <a:srgbClr val="0003AA"/>
                </a:solidFill>
              </a:rPr>
              <a:t>The problem is that warming of the slab robs heat from</a:t>
            </a:r>
          </a:p>
          <a:p>
            <a:r>
              <a:rPr lang="en-US" dirty="0">
                <a:solidFill>
                  <a:srgbClr val="0003AA"/>
                </a:solidFill>
              </a:rPr>
              <a:t>the </a:t>
            </a:r>
            <a:r>
              <a:rPr lang="en-US" dirty="0" err="1">
                <a:solidFill>
                  <a:srgbClr val="0003AA"/>
                </a:solidFill>
              </a:rPr>
              <a:t>asthenospheric</a:t>
            </a:r>
            <a:r>
              <a:rPr lang="en-US" dirty="0">
                <a:solidFill>
                  <a:srgbClr val="0003AA"/>
                </a:solidFill>
              </a:rPr>
              <a:t> wedge (as does melting in arc </a:t>
            </a:r>
            <a:r>
              <a:rPr lang="en-US" dirty="0" err="1">
                <a:solidFill>
                  <a:srgbClr val="0003AA"/>
                </a:solidFill>
              </a:rPr>
              <a:t>volcanics</a:t>
            </a:r>
            <a:r>
              <a:rPr lang="en-US" dirty="0">
                <a:solidFill>
                  <a:srgbClr val="0003AA"/>
                </a:solidFill>
              </a:rPr>
              <a:t>)</a:t>
            </a:r>
          </a:p>
          <a:p>
            <a:endParaRPr lang="en-US" sz="600" dirty="0">
              <a:solidFill>
                <a:srgbClr val="0003AA"/>
              </a:solidFill>
            </a:endParaRPr>
          </a:p>
          <a:p>
            <a:r>
              <a:rPr lang="en-US" dirty="0">
                <a:solidFill>
                  <a:srgbClr val="0003AA"/>
                </a:solidFill>
              </a:rPr>
              <a:t>Modelers get around this by assuming </a:t>
            </a:r>
            <a:r>
              <a:rPr lang="en-US" b="1" i="1" dirty="0">
                <a:solidFill>
                  <a:srgbClr val="0003AA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very hot </a:t>
            </a:r>
            <a:r>
              <a:rPr lang="en-US" dirty="0">
                <a:solidFill>
                  <a:srgbClr val="0003AA"/>
                </a:solidFill>
              </a:rPr>
              <a:t>source for</a:t>
            </a:r>
          </a:p>
          <a:p>
            <a:r>
              <a:rPr lang="en-US" dirty="0" err="1">
                <a:solidFill>
                  <a:srgbClr val="0003AA"/>
                </a:solidFill>
              </a:rPr>
              <a:t>asthenospheric</a:t>
            </a:r>
            <a:r>
              <a:rPr lang="en-US" dirty="0">
                <a:solidFill>
                  <a:srgbClr val="0003AA"/>
                </a:solidFill>
              </a:rPr>
              <a:t> wedge flow (from under cratons!)</a:t>
            </a:r>
          </a:p>
          <a:p>
            <a:endParaRPr lang="en-US" sz="600" dirty="0">
              <a:solidFill>
                <a:srgbClr val="0003AA"/>
              </a:solidFill>
            </a:endParaRPr>
          </a:p>
          <a:p>
            <a:r>
              <a:rPr lang="en-US" dirty="0">
                <a:solidFill>
                  <a:srgbClr val="0003AA"/>
                </a:solidFill>
              </a:rPr>
              <a:t>Anyone see a problem with that?</a:t>
            </a:r>
          </a:p>
        </p:txBody>
      </p:sp>
    </p:spTree>
    <p:extLst>
      <p:ext uri="{BB962C8B-B14F-4D97-AF65-F5344CB8AC3E}">
        <p14:creationId xmlns:p14="http://schemas.microsoft.com/office/powerpoint/2010/main" val="41004013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8A9505B-2FD5-B94C-9D06-E501F27052A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3153" y="27940"/>
            <a:ext cx="3784600" cy="683006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423B612-7CEB-6A4E-874D-20A74BBD7422}"/>
              </a:ext>
            </a:extLst>
          </p:cNvPr>
          <p:cNvSpPr txBox="1"/>
          <p:nvPr/>
        </p:nvSpPr>
        <p:spPr>
          <a:xfrm>
            <a:off x="6213374" y="1536174"/>
            <a:ext cx="4071949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03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Berry et al. (2022) improved</a:t>
            </a:r>
          </a:p>
          <a:p>
            <a:r>
              <a:rPr lang="en-US" sz="2400" dirty="0">
                <a:solidFill>
                  <a:srgbClr val="0003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further on elevation sourcing</a:t>
            </a:r>
          </a:p>
          <a:p>
            <a:r>
              <a:rPr lang="en-US" sz="2400" dirty="0">
                <a:solidFill>
                  <a:srgbClr val="0003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(using geotherms from </a:t>
            </a:r>
            <a:r>
              <a:rPr lang="en-US" sz="2400" dirty="0" err="1">
                <a:solidFill>
                  <a:srgbClr val="0003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Pn</a:t>
            </a:r>
            <a:endParaRPr lang="en-US" sz="2400" dirty="0">
              <a:solidFill>
                <a:srgbClr val="0003A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solidFill>
                  <a:srgbClr val="0003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temperature estimates) and</a:t>
            </a:r>
          </a:p>
          <a:p>
            <a:r>
              <a:rPr lang="en-US" sz="2400" dirty="0">
                <a:solidFill>
                  <a:srgbClr val="0003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showed strong correlations</a:t>
            </a:r>
          </a:p>
          <a:p>
            <a:r>
              <a:rPr lang="en-US" sz="2400" dirty="0">
                <a:solidFill>
                  <a:srgbClr val="0003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both crustal and </a:t>
            </a:r>
          </a:p>
          <a:p>
            <a:r>
              <a:rPr lang="en-US" sz="2400" dirty="0" err="1">
                <a:solidFill>
                  <a:srgbClr val="0003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asthenospheric</a:t>
            </a:r>
            <a:r>
              <a:rPr lang="en-US" sz="2400" dirty="0">
                <a:solidFill>
                  <a:srgbClr val="0003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buoyancy to</a:t>
            </a:r>
          </a:p>
          <a:p>
            <a:r>
              <a:rPr lang="en-US" sz="2400" dirty="0">
                <a:solidFill>
                  <a:srgbClr val="0003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thermal disequilibrium from</a:t>
            </a:r>
          </a:p>
          <a:p>
            <a:r>
              <a:rPr lang="en-US" sz="2400" dirty="0">
                <a:solidFill>
                  <a:srgbClr val="0003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melting &amp; hydration </a:t>
            </a:r>
          </a:p>
          <a:p>
            <a:r>
              <a:rPr lang="en-US" sz="2400" dirty="0">
                <a:solidFill>
                  <a:srgbClr val="0003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thermodynamics!</a:t>
            </a:r>
          </a:p>
        </p:txBody>
      </p:sp>
    </p:spTree>
    <p:extLst>
      <p:ext uri="{BB962C8B-B14F-4D97-AF65-F5344CB8AC3E}">
        <p14:creationId xmlns:p14="http://schemas.microsoft.com/office/powerpoint/2010/main" val="18871333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1563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9">
            <a:extLst>
              <a:ext uri="{FF2B5EF4-FFF2-40B4-BE49-F238E27FC236}">
                <a16:creationId xmlns:a16="http://schemas.microsoft.com/office/drawing/2014/main" id="{A1D1CB54-3258-FC4D-A176-8E9D3D962C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1817" y="382012"/>
            <a:ext cx="8548366" cy="6093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 xmlns:lc="http://schemas.openxmlformats.org/drawingml/2006/lockedCanvas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xmlns:lc="http://schemas.openxmlformats.org/drawingml/2006/lockedCanvas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 xmlns:lc="http://schemas.openxmlformats.org/drawingml/2006/lockedCanvas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r>
              <a:rPr lang="en-US" i="1" dirty="0">
                <a:solidFill>
                  <a:srgbClr val="FF0000"/>
                </a:solidFill>
                <a:latin typeface="Arial Black" charset="0"/>
              </a:rPr>
              <a:t>Last Time Continued: Flexural Load Separation</a:t>
            </a:r>
            <a:endParaRPr lang="en-US" sz="600" i="1" dirty="0">
              <a:solidFill>
                <a:srgbClr val="FF0000"/>
              </a:solidFill>
            </a:endParaRPr>
          </a:p>
          <a:p>
            <a:endParaRPr lang="en-US" sz="600" i="1" dirty="0">
              <a:solidFill>
                <a:schemeClr val="accent2"/>
              </a:solidFill>
              <a:latin typeface="Arial Black" charset="0"/>
            </a:endParaRPr>
          </a:p>
          <a:p>
            <a:pPr eaLnBrk="0" hangingPunct="0"/>
            <a:r>
              <a:rPr lang="en-US" dirty="0">
                <a:solidFill>
                  <a:srgbClr val="0003AA"/>
                </a:solidFill>
              </a:rPr>
              <a:t>• Application of load analysis to </a:t>
            </a:r>
            <a:r>
              <a:rPr lang="en-US" dirty="0" err="1">
                <a:solidFill>
                  <a:srgbClr val="0003AA"/>
                </a:solidFill>
              </a:rPr>
              <a:t>Tharsis</a:t>
            </a:r>
            <a:r>
              <a:rPr lang="en-US" dirty="0">
                <a:solidFill>
                  <a:srgbClr val="0003AA"/>
                </a:solidFill>
              </a:rPr>
              <a:t> rise (Mars)</a:t>
            </a:r>
          </a:p>
          <a:p>
            <a:pPr eaLnBrk="0" hangingPunct="0"/>
            <a:r>
              <a:rPr lang="en-US" dirty="0">
                <a:solidFill>
                  <a:srgbClr val="0003AA"/>
                </a:solidFill>
              </a:rPr>
              <a:t>   sought to separate surface loading due to volcanic</a:t>
            </a:r>
          </a:p>
          <a:p>
            <a:pPr eaLnBrk="0" hangingPunct="0"/>
            <a:r>
              <a:rPr lang="en-US" dirty="0">
                <a:solidFill>
                  <a:srgbClr val="0003AA"/>
                </a:solidFill>
              </a:rPr>
              <a:t>   construction from internal buoyancy of a one-plume source</a:t>
            </a:r>
          </a:p>
          <a:p>
            <a:pPr eaLnBrk="0" hangingPunct="0"/>
            <a:endParaRPr lang="en-US" sz="600" dirty="0">
              <a:solidFill>
                <a:srgbClr val="0003AA"/>
              </a:solidFill>
            </a:endParaRPr>
          </a:p>
          <a:p>
            <a:pPr eaLnBrk="0" hangingPunct="0"/>
            <a:r>
              <a:rPr lang="en-US" dirty="0">
                <a:solidFill>
                  <a:srgbClr val="0003AA"/>
                </a:solidFill>
              </a:rPr>
              <a:t> • Approach 1: Solve for loads for the entire range of possible</a:t>
            </a:r>
          </a:p>
          <a:p>
            <a:pPr eaLnBrk="0" hangingPunct="0"/>
            <a:r>
              <a:rPr lang="en-US" dirty="0">
                <a:solidFill>
                  <a:srgbClr val="0003AA"/>
                </a:solidFill>
              </a:rPr>
              <a:t>     density, </a:t>
            </a:r>
            <a:r>
              <a:rPr lang="en-US" i="1" dirty="0" err="1">
                <a:latin typeface="Times New Roman" charset="0"/>
              </a:rPr>
              <a:t>T</a:t>
            </a:r>
            <a:r>
              <a:rPr lang="en-US" i="1" baseline="-25000" dirty="0" err="1">
                <a:latin typeface="Times New Roman" charset="0"/>
              </a:rPr>
              <a:t>e</a:t>
            </a:r>
            <a:r>
              <a:rPr lang="en-US" dirty="0">
                <a:solidFill>
                  <a:srgbClr val="0003AA"/>
                </a:solidFill>
              </a:rPr>
              <a:t>, load depth parameters</a:t>
            </a:r>
          </a:p>
          <a:p>
            <a:pPr eaLnBrk="0" hangingPunct="0"/>
            <a:endParaRPr lang="en-US" sz="600" dirty="0">
              <a:solidFill>
                <a:srgbClr val="0003AA"/>
              </a:solidFill>
            </a:endParaRPr>
          </a:p>
          <a:p>
            <a:pPr eaLnBrk="0" hangingPunct="0"/>
            <a:r>
              <a:rPr lang="en-US" dirty="0">
                <a:solidFill>
                  <a:srgbClr val="0003AA"/>
                </a:solidFill>
              </a:rPr>
              <a:t>     This gives load scenarios ranging from 50% of topography</a:t>
            </a:r>
          </a:p>
          <a:p>
            <a:pPr eaLnBrk="0" hangingPunct="0"/>
            <a:r>
              <a:rPr lang="en-US" dirty="0">
                <a:solidFill>
                  <a:srgbClr val="0003AA"/>
                </a:solidFill>
              </a:rPr>
              <a:t>     due to plume, to 0%, to negative plume buoyancy (so puts</a:t>
            </a:r>
          </a:p>
          <a:p>
            <a:pPr eaLnBrk="0" hangingPunct="0"/>
            <a:r>
              <a:rPr lang="en-US" dirty="0">
                <a:solidFill>
                  <a:srgbClr val="0003AA"/>
                </a:solidFill>
              </a:rPr>
              <a:t>     bounds on possible loading!)</a:t>
            </a:r>
          </a:p>
          <a:p>
            <a:pPr eaLnBrk="0" hangingPunct="0"/>
            <a:endParaRPr lang="en-US" sz="600" dirty="0">
              <a:solidFill>
                <a:srgbClr val="0003AA"/>
              </a:solidFill>
            </a:endParaRPr>
          </a:p>
          <a:p>
            <a:pPr eaLnBrk="0" hangingPunct="0"/>
            <a:r>
              <a:rPr lang="en-US" dirty="0">
                <a:solidFill>
                  <a:srgbClr val="0003AA"/>
                </a:solidFill>
              </a:rPr>
              <a:t>• Approach 2: Find the model parameters that minimize</a:t>
            </a:r>
          </a:p>
          <a:p>
            <a:pPr eaLnBrk="0" hangingPunct="0"/>
            <a:r>
              <a:rPr lang="en-US" dirty="0">
                <a:solidFill>
                  <a:srgbClr val="0003AA"/>
                </a:solidFill>
              </a:rPr>
              <a:t>     correlation of the surface and internal loads</a:t>
            </a:r>
          </a:p>
          <a:p>
            <a:pPr eaLnBrk="0" hangingPunct="0"/>
            <a:endParaRPr lang="en-US" sz="600" dirty="0">
              <a:solidFill>
                <a:srgbClr val="0003AA"/>
              </a:solidFill>
            </a:endParaRPr>
          </a:p>
          <a:p>
            <a:pPr eaLnBrk="0" hangingPunct="0"/>
            <a:r>
              <a:rPr lang="en-US" dirty="0">
                <a:solidFill>
                  <a:srgbClr val="0003AA"/>
                </a:solidFill>
              </a:rPr>
              <a:t>     Results in ~4% of topography from plume buoyancy, </a:t>
            </a:r>
          </a:p>
          <a:p>
            <a:pPr eaLnBrk="0" hangingPunct="0"/>
            <a:r>
              <a:rPr lang="en-US" dirty="0">
                <a:solidFill>
                  <a:srgbClr val="0003AA"/>
                </a:solidFill>
              </a:rPr>
              <a:t>     reasonable </a:t>
            </a:r>
            <a:r>
              <a:rPr lang="en-US" i="1" dirty="0" err="1">
                <a:latin typeface="Times New Roman" charset="0"/>
              </a:rPr>
              <a:t>T</a:t>
            </a:r>
            <a:r>
              <a:rPr lang="en-US" i="1" baseline="-25000" dirty="0" err="1">
                <a:latin typeface="Times New Roman" charset="0"/>
              </a:rPr>
              <a:t>e</a:t>
            </a:r>
            <a:r>
              <a:rPr lang="en-US" dirty="0">
                <a:solidFill>
                  <a:schemeClr val="accent2"/>
                </a:solidFill>
              </a:rPr>
              <a:t> </a:t>
            </a:r>
            <a:r>
              <a:rPr lang="en-US" dirty="0">
                <a:solidFill>
                  <a:srgbClr val="0003AA"/>
                </a:solidFill>
              </a:rPr>
              <a:t>~ 110 km, unreasonable(?) surface density</a:t>
            </a:r>
          </a:p>
          <a:p>
            <a:pPr eaLnBrk="0" hangingPunct="0"/>
            <a:r>
              <a:rPr lang="en-US" dirty="0">
                <a:solidFill>
                  <a:srgbClr val="0003AA"/>
                </a:solidFill>
              </a:rPr>
              <a:t>     of 2600 kg/m</a:t>
            </a:r>
            <a:r>
              <a:rPr lang="en-US" baseline="30000" dirty="0">
                <a:solidFill>
                  <a:srgbClr val="0003AA"/>
                </a:solidFill>
              </a:rPr>
              <a:t>3</a:t>
            </a:r>
            <a:r>
              <a:rPr lang="en-US" dirty="0">
                <a:solidFill>
                  <a:srgbClr val="0003AA"/>
                </a:solidFill>
              </a:rPr>
              <a:t>, indeterminate crustal thickness &amp; mantle</a:t>
            </a:r>
          </a:p>
          <a:p>
            <a:pPr eaLnBrk="0" hangingPunct="0"/>
            <a:r>
              <a:rPr lang="en-US" dirty="0">
                <a:solidFill>
                  <a:srgbClr val="0003AA"/>
                </a:solidFill>
              </a:rPr>
              <a:t>     density…</a:t>
            </a:r>
          </a:p>
        </p:txBody>
      </p:sp>
    </p:spTree>
    <p:extLst>
      <p:ext uri="{BB962C8B-B14F-4D97-AF65-F5344CB8AC3E}">
        <p14:creationId xmlns:p14="http://schemas.microsoft.com/office/powerpoint/2010/main" val="37104128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3">
            <a:extLst>
              <a:ext uri="{FF2B5EF4-FFF2-40B4-BE49-F238E27FC236}">
                <a16:creationId xmlns:a16="http://schemas.microsoft.com/office/drawing/2014/main" id="{0D0AAEAC-C64F-4180-B65E-EC53A9BE5C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87100" y="1967062"/>
            <a:ext cx="7447680" cy="2923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200" i="1" dirty="0">
                <a:solidFill>
                  <a:srgbClr val="0003AA"/>
                </a:solidFill>
                <a:latin typeface="Arial Black" charset="0"/>
              </a:rPr>
              <a:t>Next Journal Article Readings:</a:t>
            </a:r>
          </a:p>
          <a:p>
            <a:endParaRPr lang="en-US" sz="1200" i="1" dirty="0">
              <a:solidFill>
                <a:srgbClr val="0003AA"/>
              </a:solidFill>
              <a:latin typeface="Arial Black" charset="0"/>
            </a:endParaRPr>
          </a:p>
          <a:p>
            <a:r>
              <a:rPr lang="en-US" sz="3200" dirty="0">
                <a:solidFill>
                  <a:srgbClr val="0003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Wed Apr 19: </a:t>
            </a:r>
            <a:r>
              <a:rPr lang="en-US" sz="3200" dirty="0" err="1">
                <a:solidFill>
                  <a:srgbClr val="0003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Schmandt</a:t>
            </a:r>
            <a:r>
              <a:rPr lang="en-US" sz="3200" dirty="0">
                <a:solidFill>
                  <a:srgbClr val="0003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al. (2014)</a:t>
            </a:r>
          </a:p>
          <a:p>
            <a:r>
              <a:rPr lang="en-US" sz="3200" b="1" i="1" dirty="0">
                <a:solidFill>
                  <a:srgbClr val="0003AA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Jacob will lead!</a:t>
            </a:r>
          </a:p>
          <a:p>
            <a:endParaRPr lang="en-US" sz="1200" b="1" i="1" dirty="0">
              <a:solidFill>
                <a:srgbClr val="0003AA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  <a:p>
            <a:r>
              <a:rPr lang="en-US" sz="3200" dirty="0">
                <a:solidFill>
                  <a:srgbClr val="0003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Mon Apr 24: Schutt &amp; </a:t>
            </a:r>
            <a:r>
              <a:rPr lang="en-US" sz="3200" dirty="0" err="1">
                <a:solidFill>
                  <a:srgbClr val="0003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Lesher</a:t>
            </a:r>
            <a:r>
              <a:rPr lang="en-US" sz="3200" dirty="0">
                <a:solidFill>
                  <a:srgbClr val="0003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(2006)</a:t>
            </a:r>
          </a:p>
          <a:p>
            <a:r>
              <a:rPr lang="en-US" sz="3200" b="1" i="1" dirty="0">
                <a:solidFill>
                  <a:srgbClr val="0003AA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Michael will lead!</a:t>
            </a:r>
          </a:p>
        </p:txBody>
      </p:sp>
    </p:spTree>
    <p:extLst>
      <p:ext uri="{BB962C8B-B14F-4D97-AF65-F5344CB8AC3E}">
        <p14:creationId xmlns:p14="http://schemas.microsoft.com/office/powerpoint/2010/main" val="34035935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AC36F7A-99C8-1939-54A0-37E15E518D9D}"/>
              </a:ext>
            </a:extLst>
          </p:cNvPr>
          <p:cNvPicPr>
            <a:picLocks/>
          </p:cNvPicPr>
          <p:nvPr/>
        </p:nvPicPr>
        <p:blipFill rotWithShape="1">
          <a:blip r:embed="rId3"/>
          <a:srcRect l="23140" t="23962" r="23896" b="11503"/>
          <a:stretch/>
        </p:blipFill>
        <p:spPr>
          <a:xfrm>
            <a:off x="2086356" y="1113740"/>
            <a:ext cx="8019288" cy="5528260"/>
          </a:xfrm>
          <a:prstGeom prst="rect">
            <a:avLst/>
          </a:prstGeom>
        </p:spPr>
      </p:pic>
      <p:sp>
        <p:nvSpPr>
          <p:cNvPr id="4" name="TextBox 1">
            <a:extLst>
              <a:ext uri="{FF2B5EF4-FFF2-40B4-BE49-F238E27FC236}">
                <a16:creationId xmlns:a16="http://schemas.microsoft.com/office/drawing/2014/main" id="{1CEE3A38-482E-A04E-B750-9C6EF8D04DA2}"/>
              </a:ext>
            </a:extLst>
          </p:cNvPr>
          <p:cNvSpPr txBox="1"/>
          <p:nvPr/>
        </p:nvSpPr>
        <p:spPr>
          <a:xfrm>
            <a:off x="3290585" y="233041"/>
            <a:ext cx="56108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r>
              <a:rPr lang="en-US" dirty="0">
                <a:solidFill>
                  <a:srgbClr val="0003AA"/>
                </a:solidFill>
              </a:rPr>
              <a:t>Another application of flexural isostasy: </a:t>
            </a:r>
          </a:p>
          <a:p>
            <a:r>
              <a:rPr lang="en-US" dirty="0">
                <a:solidFill>
                  <a:srgbClr val="0003AA"/>
                </a:solidFill>
              </a:rPr>
              <a:t>Source of western U.S. high elevation?</a:t>
            </a:r>
          </a:p>
        </p:txBody>
      </p:sp>
    </p:spTree>
    <p:extLst>
      <p:ext uri="{BB962C8B-B14F-4D97-AF65-F5344CB8AC3E}">
        <p14:creationId xmlns:p14="http://schemas.microsoft.com/office/powerpoint/2010/main" val="21608519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73C5713-9FE6-EC49-8B9C-1FE8B5F16E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503490"/>
            <a:ext cx="9144000" cy="5826265"/>
          </a:xfrm>
          <a:prstGeom prst="rect">
            <a:avLst/>
          </a:prstGeom>
        </p:spPr>
      </p:pic>
      <p:sp>
        <p:nvSpPr>
          <p:cNvPr id="4" name="TextBox 5">
            <a:extLst>
              <a:ext uri="{FF2B5EF4-FFF2-40B4-BE49-F238E27FC236}">
                <a16:creationId xmlns:a16="http://schemas.microsoft.com/office/drawing/2014/main" id="{950371CB-13B7-5A45-AD16-E2D47A933483}"/>
              </a:ext>
            </a:extLst>
          </p:cNvPr>
          <p:cNvSpPr txBox="1"/>
          <p:nvPr/>
        </p:nvSpPr>
        <p:spPr>
          <a:xfrm>
            <a:off x="4914662" y="5985178"/>
            <a:ext cx="26212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r>
              <a:rPr lang="en-US" sz="1800" dirty="0"/>
              <a:t>Lowry et al. (JGR 2000)</a:t>
            </a:r>
          </a:p>
        </p:txBody>
      </p:sp>
    </p:spTree>
    <p:extLst>
      <p:ext uri="{BB962C8B-B14F-4D97-AF65-F5344CB8AC3E}">
        <p14:creationId xmlns:p14="http://schemas.microsoft.com/office/powerpoint/2010/main" val="27355690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C2F82C3-4AD0-D940-3D92-D5DA61934E38}"/>
              </a:ext>
            </a:extLst>
          </p:cNvPr>
          <p:cNvPicPr>
            <a:picLocks/>
          </p:cNvPicPr>
          <p:nvPr/>
        </p:nvPicPr>
        <p:blipFill rotWithShape="1">
          <a:blip r:embed="rId2"/>
          <a:srcRect l="54335" t="19661" r="20705" b="9923"/>
          <a:stretch/>
        </p:blipFill>
        <p:spPr>
          <a:xfrm rot="16200000">
            <a:off x="3279649" y="-1037928"/>
            <a:ext cx="5632704" cy="8933858"/>
          </a:xfrm>
          <a:prstGeom prst="rect">
            <a:avLst/>
          </a:prstGeom>
        </p:spPr>
      </p:pic>
      <p:sp>
        <p:nvSpPr>
          <p:cNvPr id="10" name="TextBox 4">
            <a:extLst>
              <a:ext uri="{FF2B5EF4-FFF2-40B4-BE49-F238E27FC236}">
                <a16:creationId xmlns:a16="http://schemas.microsoft.com/office/drawing/2014/main" id="{FB74EAD5-C8D6-BE44-9097-8D631D939E50}"/>
              </a:ext>
            </a:extLst>
          </p:cNvPr>
          <p:cNvSpPr txBox="1"/>
          <p:nvPr/>
        </p:nvSpPr>
        <p:spPr>
          <a:xfrm rot="16200000">
            <a:off x="4710199" y="3077389"/>
            <a:ext cx="26212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r>
              <a:rPr lang="en-US" sz="1800" dirty="0"/>
              <a:t>Lowry et al. (JGR 2000)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3A32DD1F-279C-E780-E8D1-31A60A1B369D}"/>
              </a:ext>
            </a:extLst>
          </p:cNvPr>
          <p:cNvSpPr/>
          <p:nvPr/>
        </p:nvSpPr>
        <p:spPr>
          <a:xfrm>
            <a:off x="295332" y="2331701"/>
            <a:ext cx="1333737" cy="2194599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03AA"/>
                </a:solidFill>
              </a:rPr>
              <a:t>Surface loading (&amp; flexural response) estimated from isostatic analysis 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F4713D5A-903B-F25C-EF77-25A7C8592360}"/>
              </a:ext>
            </a:extLst>
          </p:cNvPr>
          <p:cNvSpPr/>
          <p:nvPr/>
        </p:nvSpPr>
        <p:spPr>
          <a:xfrm>
            <a:off x="10665158" y="2225042"/>
            <a:ext cx="1333737" cy="2407916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03AA"/>
                </a:solidFill>
              </a:rPr>
              <a:t>Crustal elevation estimated from </a:t>
            </a:r>
            <a:r>
              <a:rPr lang="en-US" dirty="0" err="1">
                <a:solidFill>
                  <a:srgbClr val="0003AA"/>
                </a:solidFill>
              </a:rPr>
              <a:t>Vp</a:t>
            </a:r>
            <a:r>
              <a:rPr lang="en-US" dirty="0">
                <a:solidFill>
                  <a:srgbClr val="0003AA"/>
                </a:solidFill>
              </a:rPr>
              <a:t> of crustal-scale seismic refraction lines</a:t>
            </a:r>
          </a:p>
        </p:txBody>
      </p:sp>
    </p:spTree>
    <p:extLst>
      <p:ext uri="{BB962C8B-B14F-4D97-AF65-F5344CB8AC3E}">
        <p14:creationId xmlns:p14="http://schemas.microsoft.com/office/powerpoint/2010/main" val="4162213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E1DFC26D-618E-3A3B-477F-0062F761BF0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75"/>
          <a:stretch/>
        </p:blipFill>
        <p:spPr>
          <a:xfrm>
            <a:off x="1615440" y="602341"/>
            <a:ext cx="8961120" cy="5653319"/>
          </a:xfrm>
          <a:prstGeom prst="rect">
            <a:avLst/>
          </a:prstGeom>
        </p:spPr>
      </p:pic>
      <p:sp>
        <p:nvSpPr>
          <p:cNvPr id="17" name="TextBox 3">
            <a:extLst>
              <a:ext uri="{FF2B5EF4-FFF2-40B4-BE49-F238E27FC236}">
                <a16:creationId xmlns:a16="http://schemas.microsoft.com/office/drawing/2014/main" id="{6D17F8A1-E08C-4843-A5D4-FE3FC427FC4A}"/>
              </a:ext>
            </a:extLst>
          </p:cNvPr>
          <p:cNvSpPr txBox="1"/>
          <p:nvPr/>
        </p:nvSpPr>
        <p:spPr>
          <a:xfrm rot="16200000">
            <a:off x="4710200" y="3203239"/>
            <a:ext cx="26212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r>
              <a:rPr lang="en-US" sz="1800" dirty="0"/>
              <a:t>Lowry et al. (JGR 2000)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9622126F-DDAE-C7B9-B580-707B29D0985D}"/>
              </a:ext>
            </a:extLst>
          </p:cNvPr>
          <p:cNvSpPr/>
          <p:nvPr/>
        </p:nvSpPr>
        <p:spPr>
          <a:xfrm>
            <a:off x="295332" y="2204495"/>
            <a:ext cx="1333737" cy="2449011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03AA"/>
                </a:solidFill>
              </a:rPr>
              <a:t>Thermal elevation estimated from geotherms modeled from surface heat flow</a:t>
            </a: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B2A4A918-1449-E2A4-0765-77FF446EB23E}"/>
              </a:ext>
            </a:extLst>
          </p:cNvPr>
          <p:cNvSpPr/>
          <p:nvPr/>
        </p:nvSpPr>
        <p:spPr>
          <a:xfrm>
            <a:off x="10527900" y="2548841"/>
            <a:ext cx="1333737" cy="1760319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03AA"/>
                </a:solidFill>
              </a:rPr>
              <a:t>Residual = response to </a:t>
            </a:r>
            <a:r>
              <a:rPr lang="en-US" dirty="0" err="1">
                <a:solidFill>
                  <a:srgbClr val="0003AA"/>
                </a:solidFill>
              </a:rPr>
              <a:t>astheno</a:t>
            </a:r>
            <a:r>
              <a:rPr lang="en-US" dirty="0">
                <a:solidFill>
                  <a:srgbClr val="0003AA"/>
                </a:solidFill>
              </a:rPr>
              <a:t>-spheric buoyancy?</a:t>
            </a:r>
          </a:p>
        </p:txBody>
      </p:sp>
    </p:spTree>
    <p:extLst>
      <p:ext uri="{BB962C8B-B14F-4D97-AF65-F5344CB8AC3E}">
        <p14:creationId xmlns:p14="http://schemas.microsoft.com/office/powerpoint/2010/main" val="6423169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F69095C-12AB-3083-E866-7C4BE5400F9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1970" r="54395"/>
          <a:stretch/>
        </p:blipFill>
        <p:spPr>
          <a:xfrm>
            <a:off x="1600200" y="1626769"/>
            <a:ext cx="4343400" cy="429737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CF35818-ADA1-CDF8-B116-8A645F9D4C1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416" t="12924" r="219" b="12738"/>
          <a:stretch/>
        </p:blipFill>
        <p:spPr>
          <a:xfrm>
            <a:off x="5989899" y="1870456"/>
            <a:ext cx="4601901" cy="3810000"/>
          </a:xfrm>
          <a:prstGeom prst="rect">
            <a:avLst/>
          </a:prstGeom>
        </p:spPr>
      </p:pic>
      <p:sp>
        <p:nvSpPr>
          <p:cNvPr id="4" name="TextBox 2">
            <a:extLst>
              <a:ext uri="{FF2B5EF4-FFF2-40B4-BE49-F238E27FC236}">
                <a16:creationId xmlns:a16="http://schemas.microsoft.com/office/drawing/2014/main" id="{546DF5D0-32C2-744D-89DD-0DE9BBB81289}"/>
              </a:ext>
            </a:extLst>
          </p:cNvPr>
          <p:cNvSpPr txBox="1"/>
          <p:nvPr/>
        </p:nvSpPr>
        <p:spPr>
          <a:xfrm>
            <a:off x="5136163" y="5608641"/>
            <a:ext cx="26212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r>
              <a:rPr lang="en-US" sz="1800" dirty="0"/>
              <a:t>Lowry et al. (JGR 2000)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9D45749-941C-B9CB-4E64-AFB3C61888D8}"/>
              </a:ext>
            </a:extLst>
          </p:cNvPr>
          <p:cNvSpPr txBox="1"/>
          <p:nvPr/>
        </p:nvSpPr>
        <p:spPr>
          <a:xfrm>
            <a:off x="2356995" y="644303"/>
            <a:ext cx="737573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03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One possible explanation: Hot asthenosphere from a</a:t>
            </a:r>
          </a:p>
          <a:p>
            <a:r>
              <a:rPr lang="en-US" sz="2400" dirty="0">
                <a:solidFill>
                  <a:srgbClr val="0003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Yellowstone hotspot or plume?</a:t>
            </a:r>
          </a:p>
        </p:txBody>
      </p:sp>
    </p:spTree>
    <p:extLst>
      <p:ext uri="{BB962C8B-B14F-4D97-AF65-F5344CB8AC3E}">
        <p14:creationId xmlns:p14="http://schemas.microsoft.com/office/powerpoint/2010/main" val="15695009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EE37D344-4A5C-8F81-5B5E-2358100E85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4218" y="895350"/>
            <a:ext cx="3906838" cy="5067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 xmlns:lc="http://schemas.openxmlformats.org/drawingml/2006/lockedCanvas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xmlns:lc="http://schemas.openxmlformats.org/drawingml/2006/lockedCanvas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 xmlns:lc="http://schemas.openxmlformats.org/drawingml/2006/lockedCanvas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405D1D1-A4C0-7F2A-A3E6-CC7B315826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1418" y="914400"/>
            <a:ext cx="3916363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 xmlns:lc="http://schemas.openxmlformats.org/drawingml/2006/lockedCanvas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xmlns:lc="http://schemas.openxmlformats.org/drawingml/2006/lockedCanvas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 xmlns:lc="http://schemas.openxmlformats.org/drawingml/2006/lockedCanvas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3" name="TextBox 4">
            <a:extLst>
              <a:ext uri="{FF2B5EF4-FFF2-40B4-BE49-F238E27FC236}">
                <a16:creationId xmlns:a16="http://schemas.microsoft.com/office/drawing/2014/main" id="{2F6F4468-52D3-714E-A2BD-B5FFCB1E5685}"/>
              </a:ext>
            </a:extLst>
          </p:cNvPr>
          <p:cNvSpPr txBox="1"/>
          <p:nvPr/>
        </p:nvSpPr>
        <p:spPr>
          <a:xfrm rot="16200000">
            <a:off x="4733218" y="3203239"/>
            <a:ext cx="26212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r>
              <a:rPr lang="en-US" sz="1800" dirty="0"/>
              <a:t>Lowry et al. (JGR 2000)</a:t>
            </a:r>
          </a:p>
        </p:txBody>
      </p:sp>
    </p:spTree>
    <p:extLst>
      <p:ext uri="{BB962C8B-B14F-4D97-AF65-F5344CB8AC3E}">
        <p14:creationId xmlns:p14="http://schemas.microsoft.com/office/powerpoint/2010/main" val="155791197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 2013 - 202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45096</TotalTime>
  <Words>693</Words>
  <Application>Microsoft Macintosh PowerPoint</Application>
  <PresentationFormat>Widescreen</PresentationFormat>
  <Paragraphs>108</Paragraphs>
  <Slides>15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Arial</vt:lpstr>
      <vt:lpstr>Arial Black</vt:lpstr>
      <vt:lpstr>Calibri</vt:lpstr>
      <vt:lpstr>Calibri Light</vt:lpstr>
      <vt:lpstr>Symbol</vt:lpstr>
      <vt:lpstr>Times New Roman</vt:lpstr>
      <vt:lpstr>Office Theme 2013 - 2022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Tony Lowry</dc:creator>
  <cp:lastModifiedBy>Tony Lowry</cp:lastModifiedBy>
  <cp:revision>61</cp:revision>
  <dcterms:created xsi:type="dcterms:W3CDTF">2023-01-09T19:13:31Z</dcterms:created>
  <dcterms:modified xsi:type="dcterms:W3CDTF">2023-04-17T19:19:42Z</dcterms:modified>
</cp:coreProperties>
</file>