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395" r:id="rId3"/>
    <p:sldId id="272" r:id="rId4"/>
    <p:sldId id="394" r:id="rId5"/>
    <p:sldId id="296" r:id="rId6"/>
    <p:sldId id="297" r:id="rId7"/>
    <p:sldId id="293" r:id="rId8"/>
    <p:sldId id="406" r:id="rId9"/>
    <p:sldId id="407" r:id="rId10"/>
    <p:sldId id="408" r:id="rId11"/>
    <p:sldId id="409" r:id="rId12"/>
    <p:sldId id="298" r:id="rId13"/>
    <p:sldId id="29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A7829-035E-CE46-9475-6AAC0B5A60A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79387-ECB5-2C4C-98B6-A29785F6EB8C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5AF-FFBF-7841-88FE-CB884A263BC8}" type="slidenum">
              <a:rPr lang="en-US"/>
              <a:pPr/>
              <a:t>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54BDC-7B50-0346-B5E5-C0DFB894667D}" type="slidenum">
              <a:rPr lang="en-US"/>
              <a:pPr/>
              <a:t>9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80054-062D-754C-A225-B1FDFB9897E4}" type="slidenum">
              <a:rPr lang="en-US"/>
              <a:pPr/>
              <a:t>10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7302A-B2BB-1B47-9711-9E9F7F6F410E}" type="slidenum">
              <a:rPr lang="en-US"/>
              <a:pPr/>
              <a:t>11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163" y="692150"/>
            <a:ext cx="6035675" cy="3395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17 Feb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 Box 35">
            <a:extLst>
              <a:ext uri="{FF2B5EF4-FFF2-40B4-BE49-F238E27FC236}">
                <a16:creationId xmlns:a16="http://schemas.microsoft.com/office/drawing/2014/main" id="{6C32D30D-3EAD-414D-AC17-7D2F653B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427" y="907063"/>
            <a:ext cx="863069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On Monday: Mantle fluid dynamics (R-T instability)</a:t>
            </a:r>
          </a:p>
          <a:p>
            <a:pPr eaLnBrk="0" hangingPunct="0"/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• Anderson hypothesis: Mantle convection is not vigorous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(based on geochemical evidence for distinct reservoirs &amp;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chemical heterogeneity); hence, no whole-mantle plumes!</a:t>
            </a:r>
          </a:p>
          <a:p>
            <a:pPr eaLnBrk="0" hangingPunct="0"/>
            <a:endParaRPr lang="en-US" sz="800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Rayleigh-Taylor instabilities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may develop when a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dense layer occurs above a buoyant layer. Perturbations</a:t>
            </a:r>
          </a:p>
          <a:p>
            <a:pPr eaLnBrk="0" hangingPunct="0"/>
            <a:endParaRPr lang="en-US" sz="600" dirty="0">
              <a:solidFill>
                <a:schemeClr val="accent2"/>
              </a:solidFill>
            </a:endParaRPr>
          </a:p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of the layer boundary grow exponentially as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with timescale 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dependent on layer thickness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solidFill>
                  <a:srgbClr val="0003AA"/>
                </a:solidFill>
              </a:rPr>
              <a:t>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viscosity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</a:t>
            </a:r>
            <a:r>
              <a:rPr lang="en-US" dirty="0">
                <a:solidFill>
                  <a:srgbClr val="0003AA"/>
                </a:solidFill>
              </a:rPr>
              <a:t>, gravity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solidFill>
                  <a:srgbClr val="0003AA"/>
                </a:solidFill>
              </a:rPr>
              <a:t>, density contrast, and wavelength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rgbClr val="0003AA"/>
                </a:solidFill>
              </a:rPr>
              <a:t>:</a:t>
            </a:r>
            <a:endParaRPr lang="en-US" i="1" dirty="0">
              <a:solidFill>
                <a:srgbClr val="0003AA"/>
              </a:solidFill>
              <a:latin typeface="Arial Black" charset="0"/>
            </a:endParaRPr>
          </a:p>
          <a:p>
            <a:pPr eaLnBrk="0" hangingPunct="0"/>
            <a:endParaRPr lang="en-US" sz="6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B9859-CB6A-99D2-0E7F-25D43BD5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97" y="4593625"/>
            <a:ext cx="35814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Object 45">
            <a:extLst>
              <a:ext uri="{FF2B5EF4-FFF2-40B4-BE49-F238E27FC236}">
                <a16:creationId xmlns:a16="http://schemas.microsoft.com/office/drawing/2014/main" id="{1ECF5867-AD83-DFB6-2C3D-3C6507A64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6597"/>
              </p:ext>
            </p:extLst>
          </p:nvPr>
        </p:nvGraphicFramePr>
        <p:xfrm>
          <a:off x="8498463" y="3288432"/>
          <a:ext cx="1725382" cy="8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406400" progId="Equation.3">
                  <p:embed/>
                </p:oleObj>
              </mc:Choice>
              <mc:Fallback>
                <p:oleObj name="Equation" r:id="rId3" imgW="876300" imgH="406400" progId="Equation.3">
                  <p:embed/>
                  <p:pic>
                    <p:nvPicPr>
                      <p:cNvPr id="10" name="Object 45">
                        <a:extLst>
                          <a:ext uri="{FF2B5EF4-FFF2-40B4-BE49-F238E27FC236}">
                            <a16:creationId xmlns:a16="http://schemas.microsoft.com/office/drawing/2014/main" id="{A07FB801-1A41-344C-BD13-FA859CCC1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463" y="3288432"/>
                        <a:ext cx="1725382" cy="8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>
            <a:extLst>
              <a:ext uri="{FF2B5EF4-FFF2-40B4-BE49-F238E27FC236}">
                <a16:creationId xmlns:a16="http://schemas.microsoft.com/office/drawing/2014/main" id="{3F210FD5-0D22-774D-B09A-C5DAECDB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37" y="6381899"/>
            <a:ext cx="5499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22 Feb: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§7.1–7.4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-figure1">
            <a:extLst>
              <a:ext uri="{FF2B5EF4-FFF2-40B4-BE49-F238E27FC236}">
                <a16:creationId xmlns:a16="http://schemas.microsoft.com/office/drawing/2014/main" id="{4A92CC0E-B3B5-5E35-271D-8923A490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26421" r="4448" b="2222"/>
          <a:stretch>
            <a:fillRect/>
          </a:stretch>
        </p:blipFill>
        <p:spPr bwMode="auto">
          <a:xfrm>
            <a:off x="3913187" y="0"/>
            <a:ext cx="6727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-figure1">
            <a:extLst>
              <a:ext uri="{FF2B5EF4-FFF2-40B4-BE49-F238E27FC236}">
                <a16:creationId xmlns:a16="http://schemas.microsoft.com/office/drawing/2014/main" id="{B52BF779-1E4E-E9CF-3560-EBE90828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4384" r="8089" b="73579"/>
          <a:stretch>
            <a:fillRect/>
          </a:stretch>
        </p:blipFill>
        <p:spPr bwMode="auto">
          <a:xfrm>
            <a:off x="1550987" y="5486400"/>
            <a:ext cx="3886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8DC6F3-3D9D-34B1-C651-3CACB27C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7" y="990600"/>
            <a:ext cx="2172390" cy="249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Generalized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physiographic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and tectonic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map of the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southwestern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3AA"/>
                </a:solidFill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107400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3">
            <a:extLst>
              <a:ext uri="{FF2B5EF4-FFF2-40B4-BE49-F238E27FC236}">
                <a16:creationId xmlns:a16="http://schemas.microsoft.com/office/drawing/2014/main" id="{99CC9421-7682-CE14-EF4C-F0BBFEE1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0319"/>
            <a:ext cx="5292725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C804EE16-6890-46BC-E9FE-C758E02F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834481"/>
            <a:ext cx="32976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Tomographic images</a:t>
            </a:r>
          </a:p>
          <a:p>
            <a:r>
              <a:rPr lang="en-US" dirty="0">
                <a:solidFill>
                  <a:srgbClr val="0003AA"/>
                </a:solidFill>
              </a:rPr>
              <a:t>(</a:t>
            </a:r>
            <a:r>
              <a:rPr lang="en-US" dirty="0" err="1">
                <a:solidFill>
                  <a:srgbClr val="0003AA"/>
                </a:solidFill>
              </a:rPr>
              <a:t>Schmandt</a:t>
            </a:r>
            <a:r>
              <a:rPr lang="en-US" dirty="0">
                <a:solidFill>
                  <a:srgbClr val="0003AA"/>
                </a:solidFill>
              </a:rPr>
              <a:t> et al, EPSL</a:t>
            </a:r>
          </a:p>
          <a:p>
            <a:r>
              <a:rPr lang="en-US" dirty="0">
                <a:solidFill>
                  <a:srgbClr val="0003AA"/>
                </a:solidFill>
              </a:rPr>
              <a:t>2010)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3F0A14A-6B18-AFE7-31F2-5C550FDC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675606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90 km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EBFBC79-4B35-80A1-A285-CF6F7E7E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1675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125 km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8762376-0BD5-F880-4672-D3049FEE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8854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160 km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5656846-0AAC-0067-8B12-B60CF881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3961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195 km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333722-78A2-2E22-7164-4AF6B464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6247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230 km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E28FF1B-930C-F212-2593-25371F4C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6247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270 km</a:t>
            </a:r>
          </a:p>
        </p:txBody>
      </p:sp>
    </p:spTree>
    <p:extLst>
      <p:ext uri="{BB962C8B-B14F-4D97-AF65-F5344CB8AC3E}">
        <p14:creationId xmlns:p14="http://schemas.microsoft.com/office/powerpoint/2010/main" val="419625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533336F-1A5A-789E-B954-AB937786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50" y="279840"/>
            <a:ext cx="320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 dirty="0"/>
              <a:t>Zandt et al., Science, 2004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E6951-8837-D852-5247-7B9F9D5D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25" y="660840"/>
            <a:ext cx="8964949" cy="43434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99F0E5C-6484-2944-A4C1-CE0A94BBBAC2}"/>
              </a:ext>
            </a:extLst>
          </p:cNvPr>
          <p:cNvSpPr txBox="1"/>
          <p:nvPr/>
        </p:nvSpPr>
        <p:spPr>
          <a:xfrm>
            <a:off x="1932124" y="5008500"/>
            <a:ext cx="8354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Unusual potassic volcanism (3-4 Ma) connects to a “finger”</a:t>
            </a:r>
          </a:p>
          <a:p>
            <a:r>
              <a:rPr lang="en-US" dirty="0">
                <a:solidFill>
                  <a:srgbClr val="0003AA"/>
                </a:solidFill>
              </a:rPr>
              <a:t>of (seismically high-velocity </a:t>
            </a:r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) “cold”</a:t>
            </a:r>
            <a:r>
              <a:rPr lang="en-US" dirty="0">
                <a:solidFill>
                  <a:srgbClr val="0003AA"/>
                </a:solidFill>
              </a:rPr>
              <a:t> mantle dipping to SW;</a:t>
            </a:r>
          </a:p>
          <a:p>
            <a:r>
              <a:rPr lang="en-US" dirty="0">
                <a:solidFill>
                  <a:srgbClr val="0003AA"/>
                </a:solidFill>
              </a:rPr>
              <a:t>this also connects to thickened crust (&gt; 40 km) and a zone</a:t>
            </a:r>
          </a:p>
          <a:p>
            <a:r>
              <a:rPr lang="en-US" dirty="0">
                <a:solidFill>
                  <a:srgbClr val="0003AA"/>
                </a:solidFill>
              </a:rPr>
              <a:t>where the Moho cannot be imaged seismically (?)</a:t>
            </a:r>
          </a:p>
        </p:txBody>
      </p:sp>
    </p:spTree>
    <p:extLst>
      <p:ext uri="{BB962C8B-B14F-4D97-AF65-F5344CB8AC3E}">
        <p14:creationId xmlns:p14="http://schemas.microsoft.com/office/powerpoint/2010/main" val="316915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261D235-8F88-AC58-8A48-D069CFF1C3F1}"/>
              </a:ext>
            </a:extLst>
          </p:cNvPr>
          <p:cNvSpPr>
            <a:spLocks noGrp="1"/>
          </p:cNvSpPr>
          <p:nvPr/>
        </p:nvSpPr>
        <p:spPr bwMode="auto">
          <a:xfrm>
            <a:off x="1676400" y="86501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explanations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lack of imaged </a:t>
            </a:r>
            <a:r>
              <a:rPr lang="en-US" b="1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Tx/>
              <a:buAutoNum type="arabicParenBoth"/>
            </a:pP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 zone of low S wave velocity in uppermost mantle</a:t>
            </a:r>
          </a:p>
          <a:p>
            <a:pPr marL="457200" indent="-457200">
              <a:lnSpc>
                <a:spcPct val="90000"/>
              </a:lnSpc>
              <a:buFontTx/>
              <a:buAutoNum type="arabicParenBoth"/>
            </a:pPr>
            <a:r>
              <a:rPr lang="en-US" sz="24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topography scatters Ps conversion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modeling supports 2</a:t>
            </a:r>
            <a:r>
              <a:rPr lang="en-US" sz="2400" baseline="300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explanation (but either would work!)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6B745-A4FA-1BCA-FD39-9C735733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65898"/>
            <a:ext cx="3746500" cy="6726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71D4AD-1213-278A-64B5-D2AC3FD1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277501"/>
            <a:ext cx="50222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46106-C949-2783-4CD1-5F9F189F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5" y="76200"/>
            <a:ext cx="4578345" cy="670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BBCD9-5FA4-E1B5-1C8C-FA00BDBA4EA2}"/>
              </a:ext>
            </a:extLst>
          </p:cNvPr>
          <p:cNvSpPr txBox="1"/>
          <p:nvPr/>
        </p:nvSpPr>
        <p:spPr>
          <a:xfrm>
            <a:off x="1838940" y="487740"/>
            <a:ext cx="3571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</a:t>
            </a:r>
            <a:r>
              <a:rPr lang="is-IS" dirty="0">
                <a:solidFill>
                  <a:srgbClr val="0003AA"/>
                </a:solidFill>
              </a:rPr>
              <a:t>… Why are the Moho</a:t>
            </a:r>
          </a:p>
          <a:p>
            <a:r>
              <a:rPr lang="is-IS" dirty="0">
                <a:solidFill>
                  <a:srgbClr val="0003AA"/>
                </a:solidFill>
              </a:rPr>
              <a:t>perturbation and deeper</a:t>
            </a:r>
          </a:p>
          <a:p>
            <a:r>
              <a:rPr lang="is-IS" dirty="0">
                <a:solidFill>
                  <a:srgbClr val="0003AA"/>
                </a:solidFill>
              </a:rPr>
              <a:t>seismic velocity anomaly</a:t>
            </a:r>
          </a:p>
          <a:p>
            <a:r>
              <a:rPr lang="en-US" dirty="0">
                <a:solidFill>
                  <a:srgbClr val="0003AA"/>
                </a:solidFill>
              </a:rPr>
              <a:t>d</a:t>
            </a:r>
            <a:r>
              <a:rPr lang="is-IS" dirty="0">
                <a:solidFill>
                  <a:srgbClr val="0003AA"/>
                </a:solidFill>
              </a:rPr>
              <a:t>isplaced to the west?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0D79B8E-5E75-ED14-1DC4-8DC2D2199C86}"/>
              </a:ext>
            </a:extLst>
          </p:cNvPr>
          <p:cNvSpPr txBox="1"/>
          <p:nvPr/>
        </p:nvSpPr>
        <p:spPr>
          <a:xfrm>
            <a:off x="5971549" y="5334000"/>
            <a:ext cx="172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Zandt et al. 2004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5E9CD-80A4-B624-2A55-8CC54662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3733800" cy="41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5">
            <a:extLst>
              <a:ext uri="{FF2B5EF4-FFF2-40B4-BE49-F238E27FC236}">
                <a16:creationId xmlns:a16="http://schemas.microsoft.com/office/drawing/2014/main" id="{6C32D30D-3EAD-414D-AC17-7D2F653B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27" y="1813173"/>
            <a:ext cx="855394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Kellogg et al.</a:t>
            </a:r>
          </a:p>
          <a:p>
            <a:pPr eaLnBrk="0" hangingPunct="0"/>
            <a:endParaRPr lang="en-US" sz="600" i="1" dirty="0">
              <a:solidFill>
                <a:srgbClr val="FF3300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• Geochemical evidence for distinct reservoirs &amp; chemical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heterogeneity &amp; total heat energy flux imply mantle requires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two-layer convection…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• Instead of layering at 660, proposed a lower mantle layer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• Denser composition would have to be Fe + Si enriched in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order to match seismic observations of slightly slower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(but only a few % difference from “normal” lower mantle)</a:t>
            </a:r>
          </a:p>
          <a:p>
            <a:pPr eaLnBrk="0" hangingPunct="0"/>
            <a:endParaRPr lang="en-US" sz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9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839" y="1166843"/>
            <a:ext cx="59963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First Assignment: </a:t>
            </a:r>
          </a:p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Will post on web this pm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Due Mar 3 at 1:30 pm</a:t>
            </a:r>
          </a:p>
          <a:p>
            <a:endParaRPr lang="en-US" sz="32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Next reading Assignment: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(Monday Feb 27)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Castellanos et al. (2020)</a:t>
            </a:r>
          </a:p>
          <a:p>
            <a:r>
              <a:rPr lang="en-US" sz="3200" i="1" dirty="0">
                <a:solidFill>
                  <a:srgbClr val="0003AA"/>
                </a:solidFill>
                <a:latin typeface="Arial"/>
                <a:cs typeface="Arial"/>
              </a:rPr>
              <a:t>Science Advances 6</a:t>
            </a:r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(28)</a:t>
            </a:r>
            <a:b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#eabb0476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A55BB71-8096-B6AD-5E94-6A30B4D8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31" y="6436519"/>
            <a:ext cx="2738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cs typeface="Arial" charset="0"/>
              </a:rPr>
              <a:t>From Kellogg et al., 1999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67EE7-16E5-9651-7F5B-6B18813C6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31" y="1315285"/>
            <a:ext cx="69469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D2D851A-3A47-6AD7-DB5F-F0BB55DC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156" y="54769"/>
            <a:ext cx="82407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Compositional layering</a:t>
            </a:r>
            <a:r>
              <a:rPr lang="en-US">
                <a:solidFill>
                  <a:srgbClr val="0003AA"/>
                </a:solidFill>
              </a:rPr>
              <a:t> of mantle convection</a:t>
            </a:r>
          </a:p>
          <a:p>
            <a:r>
              <a:rPr lang="en-US">
                <a:solidFill>
                  <a:srgbClr val="0003AA"/>
                </a:solidFill>
              </a:rPr>
              <a:t>   was previously inferred from basalt compositions… But</a:t>
            </a:r>
          </a:p>
          <a:p>
            <a:r>
              <a:rPr lang="en-US">
                <a:solidFill>
                  <a:srgbClr val="0003AA"/>
                </a:solidFill>
              </a:rPr>
              <a:t>   argument/uncertainty as to where (660, or 1600 km?)</a:t>
            </a:r>
            <a:endParaRPr lang="en-US" sz="3200" i="1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8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BE281E2-A1A4-23E3-07AD-B8A190CB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56" y="3010694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cs typeface="Arial" charset="0"/>
              </a:rPr>
              <a:t>Van der Hilst et al., 1997</a:t>
            </a:r>
          </a:p>
        </p:txBody>
      </p:sp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904896A6-F32D-16B1-9046-A9B61509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06" y="38894"/>
            <a:ext cx="4878388" cy="34734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">
            <a:extLst>
              <a:ext uri="{FF2B5EF4-FFF2-40B4-BE49-F238E27FC236}">
                <a16:creationId xmlns:a16="http://schemas.microsoft.com/office/drawing/2014/main" id="{873ED535-CF7B-E146-2D9C-59C9A379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3620294"/>
            <a:ext cx="6700838" cy="31988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BF6DEFE8-CA9A-8CF9-0550-4D9E80A7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731" y="1018382"/>
            <a:ext cx="2297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Lekic et al., EPSL 2012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3572992-9CEA-10FB-6DE3-0947BEDF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731" y="2210594"/>
            <a:ext cx="2106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5 models @ 2800 km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9566EA-8FA4-2FE2-0205-E1591F9C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931" y="6182519"/>
            <a:ext cx="143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cs typeface="Arial" charset="0"/>
              </a:rPr>
              <a:t>Montelli et al.,</a:t>
            </a:r>
          </a:p>
          <a:p>
            <a:r>
              <a:rPr lang="en-US" sz="1600">
                <a:cs typeface="Arial" charset="0"/>
              </a:rPr>
              <a:t>Science 2004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0AF8E16-39BB-3674-9201-194F4181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406" y="4064794"/>
            <a:ext cx="19319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Deep mantle</a:t>
            </a:r>
          </a:p>
          <a:p>
            <a:r>
              <a:rPr lang="en-US" dirty="0">
                <a:solidFill>
                  <a:srgbClr val="0003AA"/>
                </a:solidFill>
              </a:rPr>
              <a:t>tomography</a:t>
            </a:r>
          </a:p>
          <a:p>
            <a:r>
              <a:rPr lang="en-US" dirty="0">
                <a:solidFill>
                  <a:srgbClr val="0003AA"/>
                </a:solidFill>
              </a:rPr>
              <a:t>has come a</a:t>
            </a:r>
          </a:p>
          <a:p>
            <a:r>
              <a:rPr lang="en-US" dirty="0">
                <a:solidFill>
                  <a:srgbClr val="0003AA"/>
                </a:solidFill>
              </a:rPr>
              <a:t>long way</a:t>
            </a:r>
          </a:p>
          <a:p>
            <a:r>
              <a:rPr lang="en-US" dirty="0">
                <a:solidFill>
                  <a:srgbClr val="0003AA"/>
                </a:solidFill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B7AB5-D911-A246-90F4-C425E60DC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655" y="255977"/>
            <a:ext cx="3832654" cy="2131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311417-4903-504D-92F4-7735BB0E4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92" y="2316434"/>
            <a:ext cx="2970381" cy="7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712C6-97C8-A197-DB95-4778A080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85950"/>
            <a:ext cx="48006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">
            <a:extLst>
              <a:ext uri="{FF2B5EF4-FFF2-40B4-BE49-F238E27FC236}">
                <a16:creationId xmlns:a16="http://schemas.microsoft.com/office/drawing/2014/main" id="{0252B151-FD27-2808-D656-3F4390559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225"/>
            <a:ext cx="9067800" cy="1803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9495BADE-283B-16A4-1F0F-B9487D4E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1865313"/>
            <a:ext cx="3017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cs typeface="Arial" charset="0"/>
              </a:rPr>
              <a:t>Kellogg et al., Science 1999</a:t>
            </a:r>
          </a:p>
        </p:txBody>
      </p:sp>
      <p:pic>
        <p:nvPicPr>
          <p:cNvPr id="5" name="Picture 4" descr="b">
            <a:extLst>
              <a:ext uri="{FF2B5EF4-FFF2-40B4-BE49-F238E27FC236}">
                <a16:creationId xmlns:a16="http://schemas.microsoft.com/office/drawing/2014/main" id="{1580C7CD-4980-2BED-4FC5-B8D5E254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88595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055A7C87-5B71-C46D-D5FB-BECDF986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1470025"/>
            <a:ext cx="2297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Lekic et al., EPSL 2012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5E6C389-DC95-9C20-9289-2CBC1DAA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6013450"/>
            <a:ext cx="46554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Current models ~agree &amp; show</a:t>
            </a:r>
          </a:p>
          <a:p>
            <a:r>
              <a:rPr lang="en-US" dirty="0">
                <a:solidFill>
                  <a:srgbClr val="0003AA"/>
                </a:solidFill>
              </a:rPr>
              <a:t>sharp boundaries on anomalies!</a:t>
            </a:r>
          </a:p>
        </p:txBody>
      </p:sp>
    </p:spTree>
    <p:extLst>
      <p:ext uri="{BB962C8B-B14F-4D97-AF65-F5344CB8AC3E}">
        <p14:creationId xmlns:p14="http://schemas.microsoft.com/office/powerpoint/2010/main" val="116315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1032C0E0-A640-FB67-274C-96B9A8A5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19" y="3399631"/>
            <a:ext cx="6261100" cy="31988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">
            <a:extLst>
              <a:ext uri="{FF2B5EF4-FFF2-40B4-BE49-F238E27FC236}">
                <a16:creationId xmlns:a16="http://schemas.microsoft.com/office/drawing/2014/main" id="{C491A5DB-5E00-7056-2442-1E12305F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19" y="259556"/>
            <a:ext cx="6261100" cy="30638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B28695B-7F1B-3BA3-831F-A0502802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782" y="2621756"/>
            <a:ext cx="2370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/>
              <a:t>Neal et al., JGR 2000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521AC6A3-1F6A-17AA-C704-C7AA97296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719" y="1097756"/>
            <a:ext cx="1963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0003AA"/>
                </a:solidFill>
              </a:rPr>
              <a:t>Solid: Eastern Canada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80ACEBB-ED30-B59A-7355-4C98A116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169" y="335756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>
                <a:solidFill>
                  <a:srgbClr val="0003AA"/>
                </a:solidFill>
              </a:rPr>
              <a:t>Dashed: Hawaii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947B93E-06A2-7E10-48DE-199576FF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4" y="3964781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Iron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2A00C64-8E9D-D0E6-33C5-51AB0AD6A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719" y="3993356"/>
            <a:ext cx="922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Silica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C4773FD-1ECA-5F1F-17C0-D8A969F2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719" y="6050756"/>
            <a:ext cx="301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/>
              <a:t>Kellogg et al., Science 1999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ECD505B-E9B3-901C-1CDC-5AB55FC1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44" y="612845"/>
            <a:ext cx="2678337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Intriguingly,</a:t>
            </a:r>
          </a:p>
          <a:p>
            <a:r>
              <a:rPr lang="en-US" dirty="0">
                <a:solidFill>
                  <a:srgbClr val="0003AA"/>
                </a:solidFill>
              </a:rPr>
              <a:t>lower-mantle</a:t>
            </a:r>
          </a:p>
          <a:p>
            <a:r>
              <a:rPr lang="en-US" dirty="0">
                <a:solidFill>
                  <a:srgbClr val="0003AA"/>
                </a:solidFill>
              </a:rPr>
              <a:t>electrical </a:t>
            </a:r>
          </a:p>
          <a:p>
            <a:r>
              <a:rPr lang="en-US" dirty="0">
                <a:solidFill>
                  <a:srgbClr val="0003AA"/>
                </a:solidFill>
              </a:rPr>
              <a:t>conductivity is</a:t>
            </a:r>
          </a:p>
          <a:p>
            <a:r>
              <a:rPr lang="en-US" dirty="0">
                <a:solidFill>
                  <a:srgbClr val="0003AA"/>
                </a:solidFill>
              </a:rPr>
              <a:t>higher under</a:t>
            </a:r>
          </a:p>
          <a:p>
            <a:r>
              <a:rPr lang="en-US" dirty="0">
                <a:solidFill>
                  <a:srgbClr val="0003AA"/>
                </a:solidFill>
              </a:rPr>
              <a:t>Hawaii than under</a:t>
            </a:r>
          </a:p>
          <a:p>
            <a:r>
              <a:rPr lang="en-US" dirty="0" err="1">
                <a:solidFill>
                  <a:srgbClr val="0003AA"/>
                </a:solidFill>
              </a:rPr>
              <a:t>cratonic</a:t>
            </a:r>
            <a:r>
              <a:rPr lang="en-US" dirty="0">
                <a:solidFill>
                  <a:srgbClr val="0003AA"/>
                </a:solidFill>
              </a:rPr>
              <a:t> North</a:t>
            </a:r>
          </a:p>
          <a:p>
            <a:r>
              <a:rPr lang="en-US" dirty="0">
                <a:solidFill>
                  <a:srgbClr val="0003AA"/>
                </a:solidFill>
              </a:rPr>
              <a:t>America; requires</a:t>
            </a:r>
          </a:p>
          <a:p>
            <a:r>
              <a:rPr lang="en-US" dirty="0">
                <a:solidFill>
                  <a:srgbClr val="0003AA"/>
                </a:solidFill>
              </a:rPr>
              <a:t>a compositional</a:t>
            </a:r>
          </a:p>
          <a:p>
            <a:r>
              <a:rPr lang="en-US" dirty="0">
                <a:solidFill>
                  <a:srgbClr val="0003AA"/>
                </a:solidFill>
              </a:rPr>
              <a:t>difference in iron</a:t>
            </a:r>
          </a:p>
          <a:p>
            <a:r>
              <a:rPr lang="en-US" dirty="0">
                <a:solidFill>
                  <a:srgbClr val="0003AA"/>
                </a:solidFill>
              </a:rPr>
              <a:t>or water…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Iron content is the</a:t>
            </a:r>
          </a:p>
          <a:p>
            <a:r>
              <a:rPr lang="en-US" dirty="0">
                <a:solidFill>
                  <a:srgbClr val="0003AA"/>
                </a:solidFill>
              </a:rPr>
              <a:t>more plausible</a:t>
            </a:r>
          </a:p>
          <a:p>
            <a:r>
              <a:rPr lang="en-US" dirty="0">
                <a:solidFill>
                  <a:srgbClr val="0003AA"/>
                </a:solidFill>
              </a:rPr>
              <a:t>explanation.</a:t>
            </a:r>
          </a:p>
        </p:txBody>
      </p:sp>
    </p:spTree>
    <p:extLst>
      <p:ext uri="{BB962C8B-B14F-4D97-AF65-F5344CB8AC3E}">
        <p14:creationId xmlns:p14="http://schemas.microsoft.com/office/powerpoint/2010/main" val="56206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px-HD-Rayleigh-Taylor">
            <a:extLst>
              <a:ext uri="{FF2B5EF4-FFF2-40B4-BE49-F238E27FC236}">
                <a16:creationId xmlns:a16="http://schemas.microsoft.com/office/drawing/2014/main" id="{74645818-F01E-B59C-14A8-61BB854A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1650"/>
            <a:ext cx="65532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42C8580-7F82-AF7B-79C3-D8628F73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5899150"/>
            <a:ext cx="597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Can we observe this in the Earth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mantle?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905EC39-6DD0-4C03-B276-9E2D282A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76513"/>
            <a:ext cx="10919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Credit:</a:t>
            </a:r>
          </a:p>
          <a:p>
            <a:r>
              <a:rPr lang="en-US" dirty="0">
                <a:solidFill>
                  <a:srgbClr val="0003AA"/>
                </a:solidFill>
              </a:rPr>
              <a:t>S. Li &amp;</a:t>
            </a:r>
          </a:p>
          <a:p>
            <a:r>
              <a:rPr lang="en-US" dirty="0">
                <a:solidFill>
                  <a:srgbClr val="0003AA"/>
                </a:solidFill>
              </a:rPr>
              <a:t>H. Li,</a:t>
            </a:r>
          </a:p>
          <a:p>
            <a:r>
              <a:rPr lang="en-US" dirty="0">
                <a:solidFill>
                  <a:srgbClr val="0003AA"/>
                </a:solidFill>
              </a:rPr>
              <a:t>LANL</a:t>
            </a:r>
          </a:p>
        </p:txBody>
      </p:sp>
    </p:spTree>
    <p:extLst>
      <p:ext uri="{BB962C8B-B14F-4D97-AF65-F5344CB8AC3E}">
        <p14:creationId xmlns:p14="http://schemas.microsoft.com/office/powerpoint/2010/main" val="307123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51A8FE4-903D-925A-9B7F-BBB8B02D7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2" y="1664494"/>
            <a:ext cx="8156575" cy="3529012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Some useful things to think about: </a:t>
            </a:r>
          </a:p>
          <a:p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What should a drip 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look like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gravity?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elevation?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resulting lithospheric stress?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crustal thickness?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heat flow?</a:t>
            </a:r>
          </a:p>
        </p:txBody>
      </p:sp>
    </p:spTree>
    <p:extLst>
      <p:ext uri="{BB962C8B-B14F-4D97-AF65-F5344CB8AC3E}">
        <p14:creationId xmlns:p14="http://schemas.microsoft.com/office/powerpoint/2010/main" val="74674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11307</TotalTime>
  <Words>591</Words>
  <Application>Microsoft Macintosh PowerPoint</Application>
  <PresentationFormat>Widescreen</PresentationFormat>
  <Paragraphs>120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Times New Roman</vt:lpstr>
      <vt:lpstr>Office Theme 2013 - 2022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34</cp:revision>
  <dcterms:created xsi:type="dcterms:W3CDTF">2023-01-09T19:13:31Z</dcterms:created>
  <dcterms:modified xsi:type="dcterms:W3CDTF">2023-02-17T21:34:37Z</dcterms:modified>
</cp:coreProperties>
</file>