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8" r:id="rId2"/>
    <p:sldId id="272" r:id="rId3"/>
    <p:sldId id="668" r:id="rId4"/>
    <p:sldId id="669" r:id="rId5"/>
    <p:sldId id="670" r:id="rId6"/>
    <p:sldId id="671" r:id="rId7"/>
    <p:sldId id="772" r:id="rId8"/>
    <p:sldId id="266" r:id="rId9"/>
    <p:sldId id="792" r:id="rId10"/>
    <p:sldId id="749" r:id="rId11"/>
    <p:sldId id="787" r:id="rId12"/>
    <p:sldId id="788" r:id="rId13"/>
    <p:sldId id="780" r:id="rId14"/>
    <p:sldId id="781" r:id="rId15"/>
    <p:sldId id="769" r:id="rId16"/>
    <p:sldId id="7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AA"/>
    <a:srgbClr val="0015E8"/>
    <a:srgbClr val="D50000"/>
    <a:srgbClr val="B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A009-E4C4-B74D-B2C6-57200F2836FC}" type="datetimeFigureOut">
              <a:rPr lang="en-US" smtClean="0"/>
              <a:t>3/17/23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E3BD-1BE0-D54B-8A0C-80418BE2E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can animate this so that Seismic velocity, electrical conductivity, mass density, </a:t>
            </a:r>
            <a:r>
              <a:rPr lang="en-US" baseline="0" dirty="0" err="1"/>
              <a:t>etc</a:t>
            </a:r>
            <a:r>
              <a:rPr lang="en-US" baseline="0" dirty="0"/>
              <a:t> are presented one at a time as you talk about them. Then add a slide after this restating that water and temp have similar outcomes.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8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2A3A0-3273-CD44-8555-F9E4B8CA6B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5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2A3A0-3273-CD44-8555-F9E4B8CA6B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0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DE3-FF8A-B69E-8952-8E098ECD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06EE-B8B7-3FCC-84F1-0C748850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137C-3D03-0B49-FC1E-B6D131D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CFAA-7444-7439-2534-C9143F7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4BC8-6074-A773-04F6-DA9914F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BCD5-5005-19AA-6AFE-4E6131FB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CFE3-539A-68A7-0EF2-D54078D84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F712-DE4E-26B4-F1B0-6F5DB955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0F34-1AE8-009E-0978-45DFDF0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C3F7-C127-FF95-8A69-B3F02D08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1B1B1-5188-B0C9-20D3-92BDC2DAA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CA7-4AAE-7592-4E23-FA2E817B0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8623-7D4C-3DCD-CEE0-9823AE80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D4BF-F6A9-36CA-9350-4604C754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769A-8500-A651-742B-4F5D46B5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064-451F-B25C-9FC9-6F574163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4BCD-6A8B-32E8-19A7-2A4903B3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1680-2EC7-29B9-DA35-535678D1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720C-D892-53ED-017B-B662E9A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3D55-088C-D70C-A14B-1A23479D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0C9-DB7A-087E-EA5C-B8F60240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6111-74D8-2BFF-FF3B-7F78BA2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8D08-55C7-5039-6EA1-2F41B41C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76CD-7C5B-D85E-73A2-68C3855F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8E2D-C71B-7216-8A6E-7B5096A7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B68-616C-1EEE-C449-38775E6D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171A-87BB-E588-53BD-9D571A1AF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01DF-748B-6D66-E6E3-6A55DC880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6113-0074-2404-57EF-C26C1034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588F-D2F2-0910-D5B9-534BF59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A9DF-EE44-8148-604F-02408945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4818-FC93-2808-D698-FBDE2B7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1F01C-BF4D-E8FE-86A1-83E39B2E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316D-0CA1-CCF7-47AD-DB52529E1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36A68-46A5-395C-EAB8-5680B8A5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629C9-0F8C-5C95-2927-3EA2BB87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75529-C428-5A71-51C5-9A23272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93B-6AD7-0648-8AB5-8FCB5882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22D93-779D-F188-B470-AB0FFD6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39D-A126-43B5-33A5-64DF5FF2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5E52-A658-30CC-3346-549CB78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08996-C0BC-F1BC-3101-8802842F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DE19-2EB5-8B51-AA7E-5AE6D71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750CD-671B-7C96-A65D-3B4C834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2980A-94DC-CC77-B52A-79C09E6D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28B8-8D0A-00DC-1D71-F20C406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AB1-ABBA-5A49-C4DB-EF97697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FA3D-3961-94B6-C73E-C3B50B03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1C32A-C36F-268D-9046-0EA0C8B91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3BEEA-390C-9B7A-9C12-9D4BE352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2CF7-E1BE-EABA-72BE-ADDABCE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EAE3-4512-2A34-A67F-1BECEF6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24E-E069-5AD6-AE68-E55EE16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E251-279C-4F32-25D6-65224689A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C81F6-BF43-EFC9-9FA4-7DAD7E2E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5F8D-D455-4BD2-009F-DB0ECAC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1E89-437F-0171-5A64-9E4F89B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DFA5-C261-9D4E-F269-7DDA25C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D269-F1FB-FC50-51D8-67B5AA3C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8BF2-E6F4-E0ED-5322-202291A7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42F3-E301-CE02-B17C-BBFAC259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754D-438D-6946-A723-A943EC2CA0C6}" type="datetimeFigureOut">
              <a:rPr lang="en-US" smtClean="0"/>
              <a:t>3/17/23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4B1B-A017-F54D-13F1-28BC01EE0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BA43-7BF7-9ED4-4EEC-07C6A1B4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6">
            <a:extLst>
              <a:ext uri="{FF2B5EF4-FFF2-40B4-BE49-F238E27FC236}">
                <a16:creationId xmlns:a16="http://schemas.microsoft.com/office/drawing/2014/main" id="{7B25FC69-FEA4-0967-6B30-B68112BE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192" y="60603"/>
            <a:ext cx="1914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17 Mar 2023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9AFAA8E-FD55-F034-4E04-50F433CA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55" y="136803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83F45969-C33B-DB1D-5586-4E8D2425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712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2023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 Box 35">
            <a:extLst>
              <a:ext uri="{FF2B5EF4-FFF2-40B4-BE49-F238E27FC236}">
                <a16:creationId xmlns:a16="http://schemas.microsoft.com/office/drawing/2014/main" id="{70060F46-4E6D-7F4B-B05A-06490092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273" y="916210"/>
            <a:ext cx="915667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 Yield Strength Envelopes</a:t>
            </a:r>
          </a:p>
          <a:p>
            <a:pPr eaLnBrk="0" hangingPunct="0"/>
            <a:endParaRPr lang="en-US" sz="600" i="1" dirty="0">
              <a:solidFill>
                <a:srgbClr val="FF3300"/>
              </a:solidFill>
              <a:latin typeface="Arial Black" charset="0"/>
            </a:endParaRPr>
          </a:p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Yield Strength Envelopes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approximate maximum</a:t>
            </a:r>
          </a:p>
          <a:p>
            <a:pPr eaLnBrk="0" hangingPunct="0"/>
            <a:r>
              <a:rPr lang="en-US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deviatoric stress difference</a:t>
            </a:r>
            <a:r>
              <a:rPr lang="en-US" dirty="0">
                <a:solidFill>
                  <a:srgbClr val="0003AA"/>
                </a:solidFill>
              </a:rPr>
              <a:t> supported by the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lithosphere; assume a pressure-dependent brittle-field rheology 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(friction coefficient, pore fluid pressure) plus ductile flow…</a:t>
            </a:r>
            <a:endParaRPr lang="en-US" dirty="0">
              <a:solidFill>
                <a:srgbClr val="0003AA"/>
              </a:solidFill>
              <a:latin typeface="Arial"/>
              <a:cs typeface="Arial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Flow Rheology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depends on mineral-type (i.e. lithology),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temperature, pressure, &amp; volatile state (especially hydration!)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Diffusion also depends on grain size, but dominates for very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small (&lt;50 </a:t>
            </a:r>
            <a:r>
              <a:rPr lang="en-US" dirty="0">
                <a:solidFill>
                  <a:srgbClr val="0003AA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m) grain size or very low stress (asthenosphere)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Temperature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can be estimated from seismic velocity plus</a:t>
            </a:r>
            <a:endParaRPr lang="is-IS" dirty="0">
              <a:solidFill>
                <a:srgbClr val="0003AA"/>
              </a:solidFill>
              <a:latin typeface="Arial"/>
              <a:cs typeface="Arial"/>
            </a:endParaRP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mineral physics (often with large uncertainties)!</a:t>
            </a:r>
          </a:p>
        </p:txBody>
      </p:sp>
      <p:sp>
        <p:nvSpPr>
          <p:cNvPr id="3" name="Text Box 29">
            <a:extLst>
              <a:ext uri="{FF2B5EF4-FFF2-40B4-BE49-F238E27FC236}">
                <a16:creationId xmlns:a16="http://schemas.microsoft.com/office/drawing/2014/main" id="{FFE3611B-E7FA-F6A5-85AE-213C83CE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98" y="6335733"/>
            <a:ext cx="5420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Read for Mon 20 Mar: </a:t>
            </a:r>
            <a:r>
              <a:rPr lang="en-US" i="1" dirty="0">
                <a:solidFill>
                  <a:srgbClr val="0003AA"/>
                </a:solidFill>
                <a:latin typeface="Arial Black" charset="0"/>
              </a:rPr>
              <a:t>T&amp;S</a:t>
            </a:r>
            <a:r>
              <a:rPr lang="en-US" dirty="0">
                <a:solidFill>
                  <a:srgbClr val="0003AA"/>
                </a:solidFill>
              </a:rPr>
              <a:t>  §8.1-8.7</a:t>
            </a:r>
          </a:p>
        </p:txBody>
      </p:sp>
    </p:spTree>
    <p:extLst>
      <p:ext uri="{BB962C8B-B14F-4D97-AF65-F5344CB8AC3E}">
        <p14:creationId xmlns:p14="http://schemas.microsoft.com/office/powerpoint/2010/main" val="245487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498014"/>
              </p:ext>
            </p:extLst>
          </p:nvPr>
        </p:nvGraphicFramePr>
        <p:xfrm>
          <a:off x="4575200" y="733037"/>
          <a:ext cx="4078508" cy="522114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873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7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Higher H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O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82953" marR="82953" marT="41476" marB="41476">
                    <a:solidFill>
                      <a:srgbClr val="132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Property</a:t>
                      </a:r>
                      <a:endParaRPr lang="en-US" sz="2500" dirty="0">
                        <a:latin typeface="Arial"/>
                        <a:cs typeface="Arial"/>
                      </a:endParaRPr>
                    </a:p>
                  </a:txBody>
                  <a:tcPr marL="82953" marR="82953" marT="41476" marB="41476">
                    <a:solidFill>
                      <a:srgbClr val="132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Higher Temp.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82953" marR="82953" marT="41476" marB="41476">
                    <a:solidFill>
                      <a:srgbClr val="132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6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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Seismic </a:t>
                      </a:r>
                    </a:p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Velocity</a:t>
                      </a:r>
                      <a:endParaRPr lang="en-US" sz="25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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6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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Electrical</a:t>
                      </a:r>
                      <a:r>
                        <a:rPr lang="en-US" sz="2500" baseline="0" dirty="0">
                          <a:solidFill>
                            <a:srgbClr val="17375E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500" baseline="0" dirty="0">
                          <a:solidFill>
                            <a:srgbClr val="17375E"/>
                          </a:solidFill>
                        </a:rPr>
                        <a:t>Conductivity</a:t>
                      </a:r>
                      <a:endParaRPr lang="en-US" sz="25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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63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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Mass</a:t>
                      </a:r>
                    </a:p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Density</a:t>
                      </a:r>
                      <a:endParaRPr lang="en-US" sz="25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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91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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Flow </a:t>
                      </a:r>
                    </a:p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Strength</a:t>
                      </a:r>
                      <a:endParaRPr lang="en-US" sz="25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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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Partial </a:t>
                      </a:r>
                    </a:p>
                    <a:p>
                      <a:pPr algn="ctr"/>
                      <a:r>
                        <a:rPr lang="en-US" sz="2500" dirty="0">
                          <a:solidFill>
                            <a:srgbClr val="17375E"/>
                          </a:solidFill>
                        </a:rPr>
                        <a:t>Melt</a:t>
                      </a:r>
                      <a:endParaRPr lang="en-US" sz="25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7375E"/>
                          </a:solidFill>
                          <a:sym typeface="Wingdings"/>
                        </a:rPr>
                        <a:t></a:t>
                      </a:r>
                      <a:endParaRPr lang="en-US" sz="3600" dirty="0">
                        <a:solidFill>
                          <a:srgbClr val="17375E"/>
                        </a:solidFill>
                        <a:latin typeface="Arial"/>
                        <a:cs typeface="Arial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 descr="NPP-Satellit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11" y="1475434"/>
            <a:ext cx="1245726" cy="880410"/>
          </a:xfrm>
          <a:prstGeom prst="rect">
            <a:avLst/>
          </a:prstGeom>
        </p:spPr>
      </p:pic>
      <p:pic>
        <p:nvPicPr>
          <p:cNvPr id="4" name="Picture 3" descr="NPP-Satellit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11" y="2365213"/>
            <a:ext cx="1245726" cy="8804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3469164" y="742684"/>
            <a:ext cx="1036909" cy="69127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0557" y="711388"/>
            <a:ext cx="748988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>
                <a:latin typeface="Times New Roman"/>
                <a:cs typeface="Times New Roman"/>
              </a:rPr>
              <a:t>Hot?</a:t>
            </a:r>
          </a:p>
          <a:p>
            <a:r>
              <a:rPr lang="en-US" sz="2177" dirty="0">
                <a:latin typeface="Times New Roman"/>
                <a:cs typeface="Times New Roman"/>
              </a:rPr>
              <a:t>Wet?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469164" y="1570002"/>
            <a:ext cx="1036909" cy="69127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6808" y="1706232"/>
            <a:ext cx="75854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>
                <a:latin typeface="Times New Roman"/>
                <a:cs typeface="Times New Roman"/>
              </a:rPr>
              <a:t>Slow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469164" y="2459780"/>
            <a:ext cx="1036909" cy="69127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6808" y="2596011"/>
            <a:ext cx="74251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>
                <a:latin typeface="Times New Roman"/>
                <a:cs typeface="Times New Roman"/>
              </a:rPr>
              <a:t>High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740839" y="742684"/>
            <a:ext cx="1036909" cy="691273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4338" y="711388"/>
            <a:ext cx="849913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>
                <a:latin typeface="Times New Roman"/>
                <a:cs typeface="Times New Roman"/>
              </a:rPr>
              <a:t>Cold?</a:t>
            </a:r>
          </a:p>
          <a:p>
            <a:pPr algn="ctr"/>
            <a:r>
              <a:rPr lang="en-US" sz="2177" dirty="0">
                <a:latin typeface="Times New Roman"/>
                <a:cs typeface="Times New Roman"/>
              </a:rPr>
              <a:t>Dry?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8740839" y="1570002"/>
            <a:ext cx="1036909" cy="691273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34525" y="1706232"/>
            <a:ext cx="64953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>
                <a:latin typeface="Times New Roman"/>
                <a:cs typeface="Times New Roman"/>
              </a:rPr>
              <a:t>Fast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740839" y="2459780"/>
            <a:ext cx="1036909" cy="691273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11281" y="2596011"/>
            <a:ext cx="69602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>
                <a:latin typeface="Times New Roman"/>
                <a:cs typeface="Times New Roman"/>
              </a:rPr>
              <a:t>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4852" y="3401679"/>
            <a:ext cx="253596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4852" y="4300334"/>
            <a:ext cx="253596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4361" y="3843764"/>
            <a:ext cx="1654620" cy="1655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40" dirty="0"/>
              <a:t>These are</a:t>
            </a:r>
          </a:p>
          <a:p>
            <a:r>
              <a:rPr lang="en-US" sz="2540" dirty="0"/>
              <a:t>important</a:t>
            </a:r>
          </a:p>
          <a:p>
            <a:r>
              <a:rPr lang="en-US" sz="2540" dirty="0"/>
              <a:t>for the</a:t>
            </a:r>
          </a:p>
          <a:p>
            <a:r>
              <a:rPr lang="en-US" sz="2540" dirty="0"/>
              <a:t>dynamics</a:t>
            </a:r>
            <a:r>
              <a:rPr lang="is-IS" sz="2540" dirty="0"/>
              <a:t>…</a:t>
            </a:r>
            <a:endParaRPr lang="en-US" sz="254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2777892" y="3320750"/>
            <a:ext cx="5875817" cy="2665958"/>
          </a:xfrm>
          <a:prstGeom prst="rect">
            <a:avLst/>
          </a:prstGeom>
          <a:solidFill>
            <a:srgbClr val="FFFF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4852" y="5152659"/>
            <a:ext cx="253596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96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/>
      <p:bldP spid="19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C08216-9E0A-2C48-81D2-9D22AEF1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97" y="755368"/>
            <a:ext cx="5268690" cy="514324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BBFC84-3B21-9C4A-A02A-016F001483E2}"/>
              </a:ext>
            </a:extLst>
          </p:cNvPr>
          <p:cNvSpPr/>
          <p:nvPr/>
        </p:nvSpPr>
        <p:spPr>
          <a:xfrm>
            <a:off x="7059622" y="1329004"/>
            <a:ext cx="318053" cy="2658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459E1-6EF3-C34C-83C0-3760B7C6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06"/>
          <a:stretch/>
        </p:blipFill>
        <p:spPr>
          <a:xfrm>
            <a:off x="274079" y="633533"/>
            <a:ext cx="2705506" cy="5344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F55E0-5532-A748-9AD0-148ACB95E727}"/>
              </a:ext>
            </a:extLst>
          </p:cNvPr>
          <p:cNvSpPr txBox="1"/>
          <p:nvPr/>
        </p:nvSpPr>
        <p:spPr>
          <a:xfrm>
            <a:off x="7116416" y="5832856"/>
            <a:ext cx="260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Becker et al., Nature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09FB1-E113-C14D-A484-3F995E345A2E}"/>
              </a:ext>
            </a:extLst>
          </p:cNvPr>
          <p:cNvSpPr txBox="1"/>
          <p:nvPr/>
        </p:nvSpPr>
        <p:spPr>
          <a:xfrm>
            <a:off x="7403474" y="2006"/>
            <a:ext cx="478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2B43E-BF0B-1D48-8E76-9C202BAAFCFA}"/>
              </a:ext>
            </a:extLst>
          </p:cNvPr>
          <p:cNvSpPr txBox="1"/>
          <p:nvPr/>
        </p:nvSpPr>
        <p:spPr>
          <a:xfrm>
            <a:off x="327959" y="3016981"/>
            <a:ext cx="26516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Schmandt</a:t>
            </a:r>
            <a:r>
              <a:rPr lang="en-US" i="1" dirty="0"/>
              <a:t> &amp; Lin, GRL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171144-B7EE-E841-B283-2F7B70D82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45" y="5986848"/>
            <a:ext cx="2506019" cy="272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7FE44-A1A9-A44E-A2B5-5FBB531D98F5}"/>
              </a:ext>
            </a:extLst>
          </p:cNvPr>
          <p:cNvSpPr txBox="1"/>
          <p:nvPr/>
        </p:nvSpPr>
        <p:spPr>
          <a:xfrm>
            <a:off x="211670" y="6320481"/>
            <a:ext cx="298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Seismic Velocity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3D6FCC-D57A-7E48-91B8-F3664031D7BA}"/>
              </a:ext>
            </a:extLst>
          </p:cNvPr>
          <p:cNvCxnSpPr/>
          <p:nvPr/>
        </p:nvCxnSpPr>
        <p:spPr>
          <a:xfrm>
            <a:off x="3103652" y="3225114"/>
            <a:ext cx="82172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1FE42F-D55D-AF4D-B1ED-1456D64604D5}"/>
              </a:ext>
            </a:extLst>
          </p:cNvPr>
          <p:cNvCxnSpPr/>
          <p:nvPr/>
        </p:nvCxnSpPr>
        <p:spPr>
          <a:xfrm>
            <a:off x="4571972" y="3199339"/>
            <a:ext cx="82172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C694DDE-D09F-6746-804D-BFA989C185C7}"/>
              </a:ext>
            </a:extLst>
          </p:cNvPr>
          <p:cNvSpPr txBox="1"/>
          <p:nvPr/>
        </p:nvSpPr>
        <p:spPr>
          <a:xfrm>
            <a:off x="3981328" y="277727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C09FC-2ABC-EB47-8B11-E214C907981E}"/>
              </a:ext>
            </a:extLst>
          </p:cNvPr>
          <p:cNvSpPr txBox="1"/>
          <p:nvPr/>
        </p:nvSpPr>
        <p:spPr>
          <a:xfrm>
            <a:off x="5547931" y="2719535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1FAA51-DCCA-6E4C-8E45-21F98BD45E50}"/>
              </a:ext>
            </a:extLst>
          </p:cNvPr>
          <p:cNvCxnSpPr/>
          <p:nvPr/>
        </p:nvCxnSpPr>
        <p:spPr>
          <a:xfrm>
            <a:off x="6189687" y="3192713"/>
            <a:ext cx="82172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B43D09-08B5-B946-9D14-82DA8710F954}"/>
              </a:ext>
            </a:extLst>
          </p:cNvPr>
          <p:cNvSpPr txBox="1"/>
          <p:nvPr/>
        </p:nvSpPr>
        <p:spPr>
          <a:xfrm>
            <a:off x="3061252" y="2430827"/>
            <a:ext cx="236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0CDDE1-6B9A-714D-AFB0-F8762A28C325}"/>
              </a:ext>
            </a:extLst>
          </p:cNvPr>
          <p:cNvSpPr txBox="1"/>
          <p:nvPr/>
        </p:nvSpPr>
        <p:spPr>
          <a:xfrm>
            <a:off x="5009322" y="3612163"/>
            <a:ext cx="1447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Mass</a:t>
            </a:r>
          </a:p>
          <a:p>
            <a:pPr algn="ctr"/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84ADB2-A28F-0E43-B685-7983712A2A3E}"/>
              </a:ext>
            </a:extLst>
          </p:cNvPr>
          <p:cNvSpPr txBox="1"/>
          <p:nvPr/>
        </p:nvSpPr>
        <p:spPr>
          <a:xfrm>
            <a:off x="6872779" y="6257059"/>
            <a:ext cx="4949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Rate-Change Vertical Stress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B83B10-A161-064E-B65A-7F45E4557901}"/>
              </a:ext>
            </a:extLst>
          </p:cNvPr>
          <p:cNvSpPr txBox="1"/>
          <p:nvPr/>
        </p:nvSpPr>
        <p:spPr>
          <a:xfrm rot="16200000">
            <a:off x="5786467" y="2435559"/>
            <a:ext cx="282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(Flow Modeling)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551443-30EA-3043-9CDC-F3A00EF81B26}"/>
              </a:ext>
            </a:extLst>
          </p:cNvPr>
          <p:cNvSpPr/>
          <p:nvPr/>
        </p:nvSpPr>
        <p:spPr>
          <a:xfrm>
            <a:off x="6872199" y="624745"/>
            <a:ext cx="272616" cy="414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BA570-DA9C-448B-48A7-A1751A4B5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856" y="5435681"/>
            <a:ext cx="384589" cy="341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31C36-6D28-5A55-12CC-A16A3BAB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438" y="5435681"/>
            <a:ext cx="384589" cy="341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3CB22-2398-91BE-2ECF-04E678D71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020" y="5435681"/>
            <a:ext cx="384589" cy="341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DA02DF-B05B-F70B-A8FF-02039E266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602" y="5435681"/>
            <a:ext cx="384589" cy="3412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ADCBA2-3340-27FB-AC88-FF022F74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4177" y="5435681"/>
            <a:ext cx="384589" cy="3412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5D5C81-D016-48AF-FA06-A655FB69E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759" y="5435681"/>
            <a:ext cx="384589" cy="3412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F965A9-4E02-9235-E134-DAA293B53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341" y="5435681"/>
            <a:ext cx="384589" cy="341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996CB2-4FFD-9419-A0C9-F97554CBA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4669" y="5435681"/>
            <a:ext cx="384589" cy="3412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E2142-B549-58CF-1963-B4F0E2EB0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1956" y="5435681"/>
            <a:ext cx="384589" cy="3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C08216-9E0A-2C48-81D2-9D22AEF1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93" y="755368"/>
            <a:ext cx="5268690" cy="5143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F55E0-5532-A748-9AD0-148ACB95E727}"/>
              </a:ext>
            </a:extLst>
          </p:cNvPr>
          <p:cNvSpPr txBox="1"/>
          <p:nvPr/>
        </p:nvSpPr>
        <p:spPr>
          <a:xfrm>
            <a:off x="6366712" y="5832856"/>
            <a:ext cx="260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Becker et al., Nature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09FB1-E113-C14D-A484-3F995E345A2E}"/>
              </a:ext>
            </a:extLst>
          </p:cNvPr>
          <p:cNvSpPr txBox="1"/>
          <p:nvPr/>
        </p:nvSpPr>
        <p:spPr>
          <a:xfrm>
            <a:off x="7403474" y="2006"/>
            <a:ext cx="478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84ADB2-A28F-0E43-B685-7983712A2A3E}"/>
              </a:ext>
            </a:extLst>
          </p:cNvPr>
          <p:cNvSpPr txBox="1"/>
          <p:nvPr/>
        </p:nvSpPr>
        <p:spPr>
          <a:xfrm>
            <a:off x="6123075" y="6246577"/>
            <a:ext cx="4949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Rate-Change Vertical Stress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4FFAC-19EE-4344-A175-BDFF9C9F3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46" y="897364"/>
            <a:ext cx="4902793" cy="49468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0E0B24-F09D-6149-B654-A2A98EBA282C}"/>
              </a:ext>
            </a:extLst>
          </p:cNvPr>
          <p:cNvSpPr/>
          <p:nvPr/>
        </p:nvSpPr>
        <p:spPr>
          <a:xfrm>
            <a:off x="817848" y="817848"/>
            <a:ext cx="408925" cy="130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C8D4BB-7892-AA4F-8F3F-BBEB591C768E}"/>
              </a:ext>
            </a:extLst>
          </p:cNvPr>
          <p:cNvSpPr/>
          <p:nvPr/>
        </p:nvSpPr>
        <p:spPr>
          <a:xfrm rot="4996497">
            <a:off x="3752094" y="2579286"/>
            <a:ext cx="3920409" cy="379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A7164E-B0A2-7646-99B2-132C8AB7390F}"/>
              </a:ext>
            </a:extLst>
          </p:cNvPr>
          <p:cNvSpPr/>
          <p:nvPr/>
        </p:nvSpPr>
        <p:spPr>
          <a:xfrm>
            <a:off x="6099787" y="664501"/>
            <a:ext cx="272616" cy="414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B33EA-AC76-7649-8D91-599E4360EAAF}"/>
              </a:ext>
            </a:extLst>
          </p:cNvPr>
          <p:cNvSpPr txBox="1"/>
          <p:nvPr/>
        </p:nvSpPr>
        <p:spPr>
          <a:xfrm>
            <a:off x="1595941" y="6246577"/>
            <a:ext cx="349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Seismicity (M ≥ 3.5)</a:t>
            </a:r>
          </a:p>
        </p:txBody>
      </p:sp>
    </p:spTree>
    <p:extLst>
      <p:ext uri="{BB962C8B-B14F-4D97-AF65-F5344CB8AC3E}">
        <p14:creationId xmlns:p14="http://schemas.microsoft.com/office/powerpoint/2010/main" val="54563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B813975-FCCF-DE4B-B570-9F09A8DE0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0" y="508069"/>
            <a:ext cx="10445507" cy="62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4D4B54-619C-AF4D-A45F-3371F0505B9D}"/>
              </a:ext>
            </a:extLst>
          </p:cNvPr>
          <p:cNvSpPr txBox="1"/>
          <p:nvPr/>
        </p:nvSpPr>
        <p:spPr>
          <a:xfrm>
            <a:off x="7403474" y="2006"/>
            <a:ext cx="478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</p:spTree>
    <p:extLst>
      <p:ext uri="{BB962C8B-B14F-4D97-AF65-F5344CB8AC3E}">
        <p14:creationId xmlns:p14="http://schemas.microsoft.com/office/powerpoint/2010/main" val="322513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984FA26-C837-964E-819A-C31EA27F2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5" y="506413"/>
            <a:ext cx="4177087" cy="60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B898CE-6D5D-D143-936E-EC51678A88CF}"/>
              </a:ext>
            </a:extLst>
          </p:cNvPr>
          <p:cNvSpPr txBox="1"/>
          <p:nvPr/>
        </p:nvSpPr>
        <p:spPr>
          <a:xfrm>
            <a:off x="5662465" y="2182505"/>
            <a:ext cx="601677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MECHANISM:</a:t>
            </a:r>
          </a:p>
          <a:p>
            <a:endParaRPr lang="en-US" sz="600" b="1" dirty="0">
              <a:solidFill>
                <a:srgbClr val="0003A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• Buoyancy increases lithospheric </a:t>
            </a:r>
          </a:p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extensional stress</a:t>
            </a:r>
          </a:p>
          <a:p>
            <a:endParaRPr lang="en-US" sz="600" b="1" dirty="0">
              <a:solidFill>
                <a:srgbClr val="0003A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• Buoyancy </a:t>
            </a:r>
            <a:r>
              <a:rPr lang="en-US" sz="24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change</a:t>
            </a:r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is greatest at</a:t>
            </a:r>
          </a:p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the juxtaposition of </a:t>
            </a:r>
          </a:p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upwelling and downwelling flow!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C7B35-196B-4541-BCB6-F02A2F289C70}"/>
              </a:ext>
            </a:extLst>
          </p:cNvPr>
          <p:cNvSpPr txBox="1"/>
          <p:nvPr/>
        </p:nvSpPr>
        <p:spPr>
          <a:xfrm>
            <a:off x="3049882" y="698585"/>
            <a:ext cx="143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Becker et al., </a:t>
            </a:r>
          </a:p>
          <a:p>
            <a:r>
              <a:rPr lang="en-US" i="1" dirty="0"/>
              <a:t>Nature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36DB-AF10-9148-8465-7BAA10493D74}"/>
              </a:ext>
            </a:extLst>
          </p:cNvPr>
          <p:cNvSpPr txBox="1"/>
          <p:nvPr/>
        </p:nvSpPr>
        <p:spPr>
          <a:xfrm>
            <a:off x="7403474" y="2006"/>
            <a:ext cx="478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</p:spTree>
    <p:extLst>
      <p:ext uri="{BB962C8B-B14F-4D97-AF65-F5344CB8AC3E}">
        <p14:creationId xmlns:p14="http://schemas.microsoft.com/office/powerpoint/2010/main" val="148598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345E1-52BD-BD4C-82D0-D4003AB7A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070"/>
          <a:stretch/>
        </p:blipFill>
        <p:spPr>
          <a:xfrm>
            <a:off x="810438" y="844360"/>
            <a:ext cx="10464623" cy="95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721D4-9944-5E4D-A1CD-553D98B59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8" b="72334"/>
          <a:stretch/>
        </p:blipFill>
        <p:spPr>
          <a:xfrm>
            <a:off x="810438" y="1823898"/>
            <a:ext cx="10464623" cy="58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32820-1825-704D-A0DA-2E3A2396A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95" b="60174"/>
          <a:stretch/>
        </p:blipFill>
        <p:spPr>
          <a:xfrm>
            <a:off x="810438" y="2423200"/>
            <a:ext cx="10464623" cy="66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220269-8446-1246-9492-3C865255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46" b="48451"/>
          <a:stretch/>
        </p:blipFill>
        <p:spPr>
          <a:xfrm>
            <a:off x="810438" y="3102822"/>
            <a:ext cx="10464623" cy="64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A3A72-1E19-E344-99F1-56A7F37E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67"/>
          <a:stretch/>
        </p:blipFill>
        <p:spPr>
          <a:xfrm>
            <a:off x="810438" y="3763908"/>
            <a:ext cx="10464623" cy="2720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F2F99-1F07-EE47-B181-439E41E4616F}"/>
              </a:ext>
            </a:extLst>
          </p:cNvPr>
          <p:cNvSpPr txBox="1"/>
          <p:nvPr/>
        </p:nvSpPr>
        <p:spPr>
          <a:xfrm>
            <a:off x="2512199" y="249901"/>
            <a:ext cx="716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Lithospheric Stress from a Sinking Blob…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7D208-5F56-794B-900B-1A718FBBDDC3}"/>
              </a:ext>
            </a:extLst>
          </p:cNvPr>
          <p:cNvSpPr txBox="1"/>
          <p:nvPr/>
        </p:nvSpPr>
        <p:spPr>
          <a:xfrm>
            <a:off x="9462052" y="1391478"/>
            <a:ext cx="20525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Viscous flow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D48F9-4C37-4845-99C0-B0C26675CD2D}"/>
              </a:ext>
            </a:extLst>
          </p:cNvPr>
          <p:cNvSpPr txBox="1"/>
          <p:nvPr/>
        </p:nvSpPr>
        <p:spPr>
          <a:xfrm>
            <a:off x="9817791" y="2009598"/>
            <a:ext cx="1696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free surface!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28C97-129B-8743-8384-6A8017BA9BE8}"/>
              </a:ext>
            </a:extLst>
          </p:cNvPr>
          <p:cNvSpPr txBox="1"/>
          <p:nvPr/>
        </p:nvSpPr>
        <p:spPr>
          <a:xfrm>
            <a:off x="9631842" y="2679778"/>
            <a:ext cx="1882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free surface!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812A9-13A7-EA4E-AC05-BDBC4C745531}"/>
              </a:ext>
            </a:extLst>
          </p:cNvPr>
          <p:cNvSpPr txBox="1"/>
          <p:nvPr/>
        </p:nvSpPr>
        <p:spPr>
          <a:xfrm>
            <a:off x="9543357" y="3344280"/>
            <a:ext cx="19712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Elastic lithosphere!</a:t>
            </a:r>
          </a:p>
        </p:txBody>
      </p:sp>
    </p:spTree>
    <p:extLst>
      <p:ext uri="{BB962C8B-B14F-4D97-AF65-F5344CB8AC3E}">
        <p14:creationId xmlns:p14="http://schemas.microsoft.com/office/powerpoint/2010/main" val="40125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73B1A0-3F29-AFAB-1E67-0DD115B7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56" y="1247775"/>
            <a:ext cx="4513263" cy="34544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35E68-2015-A8D0-5E26-B9F968B0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81" y="1247775"/>
            <a:ext cx="4498975" cy="34544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4008E5C7-547F-9F79-D849-26F24BAFA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932" y="304800"/>
            <a:ext cx="74110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Strain response can depend heavily on assumptions</a:t>
            </a:r>
          </a:p>
          <a:p>
            <a:r>
              <a:rPr lang="en-US" dirty="0">
                <a:solidFill>
                  <a:srgbClr val="0003AA"/>
                </a:solidFill>
              </a:rPr>
              <a:t>about rheology of the lithosphere!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5A3079C-FEAF-4833-B997-B3333759F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932" y="5000625"/>
            <a:ext cx="78021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Expect to see significant focusing of strain in zones of</a:t>
            </a:r>
          </a:p>
          <a:p>
            <a:r>
              <a:rPr lang="en-US" dirty="0">
                <a:solidFill>
                  <a:srgbClr val="0003AA"/>
                </a:solidFill>
              </a:rPr>
              <a:t>rheological weakness, even if those zones are far from</a:t>
            </a:r>
          </a:p>
          <a:p>
            <a:r>
              <a:rPr lang="en-US" dirty="0">
                <a:solidFill>
                  <a:srgbClr val="0003AA"/>
                </a:solidFill>
              </a:rPr>
              <a:t>the edges of the ice sheet. Note plate-like behavior and </a:t>
            </a:r>
          </a:p>
          <a:p>
            <a:r>
              <a:rPr lang="en-US" dirty="0">
                <a:solidFill>
                  <a:srgbClr val="0003AA"/>
                </a:solidFill>
              </a:rPr>
              <a:t>strain focusing along San Andreas for this model…</a:t>
            </a:r>
          </a:p>
        </p:txBody>
      </p:sp>
    </p:spTree>
    <p:extLst>
      <p:ext uri="{BB962C8B-B14F-4D97-AF65-F5344CB8AC3E}">
        <p14:creationId xmlns:p14="http://schemas.microsoft.com/office/powerpoint/2010/main" val="401285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D0AAEAC-C64F-4180-B65E-EC53A9BE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446" y="2644170"/>
            <a:ext cx="737310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03AA"/>
                </a:solidFill>
                <a:latin typeface="Arial Black" charset="0"/>
              </a:rPr>
              <a:t>Next Journal Article Reading: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Wednesday Mar 22: Liu &amp; </a:t>
            </a:r>
            <a:r>
              <a:rPr lang="en-US" sz="32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Hasterok</a:t>
            </a:r>
            <a:endParaRPr lang="en-US" sz="3200" dirty="0">
              <a:solidFill>
                <a:srgbClr val="000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(2016) Science, 353(6307), 1515-1519.</a:t>
            </a:r>
          </a:p>
        </p:txBody>
      </p:sp>
    </p:spTree>
    <p:extLst>
      <p:ext uri="{BB962C8B-B14F-4D97-AF65-F5344CB8AC3E}">
        <p14:creationId xmlns:p14="http://schemas.microsoft.com/office/powerpoint/2010/main" val="340359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mate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21" y="642307"/>
            <a:ext cx="9144960" cy="6035674"/>
          </a:xfrm>
          <a:prstGeom prst="rect">
            <a:avLst/>
          </a:prstGeom>
        </p:spPr>
      </p:pic>
      <p:pic>
        <p:nvPicPr>
          <p:cNvPr id="4" name="Picture 3" descr="crn-instrum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33" y="3380820"/>
            <a:ext cx="3416289" cy="3456363"/>
          </a:xfrm>
          <a:prstGeom prst="rect">
            <a:avLst/>
          </a:prstGeom>
        </p:spPr>
      </p:pic>
      <p:pic>
        <p:nvPicPr>
          <p:cNvPr id="5" name="Picture 4" descr="NPP-Satell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01" y="525655"/>
            <a:ext cx="3928732" cy="2776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2728" y="27882"/>
            <a:ext cx="8997784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dirty="0">
                <a:solidFill>
                  <a:srgbClr val="0003AA"/>
                </a:solidFill>
                <a:latin typeface="Arial Black"/>
                <a:cs typeface="Arial Black"/>
              </a:rPr>
              <a:t>Integrative Dynamics: Weather Forecasting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59524" y="3912891"/>
            <a:ext cx="3776076" cy="2765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03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0003A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0135" y="3912891"/>
            <a:ext cx="2133021" cy="277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40" dirty="0">
                <a:solidFill>
                  <a:srgbClr val="0003AA"/>
                </a:solidFill>
              </a:rPr>
              <a:t>Temperature</a:t>
            </a:r>
          </a:p>
          <a:p>
            <a:pPr algn="ctr"/>
            <a:r>
              <a:rPr lang="en-US" sz="2540" dirty="0">
                <a:solidFill>
                  <a:srgbClr val="0003AA"/>
                </a:solidFill>
              </a:rPr>
              <a:t>Pressure</a:t>
            </a:r>
          </a:p>
          <a:p>
            <a:pPr algn="ctr"/>
            <a:r>
              <a:rPr lang="en-US" sz="2540" dirty="0">
                <a:solidFill>
                  <a:srgbClr val="0003AA"/>
                </a:solidFill>
              </a:rPr>
              <a:t>Water</a:t>
            </a:r>
          </a:p>
          <a:p>
            <a:pPr algn="ctr"/>
            <a:endParaRPr lang="en-US" sz="1089" dirty="0">
              <a:solidFill>
                <a:srgbClr val="0003AA"/>
              </a:solidFill>
            </a:endParaRPr>
          </a:p>
          <a:p>
            <a:pPr algn="ctr"/>
            <a:r>
              <a:rPr lang="en-US" sz="2540" dirty="0">
                <a:solidFill>
                  <a:srgbClr val="0003AA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</a:p>
          <a:p>
            <a:pPr algn="ctr"/>
            <a:endParaRPr lang="en-US" sz="1089" dirty="0">
              <a:solidFill>
                <a:srgbClr val="0003AA"/>
              </a:solidFill>
            </a:endParaRPr>
          </a:p>
          <a:p>
            <a:pPr algn="ctr"/>
            <a:r>
              <a:rPr lang="en-US" sz="2540" dirty="0">
                <a:solidFill>
                  <a:srgbClr val="0003AA"/>
                </a:solidFill>
              </a:rPr>
              <a:t>Flow of Energy</a:t>
            </a:r>
          </a:p>
          <a:p>
            <a:pPr algn="ctr"/>
            <a:r>
              <a:rPr lang="en-US" sz="2540" dirty="0">
                <a:solidFill>
                  <a:srgbClr val="0003AA"/>
                </a:solidFill>
              </a:rPr>
              <a:t>&amp; Matter</a:t>
            </a:r>
          </a:p>
        </p:txBody>
      </p:sp>
    </p:spTree>
    <p:extLst>
      <p:ext uri="{BB962C8B-B14F-4D97-AF65-F5344CB8AC3E}">
        <p14:creationId xmlns:p14="http://schemas.microsoft.com/office/powerpoint/2010/main" val="9415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8989" y="41764"/>
            <a:ext cx="50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  <p:pic>
        <p:nvPicPr>
          <p:cNvPr id="3" name="Picture 2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" y="69416"/>
            <a:ext cx="4076799" cy="6719169"/>
          </a:xfrm>
          <a:prstGeom prst="rect">
            <a:avLst/>
          </a:prstGeom>
        </p:spPr>
      </p:pic>
      <p:pic>
        <p:nvPicPr>
          <p:cNvPr id="5" name="Picture 4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05" y="608748"/>
            <a:ext cx="5089980" cy="6179976"/>
          </a:xfrm>
          <a:prstGeom prst="rect">
            <a:avLst/>
          </a:prstGeom>
        </p:spPr>
      </p:pic>
      <p:pic>
        <p:nvPicPr>
          <p:cNvPr id="9" name="Picture 8" descr="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90" y="608579"/>
            <a:ext cx="1000905" cy="2068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90068-6ADC-B143-850A-6470748BF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536707" y="607707"/>
            <a:ext cx="1879708" cy="6928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064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160DD-385D-73B7-9165-AF5ABDCF8AAE}"/>
              </a:ext>
            </a:extLst>
          </p:cNvPr>
          <p:cNvSpPr txBox="1"/>
          <p:nvPr/>
        </p:nvSpPr>
        <p:spPr>
          <a:xfrm>
            <a:off x="6635828" y="2274838"/>
            <a:ext cx="38491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past earthquakes to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future hazard is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because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earthquakes often recur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timescales much longer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the historical record!</a:t>
            </a:r>
          </a:p>
        </p:txBody>
      </p:sp>
      <p:pic>
        <p:nvPicPr>
          <p:cNvPr id="4" name="Picture 3" descr="Earthquak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43" y="961157"/>
            <a:ext cx="2461916" cy="4935686"/>
          </a:xfrm>
          <a:prstGeom prst="rect">
            <a:avLst/>
          </a:prstGeom>
        </p:spPr>
      </p:pic>
      <p:pic>
        <p:nvPicPr>
          <p:cNvPr id="7" name="Picture 6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24" y="961157"/>
            <a:ext cx="2526985" cy="4935686"/>
          </a:xfrm>
          <a:prstGeom prst="rect">
            <a:avLst/>
          </a:prstGeom>
        </p:spPr>
      </p:pic>
      <p:pic>
        <p:nvPicPr>
          <p:cNvPr id="8" name="Picture 7" descr="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55" y="1769946"/>
            <a:ext cx="4424144" cy="3318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0F297-C6B0-144B-95FE-B898942D3434}"/>
              </a:ext>
            </a:extLst>
          </p:cNvPr>
          <p:cNvSpPr txBox="1"/>
          <p:nvPr/>
        </p:nvSpPr>
        <p:spPr>
          <a:xfrm>
            <a:off x="5568989" y="41764"/>
            <a:ext cx="50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</p:spTree>
    <p:extLst>
      <p:ext uri="{BB962C8B-B14F-4D97-AF65-F5344CB8AC3E}">
        <p14:creationId xmlns:p14="http://schemas.microsoft.com/office/powerpoint/2010/main" val="5448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523521" y="929143"/>
            <a:ext cx="9144960" cy="1670330"/>
            <a:chOff x="0" y="1024207"/>
            <a:chExt cx="10080625" cy="1841230"/>
          </a:xfrm>
        </p:grpSpPr>
        <p:pic>
          <p:nvPicPr>
            <p:cNvPr id="5" name="Picture 4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3396"/>
              <a:ext cx="10080625" cy="180204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6243126" y="2048416"/>
              <a:ext cx="1817965" cy="13656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>
              <a:off x="7417454" y="1676121"/>
              <a:ext cx="0" cy="36575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7395041" y="1684192"/>
              <a:ext cx="0" cy="36575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Rectangle 12"/>
            <p:cNvSpPr/>
            <p:nvPr/>
          </p:nvSpPr>
          <p:spPr bwMode="auto">
            <a:xfrm>
              <a:off x="5604102" y="1048788"/>
              <a:ext cx="319533" cy="6718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6107112" y="1627395"/>
              <a:ext cx="0" cy="554736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6074340" y="1722438"/>
              <a:ext cx="0" cy="46329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5979291" y="1961332"/>
              <a:ext cx="0" cy="22554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5829354" y="1747019"/>
              <a:ext cx="0" cy="43586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/>
            <p:nvPr/>
          </p:nvSpPr>
          <p:spPr bwMode="auto">
            <a:xfrm>
              <a:off x="6628244" y="1474859"/>
              <a:ext cx="163863" cy="2376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03883" y="1024207"/>
              <a:ext cx="966790" cy="4588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6362754" y="2020191"/>
              <a:ext cx="0" cy="914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6471726" y="1835015"/>
              <a:ext cx="0" cy="21031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6447147" y="1987417"/>
              <a:ext cx="0" cy="16458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6523347" y="1934649"/>
              <a:ext cx="0" cy="16458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6547926" y="1934649"/>
              <a:ext cx="0" cy="16458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718641" y="1854593"/>
              <a:ext cx="0" cy="32613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6621960" y="1992637"/>
              <a:ext cx="0" cy="16458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6640512" y="1973450"/>
              <a:ext cx="0" cy="16458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6679357" y="1779203"/>
              <a:ext cx="0" cy="27431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731654" y="1806108"/>
              <a:ext cx="0" cy="27431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6911354" y="1668648"/>
              <a:ext cx="0" cy="40232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7250112" y="1471419"/>
              <a:ext cx="0" cy="57605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7471241" y="1341432"/>
              <a:ext cx="0" cy="71321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7532499" y="1593938"/>
              <a:ext cx="0" cy="44804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7714783" y="1638765"/>
              <a:ext cx="0" cy="42061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7790983" y="1265232"/>
              <a:ext cx="0" cy="78636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7906028" y="1447517"/>
              <a:ext cx="0" cy="62177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2" name="Rectangle 21"/>
            <p:cNvSpPr/>
            <p:nvPr/>
          </p:nvSpPr>
          <p:spPr bwMode="auto">
            <a:xfrm>
              <a:off x="9766214" y="1032401"/>
              <a:ext cx="172055" cy="6554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332415" y="1196274"/>
              <a:ext cx="188442" cy="3687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668772" y="1040595"/>
              <a:ext cx="1081493" cy="16387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19244" y="1597764"/>
              <a:ext cx="221215" cy="737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170305" y="1614151"/>
              <a:ext cx="352304" cy="9832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3973512" y="1036637"/>
              <a:ext cx="909595" cy="57751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565326" y="1036637"/>
              <a:ext cx="3211708" cy="6594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8028544" y="1971618"/>
              <a:ext cx="0" cy="19199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8088312" y="2101608"/>
              <a:ext cx="0" cy="8226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8331854" y="1675365"/>
              <a:ext cx="0" cy="50288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454370" y="1631293"/>
              <a:ext cx="0" cy="54859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4" name="Rectangle 53"/>
            <p:cNvSpPr/>
            <p:nvPr/>
          </p:nvSpPr>
          <p:spPr bwMode="auto">
            <a:xfrm>
              <a:off x="8248499" y="2049650"/>
              <a:ext cx="1059013" cy="13656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8629183" y="1822540"/>
              <a:ext cx="0" cy="23771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8721815" y="1882308"/>
              <a:ext cx="0" cy="23771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8865254" y="1653705"/>
              <a:ext cx="0" cy="4023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8941454" y="1753808"/>
              <a:ext cx="0" cy="4023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9073005" y="1746063"/>
              <a:ext cx="0" cy="320006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9143889" y="2010307"/>
              <a:ext cx="0" cy="12798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9289791" y="1980849"/>
              <a:ext cx="0" cy="14626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9624126" y="2097530"/>
              <a:ext cx="0" cy="8226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9782433" y="2149949"/>
              <a:ext cx="0" cy="365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9835005" y="2091623"/>
              <a:ext cx="0" cy="9140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9858633" y="2050274"/>
              <a:ext cx="0" cy="13712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9893484" y="2150102"/>
              <a:ext cx="0" cy="2739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5626822" y="1992602"/>
              <a:ext cx="0" cy="18283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5375132" y="1962583"/>
              <a:ext cx="0" cy="21941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5268912" y="1870214"/>
              <a:ext cx="0" cy="31084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5204257" y="1482285"/>
              <a:ext cx="0" cy="69488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4758602" y="1851744"/>
              <a:ext cx="0" cy="32913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4636222" y="1699342"/>
              <a:ext cx="0" cy="47543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4583112" y="1840196"/>
              <a:ext cx="0" cy="33827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4536932" y="2038783"/>
              <a:ext cx="0" cy="14624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4479452" y="1896117"/>
              <a:ext cx="0" cy="283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4451307" y="1861107"/>
              <a:ext cx="0" cy="3199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4146507" y="1729300"/>
              <a:ext cx="0" cy="45713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4105317" y="1646236"/>
              <a:ext cx="0" cy="53943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4049712" y="1910682"/>
              <a:ext cx="0" cy="2742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4423847" y="2035626"/>
              <a:ext cx="0" cy="13708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4388837" y="2042552"/>
              <a:ext cx="0" cy="13708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3994107" y="1715568"/>
              <a:ext cx="0" cy="46626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3952917" y="1819232"/>
              <a:ext cx="0" cy="36568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3897312" y="1895432"/>
              <a:ext cx="0" cy="28338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8" name="Rectangle 87"/>
            <p:cNvSpPr/>
            <p:nvPr/>
          </p:nvSpPr>
          <p:spPr bwMode="auto">
            <a:xfrm>
              <a:off x="3239657" y="2215780"/>
              <a:ext cx="1059013" cy="13656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82954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355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 bwMode="auto">
            <a:xfrm>
              <a:off x="2511982" y="1874837"/>
              <a:ext cx="0" cy="31081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331437" y="1937307"/>
              <a:ext cx="0" cy="24680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88182" y="1986048"/>
              <a:ext cx="0" cy="20108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2913577" y="2013509"/>
              <a:ext cx="0" cy="17365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2283382" y="2110303"/>
              <a:ext cx="0" cy="7306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3357047" y="2027237"/>
              <a:ext cx="0" cy="16450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3488852" y="2111927"/>
              <a:ext cx="0" cy="7306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3689307" y="2103437"/>
              <a:ext cx="0" cy="7306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3626837" y="2140757"/>
              <a:ext cx="0" cy="456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Rectangle 8"/>
          <p:cNvSpPr/>
          <p:nvPr/>
        </p:nvSpPr>
        <p:spPr bwMode="auto">
          <a:xfrm>
            <a:off x="2639637" y="1286055"/>
            <a:ext cx="7396617" cy="90731"/>
          </a:xfrm>
          <a:prstGeom prst="rect">
            <a:avLst/>
          </a:prstGeom>
          <a:solidFill>
            <a:srgbClr val="00B8FF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55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91" y="3130091"/>
            <a:ext cx="4877619" cy="3658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0676" y="2608709"/>
            <a:ext cx="4245393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40" dirty="0">
                <a:solidFill>
                  <a:srgbClr val="0003AA"/>
                </a:solidFill>
              </a:rPr>
              <a:t>M</a:t>
            </a:r>
            <a:r>
              <a:rPr lang="en-US" sz="2540" baseline="-25000" dirty="0">
                <a:solidFill>
                  <a:srgbClr val="0003AA"/>
                </a:solidFill>
              </a:rPr>
              <a:t>w</a:t>
            </a:r>
            <a:r>
              <a:rPr lang="en-US" sz="2540" dirty="0">
                <a:solidFill>
                  <a:srgbClr val="0003AA"/>
                </a:solidFill>
              </a:rPr>
              <a:t> 6.9 Borah Peak earthquake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216603" y="1872246"/>
            <a:ext cx="1612969" cy="232590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5764766" y="1555405"/>
            <a:ext cx="79208" cy="263554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851176" y="1360980"/>
            <a:ext cx="2138624" cy="283717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105623" y="1355182"/>
            <a:ext cx="28245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76283" y="1286055"/>
            <a:ext cx="28245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93308" y="1216928"/>
            <a:ext cx="28245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3CA0AB0-5C99-C943-B2C1-8E4CDB7A9594}"/>
              </a:ext>
            </a:extLst>
          </p:cNvPr>
          <p:cNvSpPr txBox="1"/>
          <p:nvPr/>
        </p:nvSpPr>
        <p:spPr>
          <a:xfrm>
            <a:off x="5568989" y="41764"/>
            <a:ext cx="50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</p:spTree>
    <p:extLst>
      <p:ext uri="{BB962C8B-B14F-4D97-AF65-F5344CB8AC3E}">
        <p14:creationId xmlns:p14="http://schemas.microsoft.com/office/powerpoint/2010/main" val="5418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C0116-3820-47D5-FB2A-B60ABB7E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6" b="3189"/>
          <a:stretch/>
        </p:blipFill>
        <p:spPr>
          <a:xfrm>
            <a:off x="511158" y="1158619"/>
            <a:ext cx="5057301" cy="5260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F47F0-C4F4-FAC7-7D99-8EFF5FEF5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04" y="1158619"/>
            <a:ext cx="5796827" cy="5260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B7FAE-E9AB-FD9A-D2F2-424540A6DE46}"/>
              </a:ext>
            </a:extLst>
          </p:cNvPr>
          <p:cNvSpPr txBox="1"/>
          <p:nvPr/>
        </p:nvSpPr>
        <p:spPr>
          <a:xfrm>
            <a:off x="2049860" y="187423"/>
            <a:ext cx="8092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paleoseismology</a:t>
            </a:r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miss if fault slip is just one fault</a:t>
            </a:r>
          </a:p>
          <a:p>
            <a:pPr algn="ctr"/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much larger, complex event!  </a:t>
            </a:r>
          </a:p>
        </p:txBody>
      </p:sp>
    </p:spTree>
    <p:extLst>
      <p:ext uri="{BB962C8B-B14F-4D97-AF65-F5344CB8AC3E}">
        <p14:creationId xmlns:p14="http://schemas.microsoft.com/office/powerpoint/2010/main" val="304210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E70A4-EBE0-BA6A-899E-9802DDB4E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09" y="917210"/>
            <a:ext cx="6397382" cy="5812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D2BEB7-F254-3B67-BD29-20045F7F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69" y="733036"/>
            <a:ext cx="6850262" cy="6083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0E552D-1FE0-A1B3-CC94-A0801A94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9673"/>
            <a:ext cx="9144000" cy="5838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DFDD1-DAEA-0241-6BED-3CACF10A04A2}"/>
              </a:ext>
            </a:extLst>
          </p:cNvPr>
          <p:cNvSpPr txBox="1"/>
          <p:nvPr/>
        </p:nvSpPr>
        <p:spPr>
          <a:xfrm>
            <a:off x="5568989" y="41764"/>
            <a:ext cx="50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 Black"/>
                <a:cs typeface="Arial Black"/>
              </a:rPr>
              <a:t>Seismological Forecasting?</a:t>
            </a:r>
          </a:p>
        </p:txBody>
      </p:sp>
    </p:spTree>
    <p:extLst>
      <p:ext uri="{BB962C8B-B14F-4D97-AF65-F5344CB8AC3E}">
        <p14:creationId xmlns:p14="http://schemas.microsoft.com/office/powerpoint/2010/main" val="26282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3BDE14-7AEA-46ED-1B4B-D9BCFEF92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93" y="1851145"/>
            <a:ext cx="9144000" cy="4897634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148D7F4A-3ADE-0B39-3E2E-0D46B6269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991" y="5820201"/>
            <a:ext cx="138240" cy="13825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9FBDED7-4523-E30C-97D0-7515829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355" y="5752513"/>
            <a:ext cx="1486149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/>
              <a:t>Active TA Seismic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FBB1B278-25AB-FFC0-9327-BE9D1FA32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991" y="6095269"/>
            <a:ext cx="138240" cy="13825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9C4B4698-E2EE-9A63-D228-3C0178638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355" y="6029022"/>
            <a:ext cx="1365755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/>
              <a:t>Past TA Seismic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F24845A7-262F-040F-ED5B-66679771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991" y="6370338"/>
            <a:ext cx="138240" cy="13825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43E9EF88-3FF1-8EDF-E747-082918637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913" y="6305531"/>
            <a:ext cx="1612893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/>
              <a:t>Permanent Seismic</a:t>
            </a: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772AA969-218A-78FF-FA2D-5A6B3DD50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355" y="5476005"/>
            <a:ext cx="1381384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/>
              <a:t>Permanent GPS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EE54D7-DC3C-6681-04C3-FDF93168C71C}"/>
              </a:ext>
            </a:extLst>
          </p:cNvPr>
          <p:cNvSpPr/>
          <p:nvPr/>
        </p:nvSpPr>
        <p:spPr bwMode="auto">
          <a:xfrm>
            <a:off x="8941991" y="5552259"/>
            <a:ext cx="138240" cy="138255"/>
          </a:xfrm>
          <a:prstGeom prst="ellipse">
            <a:avLst/>
          </a:prstGeom>
          <a:solidFill>
            <a:srgbClr val="8125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defTabSz="829452" eaLnBrk="0" hangingPunct="0"/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1C447CEE-9DBA-88A4-6998-30F04CAAA0F5}"/>
              </a:ext>
            </a:extLst>
          </p:cNvPr>
          <p:cNvSpPr/>
          <p:nvPr/>
        </p:nvSpPr>
        <p:spPr bwMode="auto">
          <a:xfrm>
            <a:off x="8940609" y="5268622"/>
            <a:ext cx="141005" cy="138255"/>
          </a:xfrm>
          <a:prstGeom prst="diamond">
            <a:avLst/>
          </a:prstGeom>
          <a:solidFill>
            <a:srgbClr val="E8710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defTabSz="829452" eaLnBrk="0" hangingPunct="0"/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4" name="Text Box 27">
            <a:extLst>
              <a:ext uri="{FF2B5EF4-FFF2-40B4-BE49-F238E27FC236}">
                <a16:creationId xmlns:a16="http://schemas.microsoft.com/office/drawing/2014/main" id="{027BC2C6-9BC0-A9D2-F3EE-F0AFC07B9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354" y="5175492"/>
            <a:ext cx="1241860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/>
              <a:t>Electrical (MT)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704E42-2F43-D59F-974B-0577B23D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93" y="112562"/>
            <a:ext cx="2419200" cy="1709937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C0429C1-59C3-C9A4-ECFB-DF6A373A209C}"/>
              </a:ext>
            </a:extLst>
          </p:cNvPr>
          <p:cNvSpPr txBox="1"/>
          <p:nvPr/>
        </p:nvSpPr>
        <p:spPr>
          <a:xfrm>
            <a:off x="1579393" y="1218598"/>
            <a:ext cx="2791242" cy="576199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dirty="0" err="1">
                <a:solidFill>
                  <a:srgbClr val="0003AA"/>
                </a:solidFill>
                <a:latin typeface="Arial Black"/>
                <a:cs typeface="Arial Black"/>
              </a:rPr>
              <a:t>EarthScope</a:t>
            </a:r>
            <a:endParaRPr lang="en-US" sz="3200" dirty="0">
              <a:solidFill>
                <a:srgbClr val="0003AA"/>
              </a:solidFill>
              <a:latin typeface="Arial Black"/>
              <a:cs typeface="Arial Blac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5F6F77-AAF0-3EB9-CEA2-C1C8AF522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39" y="109220"/>
            <a:ext cx="1697034" cy="1717121"/>
          </a:xfrm>
          <a:prstGeom prst="rect">
            <a:avLst/>
          </a:prstGeom>
        </p:spPr>
      </p:pic>
      <p:sp>
        <p:nvSpPr>
          <p:cNvPr id="18" name="&quot;No&quot; Symbol 17">
            <a:extLst>
              <a:ext uri="{FF2B5EF4-FFF2-40B4-BE49-F238E27FC236}">
                <a16:creationId xmlns:a16="http://schemas.microsoft.com/office/drawing/2014/main" id="{9D64BC9B-FC77-2804-A2BA-67067BA55A7D}"/>
              </a:ext>
            </a:extLst>
          </p:cNvPr>
          <p:cNvSpPr/>
          <p:nvPr/>
        </p:nvSpPr>
        <p:spPr bwMode="auto">
          <a:xfrm>
            <a:off x="6486913" y="250817"/>
            <a:ext cx="1520640" cy="1451672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defTabSz="829452" eaLnBrk="0" hangingPunct="0"/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34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24462</TotalTime>
  <Words>494</Words>
  <Application>Microsoft Macintosh PowerPoint</Application>
  <PresentationFormat>Widescreen</PresentationFormat>
  <Paragraphs>129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Symbol</vt:lpstr>
      <vt:lpstr>Times New Roman</vt:lpstr>
      <vt:lpstr>Wingdings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46</cp:revision>
  <dcterms:created xsi:type="dcterms:W3CDTF">2023-01-09T19:13:31Z</dcterms:created>
  <dcterms:modified xsi:type="dcterms:W3CDTF">2023-03-17T20:27:42Z</dcterms:modified>
</cp:coreProperties>
</file>