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2" r:id="rId3"/>
    <p:sldId id="269" r:id="rId4"/>
    <p:sldId id="262" r:id="rId5"/>
    <p:sldId id="263" r:id="rId6"/>
    <p:sldId id="264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49F7EC4F-9A4B-3C6A-5C9C-75EAFC31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817" y="136803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Geology 5690/6690</a:t>
            </a:r>
          </a:p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18 Jan 2023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C3AED2A7-131B-CB31-5189-4FA3535C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A7FCA54D-F995-52FF-DE64-0780F07EC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707" y="1203603"/>
            <a:ext cx="850405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Geotherm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sz="600" i="1" dirty="0">
              <a:solidFill>
                <a:srgbClr val="FF3300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Four Modes of Heat Transfer:</a:t>
            </a:r>
            <a:endParaRPr lang="en-US" i="1" dirty="0">
              <a:solidFill>
                <a:srgbClr val="0003AA"/>
              </a:solidFill>
            </a:endParaRPr>
          </a:p>
          <a:p>
            <a:endParaRPr lang="en-US" sz="300" i="1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Conduction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Molecular collisions = slow &amp;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 inefficient)</a:t>
            </a:r>
            <a:endParaRPr lang="en-US" dirty="0">
              <a:solidFill>
                <a:srgbClr val="0003AA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3AA"/>
                </a:solidFill>
              </a:rPr>
              <a:t>   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Convection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(Thermal buoyancy-driven flow in general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    circulation = very efficient, relatively rapid)</a:t>
            </a:r>
          </a:p>
          <a:p>
            <a:r>
              <a:rPr lang="en-US" dirty="0">
                <a:solidFill>
                  <a:srgbClr val="0003AA"/>
                </a:solidFill>
              </a:rPr>
              <a:t>   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Advection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(Heat carried by material flux </a:t>
            </a:r>
            <a:r>
              <a:rPr lang="en-US" i="1" dirty="0">
                <a:solidFill>
                  <a:srgbClr val="0003AA"/>
                </a:solidFill>
                <a:latin typeface="Arial"/>
                <a:cs typeface="Arial"/>
              </a:rPr>
              <a:t>other than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    thermally-driven general-circulation flow)</a:t>
            </a:r>
          </a:p>
          <a:p>
            <a:r>
              <a:rPr lang="en-US" dirty="0">
                <a:solidFill>
                  <a:srgbClr val="0003AA"/>
                </a:solidFill>
              </a:rPr>
              <a:t>   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Radiation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(At quantum level, thermal kinetics can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    convert to a photon or photons can be absorbed &amp;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    converted to thermal energy)</a:t>
            </a:r>
          </a:p>
          <a:p>
            <a:endParaRPr lang="en-US" sz="300" dirty="0">
              <a:solidFill>
                <a:srgbClr val="0003AA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3AA"/>
                </a:solidFill>
              </a:rPr>
              <a:t>Convection dominates in the mantle &gt; 1300°C;</a:t>
            </a:r>
          </a:p>
          <a:p>
            <a:r>
              <a:rPr lang="en-US" dirty="0">
                <a:solidFill>
                  <a:srgbClr val="0003AA"/>
                </a:solidFill>
              </a:rPr>
              <a:t>      conduction dominates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Thermal Boundary Layer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</a:rPr>
              <a:t>      (but advection can be significant!)</a:t>
            </a:r>
            <a:endParaRPr lang="en-US" sz="600" dirty="0">
              <a:solidFill>
                <a:schemeClr val="accent2"/>
              </a:solidFill>
            </a:endParaRP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066E4DB6-8324-CDDA-7049-7ACBDE7B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9" y="6310591"/>
            <a:ext cx="54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20 Jan: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§4.1-4.12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9F23543-4C69-B1B0-E193-D7A4569D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808" y="2397949"/>
            <a:ext cx="772038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First Journal Article Reading:</a:t>
            </a:r>
          </a:p>
          <a:p>
            <a:r>
              <a:rPr lang="en-US" sz="3200" dirty="0">
                <a:solidFill>
                  <a:srgbClr val="0003AA"/>
                </a:solidFill>
              </a:rPr>
              <a:t>For </a:t>
            </a:r>
            <a:r>
              <a:rPr lang="en-US" sz="3200">
                <a:solidFill>
                  <a:srgbClr val="0003AA"/>
                </a:solidFill>
              </a:rPr>
              <a:t>Monday Jan 23: </a:t>
            </a:r>
            <a:r>
              <a:rPr lang="en-US" sz="3200" dirty="0">
                <a:solidFill>
                  <a:srgbClr val="0003AA"/>
                </a:solidFill>
              </a:rPr>
              <a:t>Furlong &amp; Chapman,</a:t>
            </a:r>
          </a:p>
          <a:p>
            <a:r>
              <a:rPr lang="en-US" sz="3200" i="1" dirty="0">
                <a:solidFill>
                  <a:srgbClr val="0003AA"/>
                </a:solidFill>
              </a:rPr>
              <a:t>Ann. Rev. Earth Planet. Sci. </a:t>
            </a:r>
            <a:r>
              <a:rPr lang="en-US" sz="3200" b="1" dirty="0">
                <a:solidFill>
                  <a:srgbClr val="0003AA"/>
                </a:solidFill>
              </a:rPr>
              <a:t>41</a:t>
            </a:r>
            <a:r>
              <a:rPr lang="en-US" sz="3200" dirty="0">
                <a:solidFill>
                  <a:srgbClr val="0003AA"/>
                </a:solidFill>
              </a:rPr>
              <a:t>, 385-410</a:t>
            </a:r>
          </a:p>
          <a:p>
            <a:r>
              <a:rPr lang="en-US" sz="3200" dirty="0">
                <a:solidFill>
                  <a:srgbClr val="0003AA"/>
                </a:solidFill>
              </a:rPr>
              <a:t>(2013).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738BE8-A5C9-499D-34F3-7350F5EE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731" y="1597818"/>
            <a:ext cx="6629400" cy="4953000"/>
          </a:xfrm>
          <a:prstGeom prst="rect">
            <a:avLst/>
          </a:prstGeom>
          <a:solidFill>
            <a:srgbClr val="FCFC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09F3652-69D3-FD13-FF2C-3A300F7F256B}"/>
              </a:ext>
            </a:extLst>
          </p:cNvPr>
          <p:cNvSpPr>
            <a:spLocks/>
          </p:cNvSpPr>
          <p:nvPr/>
        </p:nvSpPr>
        <p:spPr bwMode="auto">
          <a:xfrm>
            <a:off x="3310731" y="1597818"/>
            <a:ext cx="6019800" cy="4953000"/>
          </a:xfrm>
          <a:custGeom>
            <a:avLst/>
            <a:gdLst>
              <a:gd name="T0" fmla="*/ 0 w 3792"/>
              <a:gd name="T1" fmla="*/ 0 h 3120"/>
              <a:gd name="T2" fmla="*/ 672 w 3792"/>
              <a:gd name="T3" fmla="*/ 144 h 3120"/>
              <a:gd name="T4" fmla="*/ 1632 w 3792"/>
              <a:gd name="T5" fmla="*/ 384 h 3120"/>
              <a:gd name="T6" fmla="*/ 2160 w 3792"/>
              <a:gd name="T7" fmla="*/ 576 h 3120"/>
              <a:gd name="T8" fmla="*/ 2448 w 3792"/>
              <a:gd name="T9" fmla="*/ 768 h 3120"/>
              <a:gd name="T10" fmla="*/ 2832 w 3792"/>
              <a:gd name="T11" fmla="*/ 1344 h 3120"/>
              <a:gd name="T12" fmla="*/ 3408 w 3792"/>
              <a:gd name="T13" fmla="*/ 2400 h 3120"/>
              <a:gd name="T14" fmla="*/ 3792 w 3792"/>
              <a:gd name="T15" fmla="*/ 312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92" h="3120">
                <a:moveTo>
                  <a:pt x="0" y="0"/>
                </a:moveTo>
                <a:cubicBezTo>
                  <a:pt x="200" y="40"/>
                  <a:pt x="400" y="80"/>
                  <a:pt x="672" y="144"/>
                </a:cubicBezTo>
                <a:cubicBezTo>
                  <a:pt x="944" y="208"/>
                  <a:pt x="1384" y="312"/>
                  <a:pt x="1632" y="384"/>
                </a:cubicBezTo>
                <a:cubicBezTo>
                  <a:pt x="1880" y="456"/>
                  <a:pt x="2024" y="512"/>
                  <a:pt x="2160" y="576"/>
                </a:cubicBezTo>
                <a:cubicBezTo>
                  <a:pt x="2296" y="640"/>
                  <a:pt x="2336" y="640"/>
                  <a:pt x="2448" y="768"/>
                </a:cubicBezTo>
                <a:cubicBezTo>
                  <a:pt x="2560" y="896"/>
                  <a:pt x="2672" y="1072"/>
                  <a:pt x="2832" y="1344"/>
                </a:cubicBezTo>
                <a:cubicBezTo>
                  <a:pt x="2992" y="1616"/>
                  <a:pt x="3248" y="2104"/>
                  <a:pt x="3408" y="2400"/>
                </a:cubicBezTo>
                <a:cubicBezTo>
                  <a:pt x="3568" y="2696"/>
                  <a:pt x="3728" y="3000"/>
                  <a:pt x="3792" y="312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7A84743-795D-3D87-8BFC-0E3DD7366C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00841" y="3770461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Depth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D5F0345-F83B-CE2E-14E6-93088B2E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931" y="1216818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Temperature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138DD13-4B84-747F-860D-B1EE69D0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408906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342808F-528C-B72F-5C2E-85F60AF6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239" y="119409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51A224B-138A-624E-4108-733A76DC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731" y="1216818"/>
            <a:ext cx="2079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1200-1400 </a:t>
            </a:r>
            <a:r>
              <a:rPr lang="en-US">
                <a:solidFill>
                  <a:srgbClr val="0003AA"/>
                </a:solidFill>
                <a:cs typeface="Arial" charset="0"/>
              </a:rPr>
              <a:t>º</a:t>
            </a:r>
            <a:r>
              <a:rPr lang="en-US">
                <a:solidFill>
                  <a:srgbClr val="0003AA"/>
                </a:solidFill>
              </a:rPr>
              <a:t>C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8CE9A16-A5CF-6B74-BABB-AA22ABE92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4531" y="1597818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3D5BED23-1FAB-AB23-05C6-181FFDD38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0731" y="2588418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B2C8F75-C382-740E-9413-F0DA335FD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69" y="2359818"/>
            <a:ext cx="11448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50-300</a:t>
            </a:r>
          </a:p>
          <a:p>
            <a:r>
              <a:rPr lang="en-US">
                <a:solidFill>
                  <a:srgbClr val="0003AA"/>
                </a:solidFill>
              </a:rPr>
              <a:t>   km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2163D0A-67B6-77CF-8A7D-3D5B047A987F}"/>
              </a:ext>
            </a:extLst>
          </p:cNvPr>
          <p:cNvSpPr txBox="1">
            <a:spLocks noChangeArrowheads="1"/>
          </p:cNvSpPr>
          <p:nvPr/>
        </p:nvSpPr>
        <p:spPr bwMode="auto">
          <a:xfrm rot="865247">
            <a:off x="3991769" y="1948656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3300"/>
                </a:solidFill>
                <a:latin typeface="Arial Black" charset="0"/>
              </a:rPr>
              <a:t>Conductive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1A97C35-09E2-2DA7-AED9-47A43724B39A}"/>
              </a:ext>
            </a:extLst>
          </p:cNvPr>
          <p:cNvSpPr txBox="1">
            <a:spLocks noChangeArrowheads="1"/>
          </p:cNvSpPr>
          <p:nvPr/>
        </p:nvSpPr>
        <p:spPr bwMode="auto">
          <a:xfrm rot="3649903">
            <a:off x="7016750" y="4257675"/>
            <a:ext cx="204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3300"/>
                </a:solidFill>
                <a:latin typeface="Arial Black" charset="0"/>
              </a:rPr>
              <a:t>Convective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4F878B11-D7E7-8CF4-B38E-0AD3D1EB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31" y="3580606"/>
            <a:ext cx="3421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u="sng" dirty="0">
                <a:solidFill>
                  <a:srgbClr val="FF3300"/>
                </a:solidFill>
                <a:latin typeface="Arial Black" charset="0"/>
              </a:rPr>
              <a:t>Adiabat: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Temperature</a:t>
            </a:r>
          </a:p>
          <a:p>
            <a:r>
              <a:rPr lang="en-US" dirty="0">
                <a:solidFill>
                  <a:srgbClr val="0003AA"/>
                </a:solidFill>
              </a:rPr>
              <a:t>increases with pressure</a:t>
            </a:r>
          </a:p>
          <a:p>
            <a:r>
              <a:rPr lang="en-US" dirty="0">
                <a:solidFill>
                  <a:srgbClr val="0003AA"/>
                </a:solidFill>
              </a:rPr>
              <a:t>but energy doesn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t </a:t>
            </a:r>
          </a:p>
          <a:p>
            <a:r>
              <a:rPr lang="en-US" dirty="0">
                <a:solidFill>
                  <a:srgbClr val="0003AA"/>
                </a:solidFill>
              </a:rPr>
              <a:t>change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048060B-C5E2-7668-8C15-E7526C20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589" y="416719"/>
            <a:ext cx="3747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dirty="0">
                <a:solidFill>
                  <a:srgbClr val="0003AA"/>
                </a:solidFill>
              </a:rPr>
              <a:t>The</a:t>
            </a:r>
            <a:r>
              <a:rPr lang="en-US" sz="3600" dirty="0"/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 Black" charset="0"/>
              </a:rPr>
              <a:t>Geotherm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505674ED-D8B9-F992-28AA-68C7DF0BC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728" y="212735"/>
                <a:ext cx="8446543" cy="643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rgbClr val="0003AA"/>
                    </a:solidFill>
                  </a:rPr>
                  <a:t>Conduction in one-dimension: </a:t>
                </a:r>
                <a:r>
                  <a:rPr lang="en-US" sz="2800" i="1" dirty="0">
                    <a:solidFill>
                      <a:srgbClr val="0003AA"/>
                    </a:solidFill>
                    <a:latin typeface="Arial Black" charset="0"/>
                  </a:rPr>
                  <a:t>Fourier’s Law</a:t>
                </a:r>
                <a:endParaRPr lang="en-US" sz="2800" dirty="0">
                  <a:solidFill>
                    <a:srgbClr val="0003AA"/>
                  </a:solidFill>
                </a:endParaRPr>
              </a:p>
              <a:p>
                <a:endParaRPr lang="en-US" sz="2800" dirty="0">
                  <a:solidFill>
                    <a:srgbClr val="0003AA"/>
                  </a:solidFill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	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where: 	</a:t>
                </a:r>
                <a:r>
                  <a:rPr lang="en-US" sz="2800" i="1" dirty="0">
                    <a:latin typeface="Times New Roman" charset="0"/>
                  </a:rPr>
                  <a:t>q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is heat flux (flow of heat energy across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		   a unit area per unit time = W/m</a:t>
                </a:r>
                <a:r>
                  <a:rPr lang="en-US" sz="2800" baseline="30000" dirty="0">
                    <a:solidFill>
                      <a:srgbClr val="0003AA"/>
                    </a:solidFill>
                  </a:rPr>
                  <a:t>2</a:t>
                </a:r>
                <a:r>
                  <a:rPr lang="en-US" sz="2800" dirty="0">
                    <a:solidFill>
                      <a:srgbClr val="0003AA"/>
                    </a:solidFill>
                  </a:rPr>
                  <a:t>)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		</a:t>
                </a:r>
                <a:r>
                  <a:rPr lang="en-US" sz="2800" i="1" dirty="0">
                    <a:latin typeface="Times New Roman" charset="0"/>
                  </a:rPr>
                  <a:t>k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is thermal conductivity (W/m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03AA"/>
                    </a:solidFill>
                  </a:rPr>
                  <a:t>K)</a:t>
                </a:r>
              </a:p>
              <a:p>
                <a:r>
                  <a:rPr lang="en-US" sz="2800" i="1" dirty="0">
                    <a:solidFill>
                      <a:srgbClr val="0003AA"/>
                    </a:solidFill>
                  </a:rPr>
                  <a:t>		</a:t>
                </a:r>
                <a:r>
                  <a:rPr lang="en-US" sz="2800" i="1" dirty="0">
                    <a:latin typeface="Times New Roman" charset="0"/>
                  </a:rPr>
                  <a:t>T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is temperature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		</a:t>
                </a:r>
                <a:r>
                  <a:rPr lang="en-US" sz="2800" i="1" dirty="0">
                    <a:latin typeface="Times New Roman" charset="0"/>
                  </a:rPr>
                  <a:t>z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is depth (positive downward).</a:t>
                </a:r>
              </a:p>
              <a:p>
                <a:endParaRPr lang="en-US" sz="800" dirty="0">
                  <a:solidFill>
                    <a:srgbClr val="0003AA"/>
                  </a:solidFill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Assumes:</a:t>
                </a:r>
              </a:p>
              <a:p>
                <a:pPr lvl="1">
                  <a:buFontTx/>
                  <a:buChar char="•"/>
                </a:pP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 Conduction </a:t>
                </a:r>
                <a:r>
                  <a:rPr lang="en-US" sz="2800" i="1" dirty="0">
                    <a:solidFill>
                      <a:srgbClr val="0003AA"/>
                    </a:solidFill>
                    <a:sym typeface="Wingdings" charset="0"/>
                  </a:rPr>
                  <a:t>only</a:t>
                </a:r>
              </a:p>
              <a:p>
                <a:pPr lvl="1">
                  <a:buFontTx/>
                  <a:buChar char="•"/>
                </a:pP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 No heat sources or sinks within the medium</a:t>
                </a:r>
              </a:p>
              <a:p>
                <a:pPr lvl="1">
                  <a:buFontTx/>
                  <a:buChar char="•"/>
                </a:pP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 One-dimensional. However 3D generalizes to</a:t>
                </a:r>
              </a:p>
              <a:p>
                <a:pPr lvl="1"/>
                <a:endParaRPr lang="en-US" sz="2800" dirty="0">
                  <a:solidFill>
                    <a:srgbClr val="0003AA"/>
                  </a:solidFill>
                  <a:sym typeface="Wingdings" charset="0"/>
                </a:endParaRPr>
              </a:p>
              <a:p>
                <a:pPr lvl="1"/>
                <a:endParaRPr lang="en-US" sz="1200" dirty="0">
                  <a:solidFill>
                    <a:srgbClr val="0003AA"/>
                  </a:solidFill>
                  <a:sym typeface="Wingdings" charset="0"/>
                </a:endParaRPr>
              </a:p>
              <a:p>
                <a:pPr lvl="1">
                  <a:buFontTx/>
                  <a:buChar char="•"/>
                </a:pP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 Steady-state (no time </a:t>
                </a:r>
                <a:r>
                  <a:rPr lang="en-US" sz="2800" i="1" dirty="0">
                    <a:latin typeface="Times New Roman"/>
                    <a:cs typeface="Times New Roman"/>
                    <a:sym typeface="Wingdings" charset="0"/>
                  </a:rPr>
                  <a:t>t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-dependence of </a:t>
                </a:r>
                <a:r>
                  <a:rPr lang="en-US" sz="2800" i="1" dirty="0">
                    <a:latin typeface="Times New Roman" charset="0"/>
                  </a:rPr>
                  <a:t>T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!)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505674ED-D8B9-F992-28AA-68C7DF0BC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2728" y="212735"/>
                <a:ext cx="8446543" cy="6432530"/>
              </a:xfrm>
              <a:prstGeom prst="rect">
                <a:avLst/>
              </a:prstGeom>
              <a:blipFill>
                <a:blip r:embed="rId2"/>
                <a:stretch>
                  <a:fillRect l="-1502" t="-1181" r="-601" b="-17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4993A54-2D59-2190-E36C-FBA69BDC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662" y="658813"/>
            <a:ext cx="139858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F8B602-F71C-B4D6-826A-2E43AF5D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725" y="5495925"/>
            <a:ext cx="16668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7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05138-0104-0962-804F-090DCC822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95" y="0"/>
            <a:ext cx="48006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0C7BD1DC-18F9-3D33-EA08-44EE64AD5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0495" y="96838"/>
                <a:ext cx="4104009" cy="6740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333399"/>
                    </a:solidFill>
                    <a:latin typeface="Arial Black"/>
                    <a:cs typeface="Arial Black"/>
                  </a:rPr>
                  <a:t>Measuring</a:t>
                </a:r>
                <a:r>
                  <a:rPr lang="en-US" dirty="0">
                    <a:solidFill>
                      <a:srgbClr val="333399"/>
                    </a:solidFill>
                  </a:rPr>
                  <a:t> heat transfer:</a:t>
                </a:r>
              </a:p>
              <a:p>
                <a:r>
                  <a:rPr lang="en-US" dirty="0">
                    <a:solidFill>
                      <a:srgbClr val="333399"/>
                    </a:solidFill>
                  </a:rPr>
                  <a:t>• Drill a borehole</a:t>
                </a:r>
              </a:p>
              <a:p>
                <a:r>
                  <a:rPr lang="en-US" dirty="0">
                    <a:solidFill>
                      <a:srgbClr val="333399"/>
                    </a:solidFill>
                  </a:rPr>
                  <a:t>• Measure 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</a:rPr>
                  <a:t>T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</a:rPr>
                  <a:t>z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r>
                  <a:rPr lang="en-US" dirty="0">
                    <a:solidFill>
                      <a:srgbClr val="333399"/>
                    </a:solidFill>
                    <a:latin typeface="Times New Roman" charset="0"/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</a:rPr>
                  <a:t>(borehole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thermistor instruments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accurate to ~0.01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03AA"/>
                    </a:solidFill>
                  </a:rPr>
                  <a:t>K)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• Measure</a:t>
                </a:r>
                <a:r>
                  <a:rPr lang="en-US" dirty="0">
                    <a:solidFill>
                      <a:srgbClr val="333399"/>
                    </a:solidFill>
                  </a:rPr>
                  <a:t> 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</a:rPr>
                  <a:t>z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r>
                  <a:rPr lang="en-US" dirty="0">
                    <a:solidFill>
                      <a:srgbClr val="333399"/>
                    </a:solidFill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</a:rPr>
                  <a:t>from cuttings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or core (apply high temp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to one side &amp; measure 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time required for pulse to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travel across the sample)</a:t>
                </a:r>
              </a:p>
              <a:p>
                <a:endParaRPr lang="en-US" dirty="0">
                  <a:solidFill>
                    <a:srgbClr val="0003AA"/>
                  </a:solidFill>
                </a:endParaRPr>
              </a:p>
              <a:p>
                <a:endParaRPr lang="en-US" dirty="0">
                  <a:solidFill>
                    <a:srgbClr val="0003AA"/>
                  </a:solidFill>
                </a:endParaRPr>
              </a:p>
              <a:p>
                <a:endParaRPr lang="en-US" dirty="0">
                  <a:solidFill>
                    <a:srgbClr val="0003AA"/>
                  </a:solidFill>
                </a:endParaRPr>
              </a:p>
              <a:p>
                <a:endParaRPr lang="en-US" dirty="0">
                  <a:solidFill>
                    <a:srgbClr val="0003AA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• Correct for 3D effects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(e.g., topography)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• This map supplemented 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by borehole bottom 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</a:rPr>
                  <a:t>T</a:t>
                </a:r>
                <a:endParaRPr lang="en-US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0C7BD1DC-18F9-3D33-EA08-44EE64AD5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0495" y="96838"/>
                <a:ext cx="4104009" cy="6740307"/>
              </a:xfrm>
              <a:prstGeom prst="rect">
                <a:avLst/>
              </a:prstGeom>
              <a:blipFill>
                <a:blip r:embed="rId3"/>
                <a:stretch>
                  <a:fillRect l="-2469" t="-752" b="-11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5">
            <a:extLst>
              <a:ext uri="{FF2B5EF4-FFF2-40B4-BE49-F238E27FC236}">
                <a16:creationId xmlns:a16="http://schemas.microsoft.com/office/drawing/2014/main" id="{E2493301-181A-20CF-032A-EB7712B2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263" y="5900360"/>
            <a:ext cx="446847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Blackwell and Richards (2004)</a:t>
            </a:r>
          </a:p>
          <a:p>
            <a:r>
              <a:rPr lang="en-US" dirty="0">
                <a:solidFill>
                  <a:srgbClr val="0003AA"/>
                </a:solidFill>
              </a:rPr>
              <a:t>map of surface heat flow </a:t>
            </a:r>
            <a:r>
              <a:rPr lang="en-US" i="1" dirty="0" err="1">
                <a:latin typeface="Times New Roman"/>
                <a:cs typeface="Times New Roman"/>
              </a:rPr>
              <a:t>q</a:t>
            </a:r>
            <a:r>
              <a:rPr lang="en-US" i="1" baseline="-25000" dirty="0" err="1">
                <a:latin typeface="Times New Roman"/>
                <a:cs typeface="Times New Roman"/>
              </a:rPr>
              <a:t>S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6D432-6571-3AAF-C0E9-9AFF235B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6470" y="3811588"/>
            <a:ext cx="225425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6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17FBA419-C229-FC8C-0BA9-09CACBBFABA4}"/>
              </a:ext>
            </a:extLst>
          </p:cNvPr>
          <p:cNvSpPr txBox="1"/>
          <p:nvPr/>
        </p:nvSpPr>
        <p:spPr>
          <a:xfrm>
            <a:off x="6884016" y="1905506"/>
            <a:ext cx="36817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Here’s a slightly different</a:t>
            </a:r>
          </a:p>
          <a:p>
            <a:r>
              <a:rPr lang="en-US" dirty="0">
                <a:solidFill>
                  <a:srgbClr val="0003AA"/>
                </a:solidFill>
              </a:rPr>
              <a:t>version just for the</a:t>
            </a:r>
          </a:p>
          <a:p>
            <a:r>
              <a:rPr lang="en-US" dirty="0">
                <a:solidFill>
                  <a:srgbClr val="0003AA"/>
                </a:solidFill>
              </a:rPr>
              <a:t>conterminous United</a:t>
            </a:r>
          </a:p>
          <a:p>
            <a:r>
              <a:rPr lang="en-US" dirty="0">
                <a:solidFill>
                  <a:srgbClr val="0003AA"/>
                </a:solidFill>
              </a:rPr>
              <a:t>States. The top is surface</a:t>
            </a:r>
          </a:p>
          <a:p>
            <a:r>
              <a:rPr lang="en-US" dirty="0">
                <a:solidFill>
                  <a:srgbClr val="0003AA"/>
                </a:solidFill>
              </a:rPr>
              <a:t>heat flow; the bottom is</a:t>
            </a:r>
          </a:p>
          <a:p>
            <a:r>
              <a:rPr lang="en-US" dirty="0">
                <a:solidFill>
                  <a:srgbClr val="0003AA"/>
                </a:solidFill>
              </a:rPr>
              <a:t>one-sigma uncertainty</a:t>
            </a:r>
          </a:p>
          <a:p>
            <a:r>
              <a:rPr lang="en-US" dirty="0">
                <a:solidFill>
                  <a:srgbClr val="0003AA"/>
                </a:solidFill>
              </a:rPr>
              <a:t>(predominantly related</a:t>
            </a:r>
          </a:p>
          <a:p>
            <a:r>
              <a:rPr lang="en-US" dirty="0">
                <a:solidFill>
                  <a:srgbClr val="0003AA"/>
                </a:solidFill>
              </a:rPr>
              <a:t>to sampling limitations)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4CB122-5474-52FE-ABCD-6C5006B33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16" y="0"/>
            <a:ext cx="5216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7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A371E2-9B26-7687-C5F6-A357B77CC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" b="1416"/>
          <a:stretch/>
        </p:blipFill>
        <p:spPr bwMode="auto">
          <a:xfrm>
            <a:off x="5010150" y="2637631"/>
            <a:ext cx="5247033" cy="388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0C53B-E530-608D-4DC2-951151C7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5" y="3736181"/>
            <a:ext cx="2254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4965FB-EE8F-BF0D-D2F7-5C12BDFD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75431"/>
            <a:ext cx="725063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3AA"/>
                </a:solidFill>
              </a:rPr>
              <a:t>Measurements of surface heat flow: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• Measure temperature</a:t>
            </a:r>
            <a:r>
              <a:rPr lang="en-US" sz="2800" b="1" dirty="0">
                <a:solidFill>
                  <a:srgbClr val="0003AA"/>
                </a:solidFill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solidFill>
                  <a:srgbClr val="0003AA"/>
                </a:solidFill>
              </a:rPr>
              <a:t>versus depth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</a:rPr>
              <a:t>in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   a borehole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• Measure thermal conductivity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</a:rPr>
              <a:t>of rock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   versus depth (from cuttings or core)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• Calculate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q</a:t>
            </a:r>
            <a:endParaRPr lang="en-US" sz="2800" i="1" dirty="0">
              <a:solidFill>
                <a:srgbClr val="333399"/>
              </a:solidFill>
              <a:latin typeface="Times New Roman" charset="0"/>
            </a:endParaRPr>
          </a:p>
          <a:p>
            <a:r>
              <a:rPr lang="en-US" sz="2800" i="1" dirty="0">
                <a:solidFill>
                  <a:srgbClr val="0003AA"/>
                </a:solidFill>
                <a:latin typeface="Times New Roman" charset="0"/>
              </a:rPr>
              <a:t>       </a:t>
            </a:r>
            <a:r>
              <a:rPr lang="en-US" sz="2800" dirty="0">
                <a:solidFill>
                  <a:srgbClr val="0003AA"/>
                </a:solidFill>
              </a:rPr>
              <a:t>using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5DB4472-F04C-E44E-A863-A9D8BB5CDB5A}"/>
              </a:ext>
            </a:extLst>
          </p:cNvPr>
          <p:cNvSpPr txBox="1"/>
          <p:nvPr/>
        </p:nvSpPr>
        <p:spPr>
          <a:xfrm>
            <a:off x="5772150" y="5609431"/>
            <a:ext cx="303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 err="1"/>
              <a:t>Rolandone</a:t>
            </a:r>
            <a:r>
              <a:rPr lang="en-US" sz="1800" dirty="0"/>
              <a:t> et al., JGR 2002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13D032-6F3F-AF96-CE3D-D128EF7B57DE}"/>
              </a:ext>
            </a:extLst>
          </p:cNvPr>
          <p:cNvSpPr/>
          <p:nvPr/>
        </p:nvSpPr>
        <p:spPr>
          <a:xfrm>
            <a:off x="9919252" y="6361043"/>
            <a:ext cx="337931" cy="165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2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450</Words>
  <Application>Microsoft Macintosh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Cambria Math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13</cp:revision>
  <dcterms:created xsi:type="dcterms:W3CDTF">2023-01-09T19:13:31Z</dcterms:created>
  <dcterms:modified xsi:type="dcterms:W3CDTF">2023-01-20T19:28:52Z</dcterms:modified>
</cp:coreProperties>
</file>