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72" r:id="rId3"/>
    <p:sldId id="270" r:id="rId4"/>
    <p:sldId id="271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AA"/>
    <a:srgbClr val="0015E8"/>
    <a:srgbClr val="D50000"/>
    <a:srgbClr val="B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94"/>
    <p:restoredTop sz="96327"/>
  </p:normalViewPr>
  <p:slideViewPr>
    <p:cSldViewPr snapToGrid="0">
      <p:cViewPr varScale="1">
        <p:scale>
          <a:sx n="224" d="100"/>
          <a:sy n="224" d="100"/>
        </p:scale>
        <p:origin x="1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DE3-FF8A-B69E-8952-8E098ECD3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306EE-B8B7-3FCC-84F1-0C7488503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7137C-3D03-0B49-FC1E-B6D131D4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CFAA-7444-7439-2534-C9143F70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4BC8-6074-A773-04F6-DA9914F7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BCD5-5005-19AA-6AFE-4E6131FB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BCFE3-539A-68A7-0EF2-D54078D84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F712-DE4E-26B4-F1B0-6F5DB955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0F34-1AE8-009E-0978-45DFDF07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C3F7-C127-FF95-8A69-B3F02D08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1B1B1-5188-B0C9-20D3-92BDC2DAA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2ACA7-4AAE-7592-4E23-FA2E817B0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8623-7D4C-3DCD-CEE0-9823AE80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7D4BF-F6A9-36CA-9350-4604C754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769A-8500-A651-742B-4F5D46B5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0064-451F-B25C-9FC9-6F574163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4BCD-6A8B-32E8-19A7-2A4903B3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1680-2EC7-29B9-DA35-535678D1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0720C-D892-53ED-017B-B662E9A1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3D55-088C-D70C-A14B-1A23479D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20C9-DB7A-087E-EA5C-B8F60240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6111-74D8-2BFF-FF3B-7F78BA282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8D08-55C7-5039-6EA1-2F41B41C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D76CD-7C5B-D85E-73A2-68C3855F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38E2D-C71B-7216-8A6E-7B5096A7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2B68-616C-1EEE-C449-38775E6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171A-87BB-E588-53BD-9D571A1AF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F01DF-748B-6D66-E6E3-6A55DC88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06113-0074-2404-57EF-C26C1034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588F-D2F2-0910-D5B9-534BF59D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3A9DF-EE44-8148-604F-02408945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4818-FC93-2808-D698-FBDE2B7E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1F01C-BF4D-E8FE-86A1-83E39B2EA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6316D-0CA1-CCF7-47AD-DB52529E1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36A68-46A5-395C-EAB8-5680B8A58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629C9-0F8C-5C95-2927-3EA2BB871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75529-C428-5A71-51C5-9A23272E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93B-6AD7-0648-8AB5-8FCB5882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22D93-779D-F188-B470-AB0FFD6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939D-A126-43B5-33A5-64DF5FF2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A5E52-A658-30CC-3346-549CB782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08996-C0BC-F1BC-3101-8802842F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ADE19-2EB5-8B51-AA7E-5AE6D71D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750CD-671B-7C96-A65D-3B4C834B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2980A-94DC-CC77-B52A-79C09E6D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C28B8-8D0A-00DC-1D71-F20C4063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5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EAB1-ABBA-5A49-C4DB-EF976972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FA3D-3961-94B6-C73E-C3B50B03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1C32A-C36F-268D-9046-0EA0C8B91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3BEEA-390C-9B7A-9C12-9D4BE35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2CF7-E1BE-EABA-72BE-ADDABCE4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EAE3-4512-2A34-A67F-1BECEF68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424E-E069-5AD6-AE68-E55EE16F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5E251-279C-4F32-25D6-65224689A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C81F6-BF43-EFC9-9FA4-7DAD7E2EC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D5F8D-D455-4BD2-009F-DB0ECAC1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81E89-437F-0171-5A64-9E4F89B7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DFA5-C261-9D4E-F269-7DDA25C2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CD269-F1FB-FC50-51D8-67B5AA3C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08BF2-E6F4-E0ED-5322-202291A7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42F3-E301-CE02-B17C-BBFAC259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754D-438D-6946-A723-A943EC2CA0C6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4B1B-A017-F54D-13F1-28BC01EE0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8BA43-7BF7-9ED4-4EEC-07C6A1B4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6">
            <a:extLst>
              <a:ext uri="{FF2B5EF4-FFF2-40B4-BE49-F238E27FC236}">
                <a16:creationId xmlns:a16="http://schemas.microsoft.com/office/drawing/2014/main" id="{7B25FC69-FEA4-0967-6B30-B68112BE5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192" y="60603"/>
            <a:ext cx="1880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20 Jan 2023</a:t>
            </a:r>
          </a:p>
        </p:txBody>
      </p:sp>
      <p:sp>
        <p:nvSpPr>
          <p:cNvPr id="12" name="Text Box 27">
            <a:extLst>
              <a:ext uri="{FF2B5EF4-FFF2-40B4-BE49-F238E27FC236}">
                <a16:creationId xmlns:a16="http://schemas.microsoft.com/office/drawing/2014/main" id="{C3AED2A7-131B-CB31-5189-4FA3535C7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9712" y="642806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© A.R. Lowry 2023</a:t>
            </a:r>
            <a:endParaRPr lang="en-US" sz="1800" dirty="0">
              <a:solidFill>
                <a:srgbClr val="0003AA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Text Box 29">
            <a:extLst>
              <a:ext uri="{FF2B5EF4-FFF2-40B4-BE49-F238E27FC236}">
                <a16:creationId xmlns:a16="http://schemas.microsoft.com/office/drawing/2014/main" id="{066E4DB6-8324-CDDA-7049-7ACBDE7BD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49" y="6310591"/>
            <a:ext cx="55010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Read for Wed 25 Jan: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T&amp;S</a:t>
            </a:r>
            <a:r>
              <a:rPr lang="en-US" dirty="0">
                <a:solidFill>
                  <a:srgbClr val="0003AA"/>
                </a:solidFill>
              </a:rPr>
              <a:t> §4.1-4.12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28">
                <a:extLst>
                  <a:ext uri="{FF2B5EF4-FFF2-40B4-BE49-F238E27FC236}">
                    <a16:creationId xmlns:a16="http://schemas.microsoft.com/office/drawing/2014/main" id="{0D5F942E-02BE-599A-5133-99BE26C4C2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0572" y="839643"/>
                <a:ext cx="8201284" cy="5355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FF0000"/>
                    </a:solidFill>
                    <a:latin typeface="Arial Black" charset="0"/>
                  </a:rPr>
                  <a:t>Last Time: Thermal Transfer &amp; Heat Flow</a:t>
                </a:r>
                <a:endParaRPr lang="en-US" i="1" dirty="0">
                  <a:solidFill>
                    <a:srgbClr val="FF0000"/>
                  </a:solidFill>
                </a:endParaRPr>
              </a:p>
              <a:p>
                <a:endParaRPr lang="en-US" sz="600" i="1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0003AA"/>
                    </a:solidFill>
                  </a:rPr>
                  <a:t>Convection dominates in the mantle &gt; 1300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3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>
                    <a:solidFill>
                      <a:srgbClr val="0003AA"/>
                    </a:solidFill>
                  </a:rPr>
                  <a:t>C; conduction</a:t>
                </a:r>
              </a:p>
              <a:p>
                <a:r>
                  <a:rPr lang="en-US" dirty="0">
                    <a:solidFill>
                      <a:srgbClr val="0003AA"/>
                    </a:solidFill>
                  </a:rPr>
                  <a:t>   dominates the </a:t>
                </a:r>
                <a:r>
                  <a:rPr lang="ja-JP" altLang="en-US" dirty="0">
                    <a:solidFill>
                      <a:srgbClr val="0003AA"/>
                    </a:solidFill>
                    <a:latin typeface="Arial"/>
                  </a:rPr>
                  <a:t>“</a:t>
                </a:r>
                <a:r>
                  <a:rPr lang="en-US" i="1" dirty="0">
                    <a:solidFill>
                      <a:srgbClr val="FF0000"/>
                    </a:solidFill>
                    <a:latin typeface="Arial Black" charset="0"/>
                  </a:rPr>
                  <a:t>Thermal Boundary Layer</a:t>
                </a:r>
                <a:r>
                  <a:rPr lang="ja-JP" altLang="en-US" dirty="0">
                    <a:solidFill>
                      <a:srgbClr val="0003AA"/>
                    </a:solidFill>
                    <a:latin typeface="Arial"/>
                  </a:rPr>
                  <a:t>”</a:t>
                </a:r>
                <a:endParaRPr lang="en-US" dirty="0">
                  <a:solidFill>
                    <a:srgbClr val="0003AA"/>
                  </a:solidFill>
                </a:endParaRPr>
              </a:p>
              <a:p>
                <a:endParaRPr lang="en-US" sz="600" dirty="0">
                  <a:solidFill>
                    <a:srgbClr val="0003AA"/>
                  </a:solidFill>
                </a:endParaRPr>
              </a:p>
              <a:p>
                <a:r>
                  <a:rPr lang="en-US" dirty="0">
                    <a:solidFill>
                      <a:srgbClr val="0003AA"/>
                    </a:solidFill>
                  </a:rPr>
                  <a:t>Steady-state conduction governed by </a:t>
                </a:r>
                <a:r>
                  <a:rPr lang="en-US" i="1" dirty="0">
                    <a:solidFill>
                      <a:srgbClr val="0003AA"/>
                    </a:solidFill>
                    <a:latin typeface="Arial Black" charset="0"/>
                  </a:rPr>
                  <a:t>Fourier’s Law </a:t>
                </a:r>
                <a:r>
                  <a:rPr lang="en-US" dirty="0">
                    <a:solidFill>
                      <a:srgbClr val="0003AA"/>
                    </a:solidFill>
                  </a:rPr>
                  <a:t>:</a:t>
                </a:r>
              </a:p>
              <a:p>
                <a:endParaRPr lang="en-US" sz="600" i="1" dirty="0">
                  <a:solidFill>
                    <a:srgbClr val="0003AA"/>
                  </a:solidFill>
                </a:endParaRPr>
              </a:p>
              <a:p>
                <a:r>
                  <a:rPr lang="en-US" dirty="0">
                    <a:solidFill>
                      <a:srgbClr val="0003AA"/>
                    </a:solidFill>
                  </a:rPr>
                  <a:t>   In 3D:</a:t>
                </a:r>
              </a:p>
              <a:p>
                <a:endParaRPr lang="en-US" sz="600" dirty="0">
                  <a:solidFill>
                    <a:srgbClr val="0003AA"/>
                  </a:solidFill>
                </a:endParaRPr>
              </a:p>
              <a:p>
                <a:r>
                  <a:rPr lang="en-US" dirty="0">
                    <a:solidFill>
                      <a:srgbClr val="0003AA"/>
                    </a:solidFill>
                  </a:rPr>
                  <a:t>   This has 1D equivalent:</a:t>
                </a:r>
              </a:p>
              <a:p>
                <a:endParaRPr lang="en-US" sz="600" i="1" dirty="0">
                  <a:solidFill>
                    <a:srgbClr val="0003AA"/>
                  </a:solidFill>
                </a:endParaRPr>
              </a:p>
              <a:p>
                <a:r>
                  <a:rPr lang="en-US" dirty="0">
                    <a:solidFill>
                      <a:srgbClr val="0003AA"/>
                    </a:solidFill>
                  </a:rPr>
                  <a:t>To </a:t>
                </a:r>
                <a:r>
                  <a:rPr lang="en-US" i="1" dirty="0">
                    <a:solidFill>
                      <a:srgbClr val="0003AA"/>
                    </a:solidFill>
                    <a:latin typeface="Arial Black" charset="0"/>
                  </a:rPr>
                  <a:t>measure</a:t>
                </a:r>
                <a:r>
                  <a:rPr lang="en-US" dirty="0">
                    <a:solidFill>
                      <a:srgbClr val="0003AA"/>
                    </a:solidFill>
                  </a:rPr>
                  <a:t> thermal transfer:</a:t>
                </a:r>
              </a:p>
              <a:p>
                <a:r>
                  <a:rPr lang="en-US" dirty="0">
                    <a:solidFill>
                      <a:srgbClr val="0003AA"/>
                    </a:solidFill>
                  </a:rPr>
                  <a:t>   - Drill a borehole</a:t>
                </a:r>
              </a:p>
              <a:p>
                <a:r>
                  <a:rPr lang="en-US" dirty="0">
                    <a:solidFill>
                      <a:srgbClr val="0003AA"/>
                    </a:solidFill>
                  </a:rPr>
                  <a:t>   - Measure temperature </a:t>
                </a:r>
                <a:r>
                  <a:rPr lang="en-US" i="1" dirty="0">
                    <a:latin typeface="Times New Roman" charset="0"/>
                  </a:rPr>
                  <a:t>T</a:t>
                </a:r>
                <a:r>
                  <a:rPr lang="en-US" dirty="0">
                    <a:latin typeface="Times New Roman" charset="0"/>
                  </a:rPr>
                  <a:t>(</a:t>
                </a:r>
                <a:r>
                  <a:rPr lang="en-US" i="1" dirty="0">
                    <a:latin typeface="Times New Roman" charset="0"/>
                  </a:rPr>
                  <a:t>z</a:t>
                </a:r>
                <a:r>
                  <a:rPr lang="en-US" dirty="0">
                    <a:latin typeface="Times New Roman" charset="0"/>
                  </a:rPr>
                  <a:t>)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rgbClr val="0003AA"/>
                    </a:solidFill>
                  </a:rPr>
                  <a:t>(e.g., using a thermistor</a:t>
                </a:r>
              </a:p>
              <a:p>
                <a:r>
                  <a:rPr lang="en-US" dirty="0">
                    <a:solidFill>
                      <a:srgbClr val="0003AA"/>
                    </a:solidFill>
                  </a:rPr>
                  <a:t>     on wireline) and hence thermal gradient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latin typeface="Times New Roman" charset="0"/>
                  </a:rPr>
                  <a:t>d</a:t>
                </a:r>
                <a:r>
                  <a:rPr lang="en-US" i="1" dirty="0">
                    <a:latin typeface="Times New Roman" charset="0"/>
                  </a:rPr>
                  <a:t>T</a:t>
                </a:r>
                <a:r>
                  <a:rPr lang="en-US" dirty="0">
                    <a:latin typeface="Times New Roman" charset="0"/>
                  </a:rPr>
                  <a:t>/</a:t>
                </a:r>
                <a:r>
                  <a:rPr lang="en-US" dirty="0" err="1">
                    <a:latin typeface="Times New Roman" charset="0"/>
                  </a:rPr>
                  <a:t>d</a:t>
                </a:r>
                <a:r>
                  <a:rPr lang="en-US" i="1" dirty="0" err="1">
                    <a:latin typeface="Times New Roman" charset="0"/>
                  </a:rPr>
                  <a:t>z</a:t>
                </a:r>
                <a:endParaRPr lang="en-US" dirty="0">
                  <a:solidFill>
                    <a:srgbClr val="0003AA"/>
                  </a:solidFill>
                </a:endParaRPr>
              </a:p>
              <a:p>
                <a:r>
                  <a:rPr lang="en-US" dirty="0">
                    <a:solidFill>
                      <a:srgbClr val="0003AA"/>
                    </a:solidFill>
                  </a:rPr>
                  <a:t>   - Measure thermal conductivity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rgbClr val="0003AA"/>
                    </a:solidFill>
                  </a:rPr>
                  <a:t>of rock in the borehole</a:t>
                </a:r>
              </a:p>
              <a:p>
                <a:r>
                  <a:rPr lang="en-US" dirty="0">
                    <a:solidFill>
                      <a:srgbClr val="0003AA"/>
                    </a:solidFill>
                  </a:rPr>
                  <a:t>     (from thermal response of core or cuttings)</a:t>
                </a:r>
              </a:p>
              <a:p>
                <a:r>
                  <a:rPr lang="en-US" dirty="0">
                    <a:solidFill>
                      <a:srgbClr val="0003AA"/>
                    </a:solidFill>
                  </a:rPr>
                  <a:t>   - Energy flux is expressed as surface heat flow </a:t>
                </a:r>
                <a:r>
                  <a:rPr lang="en-US" i="1" dirty="0">
                    <a:latin typeface="Times New Roman" charset="0"/>
                  </a:rPr>
                  <a:t>q</a:t>
                </a:r>
                <a:r>
                  <a:rPr lang="en-US" dirty="0">
                    <a:solidFill>
                      <a:srgbClr val="0003AA"/>
                    </a:solidFill>
                  </a:rPr>
                  <a:t>!</a:t>
                </a:r>
                <a:endParaRPr lang="en-US" dirty="0">
                  <a:solidFill>
                    <a:srgbClr val="0003AA"/>
                  </a:solidFill>
                  <a:sym typeface="Symbol" charset="0"/>
                </a:endParaRPr>
              </a:p>
            </p:txBody>
          </p:sp>
        </mc:Choice>
        <mc:Fallback>
          <p:sp>
            <p:nvSpPr>
              <p:cNvPr id="3" name="Text Box 28">
                <a:extLst>
                  <a:ext uri="{FF2B5EF4-FFF2-40B4-BE49-F238E27FC236}">
                    <a16:creationId xmlns:a16="http://schemas.microsoft.com/office/drawing/2014/main" id="{0D5F942E-02BE-599A-5133-99BE26C4C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0572" y="839643"/>
                <a:ext cx="8201284" cy="5355312"/>
              </a:xfrm>
              <a:prstGeom prst="rect">
                <a:avLst/>
              </a:prstGeom>
              <a:blipFill>
                <a:blip r:embed="rId2"/>
                <a:stretch>
                  <a:fillRect l="-1238" t="-711" r="-310" b="-18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BA02FD6-416D-307F-B22C-8F2C296E4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18" y="2485403"/>
            <a:ext cx="15335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08A836-87C3-D43C-CA5E-E768B6E3B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18" y="2803758"/>
            <a:ext cx="152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09AFAA8E-FD55-F034-4E04-50F433CAC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055" y="136803"/>
            <a:ext cx="6611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 5/6690 Geodynamics</a:t>
            </a:r>
            <a:endParaRPr lang="en-US" sz="3600" i="1" u="sng" dirty="0">
              <a:solidFill>
                <a:srgbClr val="0003AA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7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E4B278-2532-C211-F20A-C6BDA7678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31" y="5387975"/>
            <a:ext cx="5945188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D3AA250-B88E-5044-960E-2243E24267E0}"/>
              </a:ext>
            </a:extLst>
          </p:cNvPr>
          <p:cNvGrpSpPr/>
          <p:nvPr/>
        </p:nvGrpSpPr>
        <p:grpSpPr>
          <a:xfrm>
            <a:off x="1675731" y="419100"/>
            <a:ext cx="3354388" cy="4318001"/>
            <a:chOff x="228600" y="152400"/>
            <a:chExt cx="3354388" cy="4318001"/>
          </a:xfrm>
        </p:grpSpPr>
        <p:pic>
          <p:nvPicPr>
            <p:cNvPr id="14" name="Picture 13" descr="Rad_el">
              <a:extLst>
                <a:ext uri="{FF2B5EF4-FFF2-40B4-BE49-F238E27FC236}">
                  <a16:creationId xmlns:a16="http://schemas.microsoft.com/office/drawing/2014/main" id="{7FB875A0-6324-AE04-B95D-41F8EDBDF1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52400"/>
              <a:ext cx="3354388" cy="4318000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F31AC1-B98F-956A-07CB-6B7AE8C22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63" y="2316163"/>
              <a:ext cx="1646238" cy="2154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" name="Text Box 5">
            <a:extLst>
              <a:ext uri="{FF2B5EF4-FFF2-40B4-BE49-F238E27FC236}">
                <a16:creationId xmlns:a16="http://schemas.microsoft.com/office/drawing/2014/main" id="{157ACD83-D5EE-401B-934A-F5CFE3C66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31" y="2676525"/>
            <a:ext cx="290335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Combined</a:t>
            </a:r>
          </a:p>
          <a:p>
            <a:r>
              <a:rPr lang="en-US" dirty="0">
                <a:solidFill>
                  <a:srgbClr val="0003AA"/>
                </a:solidFill>
              </a:rPr>
              <a:t>radioactive</a:t>
            </a:r>
          </a:p>
          <a:p>
            <a:r>
              <a:rPr lang="en-US" dirty="0">
                <a:solidFill>
                  <a:srgbClr val="0003AA"/>
                </a:solidFill>
              </a:rPr>
              <a:t>heat</a:t>
            </a:r>
          </a:p>
          <a:p>
            <a:r>
              <a:rPr lang="en-US" dirty="0">
                <a:solidFill>
                  <a:srgbClr val="0003AA"/>
                </a:solidFill>
              </a:rPr>
              <a:t>production</a:t>
            </a:r>
          </a:p>
          <a:p>
            <a:r>
              <a:rPr lang="en-US" dirty="0">
                <a:solidFill>
                  <a:srgbClr val="0003AA"/>
                </a:solidFill>
              </a:rPr>
              <a:t>can be </a:t>
            </a:r>
          </a:p>
          <a:p>
            <a:r>
              <a:rPr lang="en-US" dirty="0">
                <a:solidFill>
                  <a:srgbClr val="0003AA"/>
                </a:solidFill>
              </a:rPr>
              <a:t>estimated</a:t>
            </a:r>
          </a:p>
          <a:p>
            <a:r>
              <a:rPr lang="en-US" dirty="0">
                <a:solidFill>
                  <a:srgbClr val="0003AA"/>
                </a:solidFill>
              </a:rPr>
              <a:t>from (T&amp;S </a:t>
            </a:r>
            <a:r>
              <a:rPr lang="en-US" dirty="0" err="1">
                <a:solidFill>
                  <a:srgbClr val="0003AA"/>
                </a:solidFill>
              </a:rPr>
              <a:t>eqn</a:t>
            </a:r>
            <a:r>
              <a:rPr lang="en-US" dirty="0">
                <a:solidFill>
                  <a:srgbClr val="0003AA"/>
                </a:solidFill>
              </a:rPr>
              <a:t> 4-8):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F00002-5803-8BC8-65B6-E3C58389D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731" y="952500"/>
            <a:ext cx="541153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7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mbda">
            <a:extLst>
              <a:ext uri="{FF2B5EF4-FFF2-40B4-BE49-F238E27FC236}">
                <a16:creationId xmlns:a16="http://schemas.microsoft.com/office/drawing/2014/main" id="{9370F612-20F3-3871-D8F8-218139FFB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0013"/>
            <a:ext cx="5273675" cy="6657975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12930BB0-4034-71C0-5364-90EB9999B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25" y="254000"/>
            <a:ext cx="3419475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333399"/>
                </a:solidFill>
              </a:rPr>
              <a:t>If heat production truly</a:t>
            </a:r>
          </a:p>
          <a:p>
            <a:r>
              <a:rPr lang="en-US" dirty="0">
                <a:solidFill>
                  <a:srgbClr val="333399"/>
                </a:solidFill>
              </a:rPr>
              <a:t>decays exponentially</a:t>
            </a:r>
          </a:p>
          <a:p>
            <a:r>
              <a:rPr lang="en-US" dirty="0">
                <a:solidFill>
                  <a:srgbClr val="333399"/>
                </a:solidFill>
              </a:rPr>
              <a:t>with depth, i.e., </a:t>
            </a:r>
          </a:p>
          <a:p>
            <a:endParaRPr lang="en-US" dirty="0">
              <a:solidFill>
                <a:srgbClr val="333399"/>
              </a:solidFill>
            </a:endParaRPr>
          </a:p>
          <a:p>
            <a:endParaRPr lang="en-US" dirty="0">
              <a:solidFill>
                <a:srgbClr val="333399"/>
              </a:solidFill>
            </a:endParaRPr>
          </a:p>
          <a:p>
            <a:r>
              <a:rPr lang="en-US" dirty="0">
                <a:solidFill>
                  <a:srgbClr val="333399"/>
                </a:solidFill>
              </a:rPr>
              <a:t>for some length-scale</a:t>
            </a:r>
          </a:p>
          <a:p>
            <a:r>
              <a:rPr lang="en-US" dirty="0">
                <a:solidFill>
                  <a:srgbClr val="333399"/>
                </a:solidFill>
              </a:rPr>
              <a:t>parameter </a:t>
            </a:r>
            <a:r>
              <a:rPr lang="en-US" i="1" dirty="0" err="1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i="1" baseline="-25000" dirty="0" err="1">
                <a:solidFill>
                  <a:srgbClr val="000000"/>
                </a:solidFill>
                <a:latin typeface="Times New Roman" charset="0"/>
              </a:rPr>
              <a:t>rad</a:t>
            </a:r>
            <a:r>
              <a:rPr lang="en-US" dirty="0">
                <a:solidFill>
                  <a:srgbClr val="333399"/>
                </a:solidFill>
              </a:rPr>
              <a:t>,</a:t>
            </a:r>
          </a:p>
          <a:p>
            <a:r>
              <a:rPr lang="en-US" dirty="0">
                <a:solidFill>
                  <a:srgbClr val="333399"/>
                </a:solidFill>
              </a:rPr>
              <a:t>then if heat flux at the</a:t>
            </a:r>
          </a:p>
          <a:p>
            <a:r>
              <a:rPr lang="en-US" dirty="0">
                <a:solidFill>
                  <a:srgbClr val="333399"/>
                </a:solidFill>
              </a:rPr>
              <a:t>base of the lithosphere</a:t>
            </a:r>
          </a:p>
          <a:p>
            <a:r>
              <a:rPr lang="en-US" i="1" dirty="0">
                <a:solidFill>
                  <a:srgbClr val="000000"/>
                </a:solidFill>
                <a:latin typeface="Times New Roman" charset="0"/>
              </a:rPr>
              <a:t>q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</a:rPr>
              <a:t>0</a:t>
            </a:r>
            <a:r>
              <a:rPr lang="en-US" dirty="0">
                <a:solidFill>
                  <a:srgbClr val="333399"/>
                </a:solidFill>
              </a:rPr>
              <a:t> is constant, we would</a:t>
            </a:r>
          </a:p>
          <a:p>
            <a:r>
              <a:rPr lang="en-US" dirty="0">
                <a:solidFill>
                  <a:srgbClr val="333399"/>
                </a:solidFill>
              </a:rPr>
              <a:t>expect:</a:t>
            </a:r>
          </a:p>
          <a:p>
            <a:endParaRPr lang="en-US" dirty="0">
              <a:solidFill>
                <a:srgbClr val="333399"/>
              </a:solidFill>
            </a:endParaRPr>
          </a:p>
          <a:p>
            <a:endParaRPr lang="en-US" dirty="0">
              <a:solidFill>
                <a:srgbClr val="333399"/>
              </a:solidFill>
            </a:endParaRPr>
          </a:p>
          <a:p>
            <a:r>
              <a:rPr lang="en-US" dirty="0">
                <a:solidFill>
                  <a:srgbClr val="333399"/>
                </a:solidFill>
              </a:rPr>
              <a:t>Here solved for slope &amp;</a:t>
            </a:r>
          </a:p>
          <a:p>
            <a:r>
              <a:rPr lang="en-US" dirty="0">
                <a:solidFill>
                  <a:srgbClr val="333399"/>
                </a:solidFill>
              </a:rPr>
              <a:t>intercept of line fit</a:t>
            </a:r>
          </a:p>
          <a:p>
            <a:r>
              <a:rPr lang="en-US" dirty="0">
                <a:solidFill>
                  <a:srgbClr val="333399"/>
                </a:solidFill>
              </a:rPr>
              <a:t>averaged within </a:t>
            </a:r>
          </a:p>
          <a:p>
            <a:r>
              <a:rPr lang="en-US" dirty="0">
                <a:solidFill>
                  <a:srgbClr val="333399"/>
                </a:solidFill>
              </a:rPr>
              <a:t>500X500 km windows.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F77FEE-8766-94B2-61EF-602DF157CCE9}"/>
                  </a:ext>
                </a:extLst>
              </p:cNvPr>
              <p:cNvSpPr txBox="1"/>
              <p:nvPr/>
            </p:nvSpPr>
            <p:spPr>
              <a:xfrm>
                <a:off x="7188943" y="1378829"/>
                <a:ext cx="2860334" cy="800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𝑟𝑎𝑑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2F77FEE-8766-94B2-61EF-602DF157C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943" y="1378829"/>
                <a:ext cx="2860334" cy="800027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0C706C-CB8F-8DDA-2D94-F2878A9E2BE5}"/>
                  </a:ext>
                </a:extLst>
              </p:cNvPr>
              <p:cNvSpPr txBox="1"/>
              <p:nvPr/>
            </p:nvSpPr>
            <p:spPr>
              <a:xfrm>
                <a:off x="7154863" y="4335174"/>
                <a:ext cx="32421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0C706C-CB8F-8DDA-2D94-F2878A9E2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863" y="4335174"/>
                <a:ext cx="3242106" cy="584775"/>
              </a:xfrm>
              <a:prstGeom prst="rect">
                <a:avLst/>
              </a:prstGeom>
              <a:blipFill>
                <a:blip r:embed="rId4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059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DD1E90-8926-DBD6-3101-2DE509ADA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218" y="47660"/>
            <a:ext cx="3817404" cy="3703320"/>
          </a:xfrm>
          <a:prstGeom prst="rect">
            <a:avLst/>
          </a:prstGeom>
        </p:spPr>
      </p:pic>
      <p:pic>
        <p:nvPicPr>
          <p:cNvPr id="2" name="Picture 1" descr="a">
            <a:extLst>
              <a:ext uri="{FF2B5EF4-FFF2-40B4-BE49-F238E27FC236}">
                <a16:creationId xmlns:a16="http://schemas.microsoft.com/office/drawing/2014/main" id="{D5A7422E-CCFE-2767-B2A4-08BDFABE9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03" y="3810000"/>
            <a:ext cx="3962830" cy="29718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1AE4B8-16EA-62EE-53EB-716D5B39B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16" y="76200"/>
            <a:ext cx="3775587" cy="365760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21C5A36E-D92D-8B2E-3FC5-E35B8BE2FE12}"/>
              </a:ext>
            </a:extLst>
          </p:cNvPr>
          <p:cNvSpPr txBox="1"/>
          <p:nvPr/>
        </p:nvSpPr>
        <p:spPr>
          <a:xfrm>
            <a:off x="5864903" y="3886200"/>
            <a:ext cx="457699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However</a:t>
            </a:r>
            <a:r>
              <a:rPr lang="is-IS" dirty="0">
                <a:solidFill>
                  <a:srgbClr val="0003AA"/>
                </a:solidFill>
              </a:rPr>
              <a:t>… Surface </a:t>
            </a:r>
            <a:r>
              <a:rPr lang="is-IS" i="1" dirty="0">
                <a:latin typeface="Times New Roman"/>
                <a:cs typeface="Times New Roman"/>
              </a:rPr>
              <a:t>H</a:t>
            </a:r>
            <a:r>
              <a:rPr lang="is-IS" baseline="-25000" dirty="0">
                <a:latin typeface="Times New Roman"/>
                <a:cs typeface="Times New Roman"/>
              </a:rPr>
              <a:t>0</a:t>
            </a:r>
            <a:r>
              <a:rPr lang="is-IS" dirty="0">
                <a:solidFill>
                  <a:schemeClr val="accent2"/>
                </a:solidFill>
              </a:rPr>
              <a:t> </a:t>
            </a:r>
            <a:r>
              <a:rPr lang="is-IS" dirty="0">
                <a:solidFill>
                  <a:srgbClr val="0003AA"/>
                </a:solidFill>
              </a:rPr>
              <a:t>is not</a:t>
            </a:r>
          </a:p>
          <a:p>
            <a:r>
              <a:rPr lang="is-IS" dirty="0">
                <a:solidFill>
                  <a:srgbClr val="0003AA"/>
                </a:solidFill>
              </a:rPr>
              <a:t>always locally derived; heat</a:t>
            </a:r>
          </a:p>
          <a:p>
            <a:r>
              <a:rPr lang="is-IS" dirty="0">
                <a:solidFill>
                  <a:srgbClr val="0003AA"/>
                </a:solidFill>
              </a:rPr>
              <a:t>flow </a:t>
            </a:r>
            <a:r>
              <a:rPr lang="is-IS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is-IS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is-IS" dirty="0">
                <a:solidFill>
                  <a:schemeClr val="accent2"/>
                </a:solidFill>
              </a:rPr>
              <a:t> </a:t>
            </a:r>
            <a:r>
              <a:rPr lang="is-IS" dirty="0">
                <a:solidFill>
                  <a:srgbClr val="0003AA"/>
                </a:solidFill>
              </a:rPr>
              <a:t>is not always dominated</a:t>
            </a:r>
          </a:p>
          <a:p>
            <a:r>
              <a:rPr lang="is-IS" dirty="0">
                <a:solidFill>
                  <a:srgbClr val="0003AA"/>
                </a:solidFill>
              </a:rPr>
              <a:t>by conduction, and there is a</a:t>
            </a:r>
          </a:p>
          <a:p>
            <a:r>
              <a:rPr lang="is-IS" dirty="0">
                <a:solidFill>
                  <a:srgbClr val="0003AA"/>
                </a:solidFill>
              </a:rPr>
              <a:t>whole lot of scatter in the</a:t>
            </a:r>
          </a:p>
          <a:p>
            <a:r>
              <a:rPr lang="is-IS" dirty="0">
                <a:solidFill>
                  <a:srgbClr val="0003AA"/>
                </a:solidFill>
              </a:rPr>
              <a:t>“linear” relationship between</a:t>
            </a:r>
          </a:p>
          <a:p>
            <a:r>
              <a:rPr lang="is-IS" i="1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lang="is-I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is-IS" dirty="0">
                <a:solidFill>
                  <a:schemeClr val="accent2"/>
                </a:solidFill>
              </a:rPr>
              <a:t> </a:t>
            </a:r>
            <a:r>
              <a:rPr lang="is-IS" dirty="0">
                <a:solidFill>
                  <a:srgbClr val="0003AA"/>
                </a:solidFill>
              </a:rPr>
              <a:t>&amp;</a:t>
            </a:r>
            <a:r>
              <a:rPr lang="is-IS" dirty="0">
                <a:solidFill>
                  <a:schemeClr val="accent2"/>
                </a:solidFill>
              </a:rPr>
              <a:t> </a:t>
            </a:r>
            <a:r>
              <a:rPr lang="is-IS" i="1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is-IS" i="1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0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9F23543-4C69-B1B0-E193-D7A4569D8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808" y="2397949"/>
            <a:ext cx="772038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First Journal Article Reading:</a:t>
            </a:r>
          </a:p>
          <a:p>
            <a:r>
              <a:rPr lang="en-US" sz="3200" dirty="0">
                <a:solidFill>
                  <a:srgbClr val="0003AA"/>
                </a:solidFill>
              </a:rPr>
              <a:t>For </a:t>
            </a:r>
            <a:r>
              <a:rPr lang="en-US" sz="3200" u="sng" dirty="0">
                <a:solidFill>
                  <a:srgbClr val="0003AA"/>
                </a:solidFill>
              </a:rPr>
              <a:t>Monday Jan 23</a:t>
            </a:r>
            <a:r>
              <a:rPr lang="en-US" sz="3200" dirty="0">
                <a:solidFill>
                  <a:srgbClr val="0003AA"/>
                </a:solidFill>
              </a:rPr>
              <a:t>: Furlong &amp; Chapman,</a:t>
            </a:r>
          </a:p>
          <a:p>
            <a:r>
              <a:rPr lang="en-US" sz="3200" i="1" dirty="0">
                <a:solidFill>
                  <a:srgbClr val="0003AA"/>
                </a:solidFill>
              </a:rPr>
              <a:t>Ann. Rev. Earth Planet. Sci. </a:t>
            </a:r>
            <a:r>
              <a:rPr lang="en-US" sz="3200" b="1" dirty="0">
                <a:solidFill>
                  <a:srgbClr val="0003AA"/>
                </a:solidFill>
              </a:rPr>
              <a:t>41</a:t>
            </a:r>
            <a:r>
              <a:rPr lang="en-US" sz="3200" dirty="0">
                <a:solidFill>
                  <a:srgbClr val="0003AA"/>
                </a:solidFill>
              </a:rPr>
              <a:t>, 385-410</a:t>
            </a:r>
          </a:p>
          <a:p>
            <a:r>
              <a:rPr lang="en-US" sz="3200" dirty="0">
                <a:solidFill>
                  <a:srgbClr val="0003AA"/>
                </a:solidFill>
              </a:rPr>
              <a:t>(2013).</a:t>
            </a:r>
          </a:p>
        </p:txBody>
      </p:sp>
    </p:spTree>
    <p:extLst>
      <p:ext uri="{BB962C8B-B14F-4D97-AF65-F5344CB8AC3E}">
        <p14:creationId xmlns:p14="http://schemas.microsoft.com/office/powerpoint/2010/main" val="340359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A371E2-9B26-7687-C5F6-A357B77CC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8" b="1416"/>
          <a:stretch/>
        </p:blipFill>
        <p:spPr bwMode="auto">
          <a:xfrm>
            <a:off x="5010150" y="2637631"/>
            <a:ext cx="5247033" cy="388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D0C53B-E530-608D-4DC2-951151C7E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25" y="3736181"/>
            <a:ext cx="2254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4965FB-EE8F-BF0D-D2F7-5C12BDFDF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275431"/>
            <a:ext cx="7250639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03AA"/>
                </a:solidFill>
              </a:rPr>
              <a:t>Measurements of surface heat flow:</a:t>
            </a:r>
          </a:p>
          <a:p>
            <a:r>
              <a:rPr lang="en-US" sz="2800" dirty="0">
                <a:solidFill>
                  <a:srgbClr val="0003AA"/>
                </a:solidFill>
              </a:rPr>
              <a:t>   • Measure temperature</a:t>
            </a:r>
            <a:r>
              <a:rPr lang="en-US" sz="2800" b="1" dirty="0">
                <a:solidFill>
                  <a:srgbClr val="0003AA"/>
                </a:solidFill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800" dirty="0">
                <a:solidFill>
                  <a:srgbClr val="0003AA"/>
                </a:solidFill>
              </a:rPr>
              <a:t>versus depth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dirty="0">
                <a:solidFill>
                  <a:srgbClr val="333399"/>
                </a:solidFill>
              </a:rPr>
              <a:t> </a:t>
            </a:r>
            <a:r>
              <a:rPr lang="en-US" sz="2800" dirty="0">
                <a:solidFill>
                  <a:srgbClr val="0003AA"/>
                </a:solidFill>
              </a:rPr>
              <a:t>in</a:t>
            </a:r>
          </a:p>
          <a:p>
            <a:r>
              <a:rPr lang="en-US" sz="2800" dirty="0">
                <a:solidFill>
                  <a:srgbClr val="0003AA"/>
                </a:solidFill>
              </a:rPr>
              <a:t>      a borehole</a:t>
            </a:r>
          </a:p>
          <a:p>
            <a:r>
              <a:rPr lang="en-US" sz="2800" dirty="0">
                <a:solidFill>
                  <a:srgbClr val="0003AA"/>
                </a:solidFill>
              </a:rPr>
              <a:t>   • Measure thermal conductivity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>
                <a:solidFill>
                  <a:srgbClr val="333399"/>
                </a:solidFill>
              </a:rPr>
              <a:t> </a:t>
            </a:r>
            <a:r>
              <a:rPr lang="en-US" sz="2800" dirty="0">
                <a:solidFill>
                  <a:srgbClr val="0003AA"/>
                </a:solidFill>
              </a:rPr>
              <a:t>of rock</a:t>
            </a:r>
          </a:p>
          <a:p>
            <a:r>
              <a:rPr lang="en-US" sz="2800" dirty="0">
                <a:solidFill>
                  <a:srgbClr val="0003AA"/>
                </a:solidFill>
              </a:rPr>
              <a:t>      versus depth (from cuttings or core)</a:t>
            </a:r>
          </a:p>
          <a:p>
            <a:r>
              <a:rPr lang="en-US" sz="2800" dirty="0">
                <a:solidFill>
                  <a:srgbClr val="0003AA"/>
                </a:solidFill>
              </a:rPr>
              <a:t>   • Calculate </a:t>
            </a:r>
            <a:r>
              <a:rPr lang="en-US" sz="2800" i="1" dirty="0">
                <a:solidFill>
                  <a:srgbClr val="000000"/>
                </a:solidFill>
                <a:latin typeface="Times New Roman" charset="0"/>
              </a:rPr>
              <a:t>q</a:t>
            </a:r>
            <a:endParaRPr lang="en-US" sz="2800" i="1" dirty="0">
              <a:solidFill>
                <a:srgbClr val="333399"/>
              </a:solidFill>
              <a:latin typeface="Times New Roman" charset="0"/>
            </a:endParaRPr>
          </a:p>
          <a:p>
            <a:r>
              <a:rPr lang="en-US" sz="2800" i="1" dirty="0">
                <a:solidFill>
                  <a:srgbClr val="0003AA"/>
                </a:solidFill>
                <a:latin typeface="Times New Roman" charset="0"/>
              </a:rPr>
              <a:t>       </a:t>
            </a:r>
            <a:r>
              <a:rPr lang="en-US" sz="2800" dirty="0">
                <a:solidFill>
                  <a:srgbClr val="0003AA"/>
                </a:solidFill>
              </a:rPr>
              <a:t>using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55DB4472-F04C-E44E-A863-A9D8BB5CDB5A}"/>
              </a:ext>
            </a:extLst>
          </p:cNvPr>
          <p:cNvSpPr txBox="1"/>
          <p:nvPr/>
        </p:nvSpPr>
        <p:spPr>
          <a:xfrm>
            <a:off x="5772150" y="5609431"/>
            <a:ext cx="3033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 err="1"/>
              <a:t>Rolandone</a:t>
            </a:r>
            <a:r>
              <a:rPr lang="en-US" sz="1800" dirty="0"/>
              <a:t> et al., JGR 2002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13D032-6F3F-AF96-CE3D-D128EF7B57DE}"/>
              </a:ext>
            </a:extLst>
          </p:cNvPr>
          <p:cNvSpPr/>
          <p:nvPr/>
        </p:nvSpPr>
        <p:spPr>
          <a:xfrm>
            <a:off x="9919252" y="6361043"/>
            <a:ext cx="337931" cy="165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2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0AED176A-9AC8-D03F-B7AD-5E79ACA5F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751" y="1552798"/>
            <a:ext cx="304442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Detail for the </a:t>
            </a:r>
          </a:p>
          <a:p>
            <a:r>
              <a:rPr lang="en-US" dirty="0">
                <a:solidFill>
                  <a:srgbClr val="0003AA"/>
                </a:solidFill>
              </a:rPr>
              <a:t>western US</a:t>
            </a:r>
          </a:p>
          <a:p>
            <a:r>
              <a:rPr lang="en-US" dirty="0">
                <a:solidFill>
                  <a:srgbClr val="0003AA"/>
                </a:solidFill>
              </a:rPr>
              <a:t>Cordillera:</a:t>
            </a:r>
          </a:p>
          <a:p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What matches </a:t>
            </a:r>
          </a:p>
          <a:p>
            <a:r>
              <a:rPr lang="en-US" dirty="0">
                <a:solidFill>
                  <a:srgbClr val="0003AA"/>
                </a:solidFill>
              </a:rPr>
              <a:t>your preconceptions,</a:t>
            </a:r>
          </a:p>
          <a:p>
            <a:r>
              <a:rPr lang="en-US" dirty="0">
                <a:solidFill>
                  <a:srgbClr val="0003AA"/>
                </a:solidFill>
              </a:rPr>
              <a:t>and why?</a:t>
            </a:r>
          </a:p>
          <a:p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What do you find</a:t>
            </a:r>
          </a:p>
          <a:p>
            <a:r>
              <a:rPr lang="en-US" dirty="0">
                <a:solidFill>
                  <a:srgbClr val="0003AA"/>
                </a:solidFill>
              </a:rPr>
              <a:t>surprising?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EA0EEC-DC90-60C6-23D0-770494A28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74" y="0"/>
            <a:ext cx="6262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6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48E916A1-9D33-12C5-DABE-907223160B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7015" y="426244"/>
                <a:ext cx="9706503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rgbClr val="0003AA"/>
                    </a:solidFill>
                  </a:rPr>
                  <a:t>Material Properties of Rocks:</a:t>
                </a:r>
              </a:p>
              <a:p>
                <a:endParaRPr lang="en-US" sz="1200" dirty="0">
                  <a:solidFill>
                    <a:srgbClr val="0003AA"/>
                  </a:solidFill>
                </a:endParaRPr>
              </a:p>
              <a:p>
                <a:r>
                  <a:rPr lang="en-US" sz="2800" dirty="0">
                    <a:solidFill>
                      <a:srgbClr val="0003AA"/>
                    </a:solidFill>
                  </a:rPr>
                  <a:t>In the lab can measure </a:t>
                </a:r>
                <a:r>
                  <a:rPr lang="en-US" sz="2800" i="1" dirty="0">
                    <a:latin typeface="Times New Roman" charset="0"/>
                  </a:rPr>
                  <a:t>k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>
                    <a:solidFill>
                      <a:srgbClr val="0003AA"/>
                    </a:solidFill>
                  </a:rPr>
                  <a:t>of rock by measuring </a:t>
                </a:r>
                <a:r>
                  <a:rPr lang="en-US" sz="2800" i="1" dirty="0">
                    <a:latin typeface="Times New Roman" charset="0"/>
                  </a:rPr>
                  <a:t>T</a:t>
                </a:r>
                <a:r>
                  <a:rPr lang="en-US" sz="2800" baseline="-25000" dirty="0">
                    <a:latin typeface="Times New Roman" charset="0"/>
                  </a:rPr>
                  <a:t>1</a:t>
                </a:r>
                <a:r>
                  <a:rPr lang="en-US" sz="2800" dirty="0">
                    <a:solidFill>
                      <a:srgbClr val="0003AA"/>
                    </a:solidFill>
                  </a:rPr>
                  <a:t>,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800" i="1" dirty="0">
                    <a:latin typeface="Times New Roman" charset="0"/>
                  </a:rPr>
                  <a:t>T</a:t>
                </a:r>
                <a:r>
                  <a:rPr lang="en-US" sz="2800" baseline="-25000" dirty="0">
                    <a:latin typeface="Times New Roman" charset="0"/>
                  </a:rPr>
                  <a:t>2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>
                    <a:solidFill>
                      <a:srgbClr val="0003AA"/>
                    </a:solidFill>
                  </a:rPr>
                  <a:t>on</a:t>
                </a:r>
              </a:p>
              <a:p>
                <a:r>
                  <a:rPr lang="en-US" sz="2800" dirty="0">
                    <a:solidFill>
                      <a:srgbClr val="0003AA"/>
                    </a:solidFill>
                  </a:rPr>
                  <a:t>   either side of a disk of rock and measuring </a:t>
                </a:r>
                <a:r>
                  <a:rPr lang="en-US" sz="2800" i="1" dirty="0">
                    <a:latin typeface="Times New Roman" charset="0"/>
                  </a:rPr>
                  <a:t>q </a:t>
                </a:r>
                <a:r>
                  <a:rPr lang="en-US" sz="2800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known </a:t>
                </a:r>
                <a:r>
                  <a:rPr lang="en-US" sz="2800" i="1" dirty="0">
                    <a:latin typeface="Times New Roman" charset="0"/>
                  </a:rPr>
                  <a:t>k</a:t>
                </a:r>
                <a:r>
                  <a:rPr lang="en-US" sz="2800" baseline="-25000" dirty="0">
                    <a:latin typeface="Times New Roman" charset="0"/>
                  </a:rPr>
                  <a:t>1</a:t>
                </a:r>
                <a:r>
                  <a:rPr lang="en-US" sz="2800" dirty="0">
                    <a:solidFill>
                      <a:srgbClr val="0003AA"/>
                    </a:solidFill>
                  </a:rPr>
                  <a:t>:</a:t>
                </a:r>
              </a:p>
              <a:p>
                <a:r>
                  <a:rPr lang="en-US" sz="2800" i="1" dirty="0">
                    <a:latin typeface="Times New Roman" charset="0"/>
                  </a:rPr>
                  <a:t>k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>
                    <a:solidFill>
                      <a:srgbClr val="0003AA"/>
                    </a:solidFill>
                  </a:rPr>
                  <a:t>is found to be very weakly dependent on </a:t>
                </a:r>
              </a:p>
              <a:p>
                <a:r>
                  <a:rPr lang="en-US" sz="2800" dirty="0">
                    <a:solidFill>
                      <a:srgbClr val="0003AA"/>
                    </a:solidFill>
                  </a:rPr>
                  <a:t>   pressure, strongly dependent on </a:t>
                </a:r>
                <a:r>
                  <a:rPr lang="en-US" sz="2800" i="1" dirty="0">
                    <a:latin typeface="Times New Roman" charset="0"/>
                  </a:rPr>
                  <a:t>T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>
                    <a:solidFill>
                      <a:srgbClr val="0003AA"/>
                    </a:solidFill>
                  </a:rPr>
                  <a:t>and </a:t>
                </a:r>
              </a:p>
              <a:p>
                <a:r>
                  <a:rPr lang="en-US" sz="2800" dirty="0">
                    <a:solidFill>
                      <a:srgbClr val="0003AA"/>
                    </a:solidFill>
                  </a:rPr>
                  <a:t>   rock type as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   		      </a:t>
                </a:r>
                <a:r>
                  <a:rPr lang="en-US" sz="2800" dirty="0">
                    <a:solidFill>
                      <a:srgbClr val="0003AA"/>
                    </a:solidFill>
                  </a:rPr>
                  <a:t>(W m</a:t>
                </a:r>
                <a:r>
                  <a:rPr lang="en-US" sz="2800" baseline="30000" dirty="0">
                    <a:solidFill>
                      <a:srgbClr val="0003AA"/>
                    </a:solidFill>
                  </a:rPr>
                  <a:t>–1</a:t>
                </a:r>
                <a:r>
                  <a:rPr lang="en-US" sz="2800" dirty="0">
                    <a:solidFill>
                      <a:srgbClr val="0003AA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3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srgbClr val="0003AA"/>
                    </a:solidFill>
                  </a:rPr>
                  <a:t>K</a:t>
                </a:r>
                <a:r>
                  <a:rPr lang="en-US" sz="2800" baseline="30000" dirty="0">
                    <a:solidFill>
                      <a:srgbClr val="0003AA"/>
                    </a:solidFill>
                  </a:rPr>
                  <a:t>–1</a:t>
                </a:r>
                <a:r>
                  <a:rPr lang="en-US" sz="2800" dirty="0">
                    <a:solidFill>
                      <a:srgbClr val="0003AA"/>
                    </a:solidFill>
                  </a:rPr>
                  <a:t>)</a:t>
                </a:r>
                <a:endParaRPr lang="en-US" sz="28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48E916A1-9D33-12C5-DABE-907223160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7015" y="426244"/>
                <a:ext cx="9706503" cy="2862322"/>
              </a:xfrm>
              <a:prstGeom prst="rect">
                <a:avLst/>
              </a:prstGeom>
              <a:blipFill>
                <a:blip r:embed="rId2"/>
                <a:stretch>
                  <a:fillRect l="-1307" t="-2212" b="-53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13586FD-8AD5-8C92-44F9-E072EF415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7" y="2757116"/>
            <a:ext cx="18843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F87546-E9E5-871A-7635-61B4801B9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7" y="3455193"/>
            <a:ext cx="4332288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D17EA0-41BA-2393-2C82-95E6BCDF5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7" y="3455193"/>
            <a:ext cx="4549775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24E82A7-2EC1-D587-CF08-277FBE89F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012" y="4301331"/>
            <a:ext cx="609600" cy="671512"/>
          </a:xfrm>
          <a:prstGeom prst="ellipse">
            <a:avLst/>
          </a:prstGeom>
          <a:solidFill>
            <a:srgbClr val="FF3300">
              <a:alpha val="42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DDEACC-E86C-B5B1-D8FE-C7E60B9AE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3512" y="3987006"/>
            <a:ext cx="228600" cy="304800"/>
          </a:xfrm>
          <a:prstGeom prst="ellipse">
            <a:avLst/>
          </a:prstGeom>
          <a:solidFill>
            <a:srgbClr val="0CE321">
              <a:alpha val="42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E97DE2-7534-3D87-8120-B628F2696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7" y="4868068"/>
            <a:ext cx="990600" cy="152400"/>
          </a:xfrm>
          <a:prstGeom prst="rect">
            <a:avLst/>
          </a:prstGeom>
          <a:solidFill>
            <a:srgbClr val="0CE321">
              <a:alpha val="42999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3BBAFBE3-FA1A-B8B5-D108-AFD33B60B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190" y="6062424"/>
            <a:ext cx="57445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solidFill>
                  <a:srgbClr val="0003AA"/>
                </a:solidFill>
              </a:rPr>
              <a:t>From measurements by </a:t>
            </a:r>
            <a:r>
              <a:rPr lang="en-US" sz="1800" dirty="0" err="1">
                <a:solidFill>
                  <a:srgbClr val="0003AA"/>
                </a:solidFill>
              </a:rPr>
              <a:t>Siepold</a:t>
            </a:r>
            <a:r>
              <a:rPr lang="en-US" sz="1800" dirty="0">
                <a:solidFill>
                  <a:srgbClr val="0003AA"/>
                </a:solidFill>
              </a:rPr>
              <a:t>, </a:t>
            </a:r>
            <a:r>
              <a:rPr lang="en-US" sz="1800" i="1" dirty="0" err="1">
                <a:solidFill>
                  <a:srgbClr val="0003AA"/>
                </a:solidFill>
              </a:rPr>
              <a:t>Tectonophysics</a:t>
            </a:r>
            <a:r>
              <a:rPr lang="en-US" sz="1800" dirty="0">
                <a:solidFill>
                  <a:srgbClr val="0003AA"/>
                </a:solidFill>
              </a:rPr>
              <a:t> 1998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AC7F03-F8B2-167F-4153-EC0DBA985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7" y="3982243"/>
            <a:ext cx="762000" cy="533400"/>
          </a:xfrm>
          <a:prstGeom prst="rect">
            <a:avLst/>
          </a:prstGeom>
          <a:solidFill>
            <a:srgbClr val="FF3300">
              <a:alpha val="42999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2F2813-707F-A7A4-6452-E8354B15E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287" y="5039518"/>
            <a:ext cx="457200" cy="381000"/>
          </a:xfrm>
          <a:prstGeom prst="ellipse">
            <a:avLst/>
          </a:prstGeom>
          <a:solidFill>
            <a:schemeClr val="accent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53922B-469E-20B9-8D10-FCD36391F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7" y="3658393"/>
            <a:ext cx="914400" cy="304800"/>
          </a:xfrm>
          <a:prstGeom prst="rect">
            <a:avLst/>
          </a:prstGeom>
          <a:solidFill>
            <a:schemeClr val="accent2">
              <a:alpha val="34000"/>
            </a:scheme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817750-9907-7FF9-210F-F2ED934B0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7" y="5058568"/>
            <a:ext cx="1143000" cy="304800"/>
          </a:xfrm>
          <a:prstGeom prst="rect">
            <a:avLst/>
          </a:prstGeom>
          <a:solidFill>
            <a:schemeClr val="accent2">
              <a:alpha val="34000"/>
            </a:scheme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7686B8-E7B8-CF9F-82C2-6BE5FF208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7" y="4534693"/>
            <a:ext cx="914400" cy="304800"/>
          </a:xfrm>
          <a:prstGeom prst="rect">
            <a:avLst/>
          </a:prstGeom>
          <a:solidFill>
            <a:schemeClr val="accent2">
              <a:alpha val="34000"/>
            </a:scheme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88C7542-9991-2729-351F-BDFF2CC70174}"/>
              </a:ext>
            </a:extLst>
          </p:cNvPr>
          <p:cNvSpPr/>
          <p:nvPr/>
        </p:nvSpPr>
        <p:spPr>
          <a:xfrm>
            <a:off x="7062871" y="3926220"/>
            <a:ext cx="1890733" cy="996596"/>
          </a:xfrm>
          <a:custGeom>
            <a:avLst/>
            <a:gdLst>
              <a:gd name="connsiteX0" fmla="*/ 0 w 1890733"/>
              <a:gd name="connsiteY0" fmla="*/ 0 h 996596"/>
              <a:gd name="connsiteX1" fmla="*/ 267664 w 1890733"/>
              <a:gd name="connsiteY1" fmla="*/ 313216 h 996596"/>
              <a:gd name="connsiteX2" fmla="*/ 746042 w 1890733"/>
              <a:gd name="connsiteY2" fmla="*/ 654906 h 996596"/>
              <a:gd name="connsiteX3" fmla="*/ 1275675 w 1890733"/>
              <a:gd name="connsiteY3" fmla="*/ 854225 h 996596"/>
              <a:gd name="connsiteX4" fmla="*/ 1890733 w 1890733"/>
              <a:gd name="connsiteY4" fmla="*/ 996596 h 99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0733" h="996596">
                <a:moveTo>
                  <a:pt x="0" y="0"/>
                </a:moveTo>
                <a:cubicBezTo>
                  <a:pt x="71662" y="102032"/>
                  <a:pt x="143324" y="204065"/>
                  <a:pt x="267664" y="313216"/>
                </a:cubicBezTo>
                <a:cubicBezTo>
                  <a:pt x="392004" y="422367"/>
                  <a:pt x="578040" y="564738"/>
                  <a:pt x="746042" y="654906"/>
                </a:cubicBezTo>
                <a:cubicBezTo>
                  <a:pt x="914044" y="745074"/>
                  <a:pt x="1084893" y="797277"/>
                  <a:pt x="1275675" y="854225"/>
                </a:cubicBezTo>
                <a:cubicBezTo>
                  <a:pt x="1466457" y="911173"/>
                  <a:pt x="1890733" y="996596"/>
                  <a:pt x="1890733" y="996596"/>
                </a:cubicBezTo>
              </a:path>
            </a:pathLst>
          </a:custGeom>
          <a:ln w="38100" cmpd="sng">
            <a:solidFill>
              <a:srgbClr val="0CE321">
                <a:alpha val="50000"/>
              </a:srgb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A29175-18CD-7E40-A688-15EE031CD4A8}"/>
              </a:ext>
            </a:extLst>
          </p:cNvPr>
          <p:cNvSpPr/>
          <p:nvPr/>
        </p:nvSpPr>
        <p:spPr bwMode="auto">
          <a:xfrm>
            <a:off x="3720365" y="5691614"/>
            <a:ext cx="113117" cy="1817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60CE0599-A04B-8948-B633-2E547476B1E2}"/>
              </a:ext>
            </a:extLst>
          </p:cNvPr>
          <p:cNvSpPr txBox="1"/>
          <p:nvPr/>
        </p:nvSpPr>
        <p:spPr>
          <a:xfrm>
            <a:off x="3653332" y="5636627"/>
            <a:ext cx="2471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8A64FE2-357C-7247-9B8C-E31329639554}"/>
              </a:ext>
            </a:extLst>
          </p:cNvPr>
          <p:cNvGrpSpPr/>
          <p:nvPr/>
        </p:nvGrpSpPr>
        <p:grpSpPr>
          <a:xfrm rot="16200000">
            <a:off x="6138213" y="4132193"/>
            <a:ext cx="247184" cy="261610"/>
            <a:chOff x="7123105" y="2948509"/>
            <a:chExt cx="247184" cy="26161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8A141BE-4C56-2640-8A2F-BEED29F236C5}"/>
                </a:ext>
              </a:extLst>
            </p:cNvPr>
            <p:cNvSpPr/>
            <p:nvPr/>
          </p:nvSpPr>
          <p:spPr bwMode="auto">
            <a:xfrm>
              <a:off x="7190138" y="3003496"/>
              <a:ext cx="113117" cy="1817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100" b="0" i="1" u="none" strike="noStrike" cap="none" normalizeH="0" baseline="0">
                <a:ln>
                  <a:noFill/>
                </a:ln>
                <a:solidFill>
                  <a:srgbClr val="FF33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50" name="TextBox 18">
              <a:extLst>
                <a:ext uri="{FF2B5EF4-FFF2-40B4-BE49-F238E27FC236}">
                  <a16:creationId xmlns:a16="http://schemas.microsoft.com/office/drawing/2014/main" id="{813F5A26-FC8A-654D-985A-3018553C5515}"/>
                </a:ext>
              </a:extLst>
            </p:cNvPr>
            <p:cNvSpPr txBox="1"/>
            <p:nvPr/>
          </p:nvSpPr>
          <p:spPr>
            <a:xfrm>
              <a:off x="7123105" y="2948509"/>
              <a:ext cx="2471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3C153F-2ED3-3D46-90B7-6763DC0F01FC}"/>
              </a:ext>
            </a:extLst>
          </p:cNvPr>
          <p:cNvGrpSpPr/>
          <p:nvPr/>
        </p:nvGrpSpPr>
        <p:grpSpPr>
          <a:xfrm>
            <a:off x="9052320" y="4334461"/>
            <a:ext cx="247184" cy="261610"/>
            <a:chOff x="2318245" y="5758071"/>
            <a:chExt cx="247184" cy="26161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087CD5C-B1A1-314C-A2A3-0CDE98EDBDCE}"/>
                </a:ext>
              </a:extLst>
            </p:cNvPr>
            <p:cNvSpPr/>
            <p:nvPr/>
          </p:nvSpPr>
          <p:spPr bwMode="auto">
            <a:xfrm>
              <a:off x="2385278" y="5813058"/>
              <a:ext cx="113117" cy="1817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100" b="0" i="1" u="none" strike="noStrike" cap="none" normalizeH="0" baseline="0">
                <a:ln>
                  <a:noFill/>
                </a:ln>
                <a:solidFill>
                  <a:srgbClr val="FF33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48" name="TextBox 21">
              <a:extLst>
                <a:ext uri="{FF2B5EF4-FFF2-40B4-BE49-F238E27FC236}">
                  <a16:creationId xmlns:a16="http://schemas.microsoft.com/office/drawing/2014/main" id="{A3BFFF02-6F19-644F-8DD7-EFBDF9AD1FE9}"/>
                </a:ext>
              </a:extLst>
            </p:cNvPr>
            <p:cNvSpPr txBox="1"/>
            <p:nvPr/>
          </p:nvSpPr>
          <p:spPr>
            <a:xfrm>
              <a:off x="2318245" y="5758071"/>
              <a:ext cx="2471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705BDB-2346-7F46-9238-63CB186DC815}"/>
              </a:ext>
            </a:extLst>
          </p:cNvPr>
          <p:cNvGrpSpPr/>
          <p:nvPr/>
        </p:nvGrpSpPr>
        <p:grpSpPr>
          <a:xfrm>
            <a:off x="9052320" y="4545461"/>
            <a:ext cx="247184" cy="261610"/>
            <a:chOff x="2318245" y="5758071"/>
            <a:chExt cx="247184" cy="26161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D438CA2-3742-2746-8702-5EAA1D8408B1}"/>
                </a:ext>
              </a:extLst>
            </p:cNvPr>
            <p:cNvSpPr/>
            <p:nvPr/>
          </p:nvSpPr>
          <p:spPr bwMode="auto">
            <a:xfrm>
              <a:off x="2385278" y="5813058"/>
              <a:ext cx="113117" cy="1817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100" b="0" i="1" u="none" strike="noStrike" cap="none" normalizeH="0" baseline="0">
                <a:ln>
                  <a:noFill/>
                </a:ln>
                <a:solidFill>
                  <a:srgbClr val="FF33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46" name="TextBox 25">
              <a:extLst>
                <a:ext uri="{FF2B5EF4-FFF2-40B4-BE49-F238E27FC236}">
                  <a16:creationId xmlns:a16="http://schemas.microsoft.com/office/drawing/2014/main" id="{647FFA0D-CC9D-294A-889C-2948A64BE2BE}"/>
                </a:ext>
              </a:extLst>
            </p:cNvPr>
            <p:cNvSpPr txBox="1"/>
            <p:nvPr/>
          </p:nvSpPr>
          <p:spPr>
            <a:xfrm>
              <a:off x="2318245" y="5758071"/>
              <a:ext cx="2471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4BB6E5-35A7-094B-96BD-F3F3D26E4870}"/>
              </a:ext>
            </a:extLst>
          </p:cNvPr>
          <p:cNvGrpSpPr/>
          <p:nvPr/>
        </p:nvGrpSpPr>
        <p:grpSpPr>
          <a:xfrm>
            <a:off x="9053853" y="4737263"/>
            <a:ext cx="247184" cy="261610"/>
            <a:chOff x="2318245" y="5758071"/>
            <a:chExt cx="247184" cy="26161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A6BCAD7-4B16-6940-9A1C-877C8EFB2E5F}"/>
                </a:ext>
              </a:extLst>
            </p:cNvPr>
            <p:cNvSpPr/>
            <p:nvPr/>
          </p:nvSpPr>
          <p:spPr bwMode="auto">
            <a:xfrm>
              <a:off x="2385278" y="5813058"/>
              <a:ext cx="113117" cy="1817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100" b="0" i="1" u="none" strike="noStrike" cap="none" normalizeH="0" baseline="0">
                <a:ln>
                  <a:noFill/>
                </a:ln>
                <a:solidFill>
                  <a:srgbClr val="FF33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44" name="TextBox 28">
              <a:extLst>
                <a:ext uri="{FF2B5EF4-FFF2-40B4-BE49-F238E27FC236}">
                  <a16:creationId xmlns:a16="http://schemas.microsoft.com/office/drawing/2014/main" id="{FC280E41-F13F-2E4E-AAFF-251494F07934}"/>
                </a:ext>
              </a:extLst>
            </p:cNvPr>
            <p:cNvSpPr txBox="1"/>
            <p:nvPr/>
          </p:nvSpPr>
          <p:spPr>
            <a:xfrm>
              <a:off x="2318245" y="5758071"/>
              <a:ext cx="2471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8D61DD-71E1-454B-B2A2-510CD347AAD0}"/>
              </a:ext>
            </a:extLst>
          </p:cNvPr>
          <p:cNvGrpSpPr/>
          <p:nvPr/>
        </p:nvGrpSpPr>
        <p:grpSpPr>
          <a:xfrm>
            <a:off x="9055386" y="4937670"/>
            <a:ext cx="247184" cy="261610"/>
            <a:chOff x="2318245" y="5758071"/>
            <a:chExt cx="247184" cy="26161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E8A3648-0FA1-AF45-A42F-5790300F2F2C}"/>
                </a:ext>
              </a:extLst>
            </p:cNvPr>
            <p:cNvSpPr/>
            <p:nvPr/>
          </p:nvSpPr>
          <p:spPr bwMode="auto">
            <a:xfrm>
              <a:off x="2385278" y="5813058"/>
              <a:ext cx="113117" cy="1817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100" b="0" i="1" u="none" strike="noStrike" cap="none" normalizeH="0" baseline="0">
                <a:ln>
                  <a:noFill/>
                </a:ln>
                <a:solidFill>
                  <a:srgbClr val="FF33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42" name="TextBox 31">
              <a:extLst>
                <a:ext uri="{FF2B5EF4-FFF2-40B4-BE49-F238E27FC236}">
                  <a16:creationId xmlns:a16="http://schemas.microsoft.com/office/drawing/2014/main" id="{3D2A8B33-3BD7-C941-8E8F-73F4D3E73272}"/>
                </a:ext>
              </a:extLst>
            </p:cNvPr>
            <p:cNvSpPr txBox="1"/>
            <p:nvPr/>
          </p:nvSpPr>
          <p:spPr>
            <a:xfrm>
              <a:off x="2318245" y="5758071"/>
              <a:ext cx="2471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7618DDB-B957-BB44-9C94-19FE47E81F14}"/>
              </a:ext>
            </a:extLst>
          </p:cNvPr>
          <p:cNvGrpSpPr/>
          <p:nvPr/>
        </p:nvGrpSpPr>
        <p:grpSpPr>
          <a:xfrm>
            <a:off x="9373358" y="4328781"/>
            <a:ext cx="271228" cy="261610"/>
            <a:chOff x="-397565" y="1135901"/>
            <a:chExt cx="271228" cy="26161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9AF4C05-4C67-B041-9F45-8E99CD99A55B}"/>
                </a:ext>
              </a:extLst>
            </p:cNvPr>
            <p:cNvSpPr/>
            <p:nvPr/>
          </p:nvSpPr>
          <p:spPr bwMode="auto">
            <a:xfrm>
              <a:off x="-306693" y="1215414"/>
              <a:ext cx="79513" cy="1135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100" b="0" i="1" u="none" strike="noStrike" cap="none" normalizeH="0" baseline="0">
                <a:ln>
                  <a:noFill/>
                </a:ln>
                <a:solidFill>
                  <a:srgbClr val="FF33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40" name="TextBox 6">
              <a:extLst>
                <a:ext uri="{FF2B5EF4-FFF2-40B4-BE49-F238E27FC236}">
                  <a16:creationId xmlns:a16="http://schemas.microsoft.com/office/drawing/2014/main" id="{24B11E20-4A61-4D47-9B30-68BCBE43667C}"/>
                </a:ext>
              </a:extLst>
            </p:cNvPr>
            <p:cNvSpPr txBox="1"/>
            <p:nvPr/>
          </p:nvSpPr>
          <p:spPr>
            <a:xfrm>
              <a:off x="-397565" y="1135901"/>
              <a:ext cx="2712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9E6EE6-B202-E44F-AC5A-E460CACE391C}"/>
              </a:ext>
            </a:extLst>
          </p:cNvPr>
          <p:cNvGrpSpPr/>
          <p:nvPr/>
        </p:nvGrpSpPr>
        <p:grpSpPr>
          <a:xfrm>
            <a:off x="9373358" y="4532137"/>
            <a:ext cx="271228" cy="261610"/>
            <a:chOff x="-397565" y="1135901"/>
            <a:chExt cx="271228" cy="26161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7B14C13-6B0C-8544-9FC8-1DE6E526EEB7}"/>
                </a:ext>
              </a:extLst>
            </p:cNvPr>
            <p:cNvSpPr/>
            <p:nvPr/>
          </p:nvSpPr>
          <p:spPr bwMode="auto">
            <a:xfrm>
              <a:off x="-306693" y="1215414"/>
              <a:ext cx="79513" cy="1135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100" b="0" i="1" u="none" strike="noStrike" cap="none" normalizeH="0" baseline="0">
                <a:ln>
                  <a:noFill/>
                </a:ln>
                <a:solidFill>
                  <a:srgbClr val="FF33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38" name="TextBox 40">
              <a:extLst>
                <a:ext uri="{FF2B5EF4-FFF2-40B4-BE49-F238E27FC236}">
                  <a16:creationId xmlns:a16="http://schemas.microsoft.com/office/drawing/2014/main" id="{7022789B-FCF1-E54E-9C3A-E0AA7FB4D6D9}"/>
                </a:ext>
              </a:extLst>
            </p:cNvPr>
            <p:cNvSpPr txBox="1"/>
            <p:nvPr/>
          </p:nvSpPr>
          <p:spPr>
            <a:xfrm>
              <a:off x="-397565" y="1135901"/>
              <a:ext cx="2712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8FBADEF-115B-A442-9BCA-BB84DD1DFE48}"/>
              </a:ext>
            </a:extLst>
          </p:cNvPr>
          <p:cNvGrpSpPr/>
          <p:nvPr/>
        </p:nvGrpSpPr>
        <p:grpSpPr>
          <a:xfrm>
            <a:off x="9373358" y="4731047"/>
            <a:ext cx="271228" cy="261610"/>
            <a:chOff x="-397565" y="1135901"/>
            <a:chExt cx="271228" cy="26161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FC271ED-7F84-944A-A9D3-627CADEEDF5F}"/>
                </a:ext>
              </a:extLst>
            </p:cNvPr>
            <p:cNvSpPr/>
            <p:nvPr/>
          </p:nvSpPr>
          <p:spPr bwMode="auto">
            <a:xfrm>
              <a:off x="-306693" y="1215414"/>
              <a:ext cx="79513" cy="1135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100" b="0" i="1" u="none" strike="noStrike" cap="none" normalizeH="0" baseline="0">
                <a:ln>
                  <a:noFill/>
                </a:ln>
                <a:solidFill>
                  <a:srgbClr val="FF33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36" name="TextBox 43">
              <a:extLst>
                <a:ext uri="{FF2B5EF4-FFF2-40B4-BE49-F238E27FC236}">
                  <a16:creationId xmlns:a16="http://schemas.microsoft.com/office/drawing/2014/main" id="{9C568983-4F51-284E-B6CA-CCA023D58B6F}"/>
                </a:ext>
              </a:extLst>
            </p:cNvPr>
            <p:cNvSpPr txBox="1"/>
            <p:nvPr/>
          </p:nvSpPr>
          <p:spPr>
            <a:xfrm>
              <a:off x="-397565" y="1135901"/>
              <a:ext cx="2712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7A1847-1E13-A346-87B2-DDD7C0E1BA4C}"/>
              </a:ext>
            </a:extLst>
          </p:cNvPr>
          <p:cNvGrpSpPr/>
          <p:nvPr/>
        </p:nvGrpSpPr>
        <p:grpSpPr>
          <a:xfrm>
            <a:off x="9373358" y="4931051"/>
            <a:ext cx="271228" cy="261610"/>
            <a:chOff x="-397565" y="1135901"/>
            <a:chExt cx="271228" cy="26161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4CB548B-570F-2540-B256-A1DC7AB0AE33}"/>
                </a:ext>
              </a:extLst>
            </p:cNvPr>
            <p:cNvSpPr/>
            <p:nvPr/>
          </p:nvSpPr>
          <p:spPr bwMode="auto">
            <a:xfrm>
              <a:off x="-306693" y="1215414"/>
              <a:ext cx="79513" cy="1135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100" b="0" i="1" u="none" strike="noStrike" cap="none" normalizeH="0" baseline="0">
                <a:ln>
                  <a:noFill/>
                </a:ln>
                <a:solidFill>
                  <a:srgbClr val="FF33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34" name="TextBox 46">
              <a:extLst>
                <a:ext uri="{FF2B5EF4-FFF2-40B4-BE49-F238E27FC236}">
                  <a16:creationId xmlns:a16="http://schemas.microsoft.com/office/drawing/2014/main" id="{80255250-8F16-D04A-98D6-29FCF0F62C56}"/>
                </a:ext>
              </a:extLst>
            </p:cNvPr>
            <p:cNvSpPr txBox="1"/>
            <p:nvPr/>
          </p:nvSpPr>
          <p:spPr>
            <a:xfrm>
              <a:off x="-397565" y="1135901"/>
              <a:ext cx="2712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6EA3B75-AD4E-E94E-84E1-9B5CD3FA107C}"/>
              </a:ext>
            </a:extLst>
          </p:cNvPr>
          <p:cNvGrpSpPr/>
          <p:nvPr/>
        </p:nvGrpSpPr>
        <p:grpSpPr>
          <a:xfrm>
            <a:off x="9370684" y="4328781"/>
            <a:ext cx="271228" cy="261610"/>
            <a:chOff x="-397565" y="1135901"/>
            <a:chExt cx="271228" cy="26161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65DC04-4EC0-7445-8DF4-6B6594DA145A}"/>
                </a:ext>
              </a:extLst>
            </p:cNvPr>
            <p:cNvSpPr/>
            <p:nvPr/>
          </p:nvSpPr>
          <p:spPr bwMode="auto">
            <a:xfrm>
              <a:off x="-306693" y="1215414"/>
              <a:ext cx="79513" cy="1135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100" b="0" i="1" u="none" strike="noStrike" cap="none" normalizeH="0" baseline="0">
                <a:ln>
                  <a:noFill/>
                </a:ln>
                <a:solidFill>
                  <a:srgbClr val="FF33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32" name="TextBox 52">
              <a:extLst>
                <a:ext uri="{FF2B5EF4-FFF2-40B4-BE49-F238E27FC236}">
                  <a16:creationId xmlns:a16="http://schemas.microsoft.com/office/drawing/2014/main" id="{4C3BC090-A1F3-CC45-8BE4-707B5A7DF1B5}"/>
                </a:ext>
              </a:extLst>
            </p:cNvPr>
            <p:cNvSpPr txBox="1"/>
            <p:nvPr/>
          </p:nvSpPr>
          <p:spPr>
            <a:xfrm>
              <a:off x="-397565" y="1135901"/>
              <a:ext cx="2712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9CCB0E-7BCB-3B40-B2A7-559EF9B0DCA6}"/>
              </a:ext>
            </a:extLst>
          </p:cNvPr>
          <p:cNvGrpSpPr/>
          <p:nvPr/>
        </p:nvGrpSpPr>
        <p:grpSpPr>
          <a:xfrm rot="16200000">
            <a:off x="1670177" y="4621513"/>
            <a:ext cx="271228" cy="261610"/>
            <a:chOff x="-397565" y="1135901"/>
            <a:chExt cx="271228" cy="26161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75263A9-E7AF-574D-B466-6D531FD1CE70}"/>
                </a:ext>
              </a:extLst>
            </p:cNvPr>
            <p:cNvSpPr/>
            <p:nvPr/>
          </p:nvSpPr>
          <p:spPr bwMode="auto">
            <a:xfrm>
              <a:off x="-306693" y="1215414"/>
              <a:ext cx="79513" cy="1135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100" b="0" i="1" u="none" strike="noStrike" cap="none" normalizeH="0" baseline="0">
                <a:ln>
                  <a:noFill/>
                </a:ln>
                <a:solidFill>
                  <a:srgbClr val="FF33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30" name="TextBox 55">
              <a:extLst>
                <a:ext uri="{FF2B5EF4-FFF2-40B4-BE49-F238E27FC236}">
                  <a16:creationId xmlns:a16="http://schemas.microsoft.com/office/drawing/2014/main" id="{619CACAB-6F9E-D340-9C52-8D7627DB43E5}"/>
                </a:ext>
              </a:extLst>
            </p:cNvPr>
            <p:cNvSpPr txBox="1"/>
            <p:nvPr/>
          </p:nvSpPr>
          <p:spPr>
            <a:xfrm>
              <a:off x="-397565" y="1135901"/>
              <a:ext cx="2712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68E8719A-C8C1-96FF-FB64-47F7F5CBD21F}"/>
              </a:ext>
            </a:extLst>
          </p:cNvPr>
          <p:cNvSpPr/>
          <p:nvPr/>
        </p:nvSpPr>
        <p:spPr>
          <a:xfrm>
            <a:off x="817853" y="426244"/>
            <a:ext cx="420283" cy="28420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D12B2CF-91BE-A5D2-0790-25C027FE0B37}"/>
              </a:ext>
            </a:extLst>
          </p:cNvPr>
          <p:cNvSpPr/>
          <p:nvPr/>
        </p:nvSpPr>
        <p:spPr>
          <a:xfrm>
            <a:off x="749699" y="1794723"/>
            <a:ext cx="562271" cy="1135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4EB0C72-C62F-5AE6-2831-A84B6DA4EA10}"/>
              </a:ext>
            </a:extLst>
          </p:cNvPr>
          <p:cNvSpPr txBox="1"/>
          <p:nvPr/>
        </p:nvSpPr>
        <p:spPr>
          <a:xfrm>
            <a:off x="1370421" y="256967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2A38948-29EB-C6BB-6755-A5A93865D4C3}"/>
              </a:ext>
            </a:extLst>
          </p:cNvPr>
          <p:cNvSpPr txBox="1"/>
          <p:nvPr/>
        </p:nvSpPr>
        <p:spPr>
          <a:xfrm>
            <a:off x="1333945" y="140565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F03ED68-1DA3-4CA4-7784-460DBA9EEEED}"/>
              </a:ext>
            </a:extLst>
          </p:cNvPr>
          <p:cNvSpPr txBox="1"/>
          <p:nvPr/>
        </p:nvSpPr>
        <p:spPr>
          <a:xfrm>
            <a:off x="1299817" y="1937315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0103A67-5F35-4F49-7CAC-3A0DC883D789}"/>
              </a:ext>
            </a:extLst>
          </p:cNvPr>
          <p:cNvSpPr txBox="1"/>
          <p:nvPr/>
        </p:nvSpPr>
        <p:spPr>
          <a:xfrm>
            <a:off x="1370943" y="3090446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2912287-1FF7-7D62-5632-0450250E487A}"/>
              </a:ext>
            </a:extLst>
          </p:cNvPr>
          <p:cNvCxnSpPr>
            <a:cxnSpLocks/>
          </p:cNvCxnSpPr>
          <p:nvPr/>
        </p:nvCxnSpPr>
        <p:spPr>
          <a:xfrm flipH="1">
            <a:off x="1244563" y="433032"/>
            <a:ext cx="213852" cy="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BF82528-D448-0FA2-9335-FAE758B0A1B3}"/>
              </a:ext>
            </a:extLst>
          </p:cNvPr>
          <p:cNvCxnSpPr>
            <a:cxnSpLocks/>
          </p:cNvCxnSpPr>
          <p:nvPr/>
        </p:nvCxnSpPr>
        <p:spPr>
          <a:xfrm flipH="1">
            <a:off x="1244563" y="1601620"/>
            <a:ext cx="187423" cy="193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B4FC45A-ECB6-F6C1-EB64-A7064ACB60F3}"/>
              </a:ext>
            </a:extLst>
          </p:cNvPr>
          <p:cNvCxnSpPr>
            <a:cxnSpLocks/>
          </p:cNvCxnSpPr>
          <p:nvPr/>
        </p:nvCxnSpPr>
        <p:spPr>
          <a:xfrm flipH="1" flipV="1">
            <a:off x="1233699" y="1908313"/>
            <a:ext cx="154868" cy="193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36B430A-9F7D-1747-FA39-F4FE9747436C}"/>
              </a:ext>
            </a:extLst>
          </p:cNvPr>
          <p:cNvCxnSpPr>
            <a:cxnSpLocks/>
          </p:cNvCxnSpPr>
          <p:nvPr/>
        </p:nvCxnSpPr>
        <p:spPr>
          <a:xfrm flipH="1">
            <a:off x="1247205" y="3268291"/>
            <a:ext cx="2112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37A77E8-3543-1D7B-CB3D-394D3AD50607}"/>
              </a:ext>
            </a:extLst>
          </p:cNvPr>
          <p:cNvSpPr txBox="1"/>
          <p:nvPr/>
        </p:nvSpPr>
        <p:spPr>
          <a:xfrm rot="16200000">
            <a:off x="516835" y="948477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en-US" dirty="0"/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79551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x">
            <a:extLst>
              <a:ext uri="{FF2B5EF4-FFF2-40B4-BE49-F238E27FC236}">
                <a16:creationId xmlns:a16="http://schemas.microsoft.com/office/drawing/2014/main" id="{A076FE34-FFA7-4D63-3AF6-0E7ABC8C4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97" y="15875"/>
            <a:ext cx="3489325" cy="34099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78D654F-E8C2-3B69-E0C8-F9B0484A6042}"/>
              </a:ext>
            </a:extLst>
          </p:cNvPr>
          <p:cNvGrpSpPr>
            <a:grpSpLocks/>
          </p:cNvGrpSpPr>
          <p:nvPr/>
        </p:nvGrpSpPr>
        <p:grpSpPr bwMode="auto">
          <a:xfrm>
            <a:off x="2075322" y="3432175"/>
            <a:ext cx="6832600" cy="3409950"/>
            <a:chOff x="728" y="2172"/>
            <a:chExt cx="4304" cy="2148"/>
          </a:xfrm>
        </p:grpSpPr>
        <p:pic>
          <p:nvPicPr>
            <p:cNvPr id="8" name="Picture 7" descr="T_and_k">
              <a:extLst>
                <a:ext uri="{FF2B5EF4-FFF2-40B4-BE49-F238E27FC236}">
                  <a16:creationId xmlns:a16="http://schemas.microsoft.com/office/drawing/2014/main" id="{75ECF7E5-5C60-07D9-1B27-164439AA83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" y="2172"/>
              <a:ext cx="4304" cy="2148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F3CA28-21A2-8711-4C68-9B6B372CD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9" y="3699"/>
              <a:ext cx="727" cy="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27FD2B-10F6-20BA-FD06-77C6C407E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" y="3696"/>
              <a:ext cx="727" cy="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" name="Text Box 9">
            <a:extLst>
              <a:ext uri="{FF2B5EF4-FFF2-40B4-BE49-F238E27FC236}">
                <a16:creationId xmlns:a16="http://schemas.microsoft.com/office/drawing/2014/main" id="{F9A8BD7B-D832-F22A-1179-49FAAC98E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147" y="1093133"/>
            <a:ext cx="468589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Quartz-rich rocks have</a:t>
            </a:r>
          </a:p>
          <a:p>
            <a:r>
              <a:rPr lang="en-US" dirty="0">
                <a:solidFill>
                  <a:srgbClr val="0003AA"/>
                </a:solidFill>
              </a:rPr>
              <a:t>higher reference conductivity</a:t>
            </a:r>
          </a:p>
          <a:p>
            <a:r>
              <a:rPr lang="en-US" dirty="0">
                <a:solidFill>
                  <a:srgbClr val="0003AA"/>
                </a:solidFill>
              </a:rPr>
              <a:t>but higher thermal sensitivity,</a:t>
            </a:r>
          </a:p>
          <a:p>
            <a:r>
              <a:rPr lang="en-US" dirty="0">
                <a:solidFill>
                  <a:srgbClr val="0003AA"/>
                </a:solidFill>
              </a:rPr>
              <a:t>so thermal gradient is steeper for</a:t>
            </a:r>
          </a:p>
          <a:p>
            <a:r>
              <a:rPr lang="en-US" dirty="0">
                <a:solidFill>
                  <a:srgbClr val="0003AA"/>
                </a:solidFill>
              </a:rPr>
              <a:t>mafic rocks at shallow depths</a:t>
            </a:r>
          </a:p>
          <a:p>
            <a:r>
              <a:rPr lang="en-US" dirty="0">
                <a:solidFill>
                  <a:srgbClr val="0003AA"/>
                </a:solidFill>
              </a:rPr>
              <a:t>but less steep for deep rocks!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9D34C-91B6-B3F6-60FB-AD4D37BA8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910" y="136525"/>
            <a:ext cx="1738312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4F40E9D-4918-EC57-F050-AA736223A291}"/>
              </a:ext>
            </a:extLst>
          </p:cNvPr>
          <p:cNvCxnSpPr/>
          <p:nvPr/>
        </p:nvCxnSpPr>
        <p:spPr bwMode="auto">
          <a:xfrm>
            <a:off x="8768222" y="3565525"/>
            <a:ext cx="0" cy="2743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3">
            <a:extLst>
              <a:ext uri="{FF2B5EF4-FFF2-40B4-BE49-F238E27FC236}">
                <a16:creationId xmlns:a16="http://schemas.microsoft.com/office/drawing/2014/main" id="{D46A86AB-5052-0C42-00B7-90A9289B1E0D}"/>
              </a:ext>
            </a:extLst>
          </p:cNvPr>
          <p:cNvSpPr txBox="1"/>
          <p:nvPr/>
        </p:nvSpPr>
        <p:spPr>
          <a:xfrm rot="5400000">
            <a:off x="7904875" y="467130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 dirty="0">
                <a:solidFill>
                  <a:srgbClr val="0003AA"/>
                </a:solidFill>
              </a:rPr>
              <a:t>Increasing</a:t>
            </a:r>
            <a:r>
              <a:rPr lang="en-US" sz="1800" dirty="0"/>
              <a:t> </a:t>
            </a:r>
            <a:r>
              <a:rPr lang="en-US" sz="1800" i="1" dirty="0">
                <a:latin typeface="Times New Roman"/>
                <a:cs typeface="Times New Roman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99993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29323ECD-00A9-E73B-82CF-42ECBA7354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6874" y="626425"/>
                <a:ext cx="7898252" cy="4207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2800" dirty="0">
                    <a:solidFill>
                      <a:srgbClr val="0003AA"/>
                    </a:solidFill>
                  </a:rPr>
                  <a:t>Our equation relating heat flow </a:t>
                </a:r>
                <a:r>
                  <a:rPr lang="en-US" sz="2800" i="1" dirty="0">
                    <a:latin typeface="Times New Roman" charset="0"/>
                  </a:rPr>
                  <a:t>q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>
                    <a:solidFill>
                      <a:srgbClr val="0003AA"/>
                    </a:solidFill>
                  </a:rPr>
                  <a:t>and the</a:t>
                </a:r>
              </a:p>
              <a:p>
                <a:r>
                  <a:rPr lang="en-US" sz="2800" dirty="0">
                    <a:solidFill>
                      <a:srgbClr val="0003AA"/>
                    </a:solidFill>
                  </a:rPr>
                  <a:t>   geothermal gradient assumed no heat</a:t>
                </a:r>
              </a:p>
              <a:p>
                <a:r>
                  <a:rPr lang="en-US" sz="2800" dirty="0">
                    <a:solidFill>
                      <a:srgbClr val="0003AA"/>
                    </a:solidFill>
                  </a:rPr>
                  <a:t>   sources…</a:t>
                </a:r>
              </a:p>
              <a:p>
                <a:endParaRPr lang="en-US" sz="2800" dirty="0">
                  <a:solidFill>
                    <a:schemeClr val="accent2"/>
                  </a:solidFill>
                </a:endParaRPr>
              </a:p>
              <a:p>
                <a:endParaRPr lang="en-US" sz="1200" dirty="0">
                  <a:solidFill>
                    <a:schemeClr val="accent2"/>
                  </a:solidFill>
                </a:endParaRPr>
              </a:p>
              <a:p>
                <a:r>
                  <a:rPr lang="en-US" sz="2800" dirty="0">
                    <a:solidFill>
                      <a:srgbClr val="0003AA"/>
                    </a:solidFill>
                  </a:rPr>
                  <a:t>More realistically in the Earth, we expect that all</a:t>
                </a:r>
              </a:p>
              <a:p>
                <a:r>
                  <a:rPr lang="en-US" sz="2800" dirty="0">
                    <a:solidFill>
                      <a:srgbClr val="0003AA"/>
                    </a:solidFill>
                  </a:rPr>
                  <a:t>   rock acts as a heat source due to </a:t>
                </a:r>
                <a:r>
                  <a:rPr lang="en-US" sz="2800" i="1" dirty="0">
                    <a:solidFill>
                      <a:srgbClr val="0003AA"/>
                    </a:solidFill>
                  </a:rPr>
                  <a:t>radioactive</a:t>
                </a:r>
              </a:p>
              <a:p>
                <a:r>
                  <a:rPr lang="en-US" sz="2800" i="1" dirty="0">
                    <a:solidFill>
                      <a:srgbClr val="0003AA"/>
                    </a:solidFill>
                  </a:rPr>
                  <a:t>   decay </a:t>
                </a:r>
                <a:r>
                  <a:rPr lang="en-US" sz="2800" dirty="0">
                    <a:solidFill>
                      <a:srgbClr val="0003AA"/>
                    </a:solidFill>
                  </a:rPr>
                  <a:t>of U, </a:t>
                </a:r>
                <a:r>
                  <a:rPr lang="en-US" sz="2800" dirty="0" err="1">
                    <a:solidFill>
                      <a:srgbClr val="0003AA"/>
                    </a:solidFill>
                  </a:rPr>
                  <a:t>Th</a:t>
                </a:r>
                <a:r>
                  <a:rPr lang="en-US" sz="2800" dirty="0">
                    <a:solidFill>
                      <a:srgbClr val="0003AA"/>
                    </a:solidFill>
                  </a:rPr>
                  <a:t>, K etc.  For a material with</a:t>
                </a:r>
              </a:p>
              <a:p>
                <a:r>
                  <a:rPr lang="en-US" sz="2800" dirty="0">
                    <a:solidFill>
                      <a:srgbClr val="0003AA"/>
                    </a:solidFill>
                  </a:rPr>
                  <a:t>   uniform heat production </a:t>
                </a:r>
                <a:r>
                  <a:rPr lang="en-US" sz="2800" i="1" dirty="0">
                    <a:latin typeface="Times New Roman" charset="0"/>
                  </a:rPr>
                  <a:t>H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>
                    <a:solidFill>
                      <a:srgbClr val="0003AA"/>
                    </a:solidFill>
                  </a:rPr>
                  <a:t>(W m</a:t>
                </a:r>
                <a:r>
                  <a:rPr lang="en-US" sz="2800" baseline="30000" dirty="0">
                    <a:solidFill>
                      <a:srgbClr val="0003AA"/>
                    </a:solidFill>
                  </a:rPr>
                  <a:t>–3</a:t>
                </a:r>
                <a:r>
                  <a:rPr lang="en-US" sz="2800" dirty="0">
                    <a:solidFill>
                      <a:srgbClr val="0003AA"/>
                    </a:solidFill>
                  </a:rPr>
                  <a:t>),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</m:acc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03AA"/>
                    </a:solidFill>
                  </a:rPr>
                  <a:t>   and the 1D solution becomes:</a:t>
                </a:r>
                <a:endParaRPr lang="en-US" sz="2800" dirty="0">
                  <a:solidFill>
                    <a:srgbClr val="0003AA"/>
                  </a:solidFill>
                  <a:sym typeface="Wingdings" charset="0"/>
                </a:endParaRPr>
              </a:p>
            </p:txBody>
          </p:sp>
        </mc:Choice>
        <mc:Fallback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29323ECD-00A9-E73B-82CF-42ECBA735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6874" y="626425"/>
                <a:ext cx="7898252" cy="4207242"/>
              </a:xfrm>
              <a:prstGeom prst="rect">
                <a:avLst/>
              </a:prstGeom>
              <a:blipFill>
                <a:blip r:embed="rId2"/>
                <a:stretch>
                  <a:fillRect l="-1603" t="-1506" b="-33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6FFBB90-BB34-D07C-FEEA-41D65C816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37650"/>
            <a:ext cx="152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544071-61A1-FE12-A3AE-D6BED919AEF4}"/>
                  </a:ext>
                </a:extLst>
              </p:cNvPr>
              <p:cNvSpPr txBox="1"/>
              <p:nvPr/>
            </p:nvSpPr>
            <p:spPr>
              <a:xfrm>
                <a:off x="4998392" y="4997020"/>
                <a:ext cx="2195216" cy="10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544071-61A1-FE12-A3AE-D6BED919A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392" y="4997020"/>
                <a:ext cx="2195216" cy="1080489"/>
              </a:xfrm>
              <a:prstGeom prst="rect">
                <a:avLst/>
              </a:prstGeom>
              <a:blipFill>
                <a:blip r:embed="rId4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599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139BE1F2-D964-09BC-0B24-2F1FAB5B2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20402"/>
            <a:ext cx="5320687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03AA"/>
                </a:solidFill>
              </a:rPr>
              <a:t>Material Properties of Rocks:</a:t>
            </a:r>
          </a:p>
          <a:p>
            <a:endParaRPr lang="en-US" sz="12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We can measure </a:t>
            </a:r>
            <a:r>
              <a:rPr lang="en-US" i="1" dirty="0">
                <a:latin typeface="Times New Roman" charset="0"/>
              </a:rPr>
              <a:t>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of rock from</a:t>
            </a:r>
          </a:p>
          <a:p>
            <a:r>
              <a:rPr lang="en-US" dirty="0">
                <a:solidFill>
                  <a:srgbClr val="0003AA"/>
                </a:solidFill>
              </a:rPr>
              <a:t>   U, </a:t>
            </a:r>
            <a:r>
              <a:rPr lang="en-US" dirty="0" err="1">
                <a:solidFill>
                  <a:srgbClr val="0003AA"/>
                </a:solidFill>
              </a:rPr>
              <a:t>Th</a:t>
            </a:r>
            <a:r>
              <a:rPr lang="en-US" dirty="0">
                <a:solidFill>
                  <a:srgbClr val="0003AA"/>
                </a:solidFill>
              </a:rPr>
              <a:t>, K concentrations (inferred</a:t>
            </a:r>
          </a:p>
          <a:p>
            <a:r>
              <a:rPr lang="en-US" dirty="0">
                <a:solidFill>
                  <a:srgbClr val="0003AA"/>
                </a:solidFill>
              </a:rPr>
              <a:t>   by measuring radioactive</a:t>
            </a:r>
          </a:p>
          <a:p>
            <a:r>
              <a:rPr lang="en-US" dirty="0">
                <a:solidFill>
                  <a:srgbClr val="0003AA"/>
                </a:solidFill>
              </a:rPr>
              <a:t>   decay products, e.g. </a:t>
            </a:r>
            <a:r>
              <a:rPr lang="en-US" i="1" dirty="0">
                <a:latin typeface="Symbol" charset="2"/>
                <a:cs typeface="Symbol" charset="2"/>
              </a:rPr>
              <a:t>g</a:t>
            </a:r>
            <a:r>
              <a:rPr lang="en-US" sz="800" i="1" dirty="0">
                <a:latin typeface="Symbol" charset="2"/>
                <a:cs typeface="Symbol" charset="2"/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-rays).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i="1" dirty="0">
                <a:latin typeface="Times New Roman" charset="0"/>
              </a:rPr>
              <a:t>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is generally high in granitic rocks</a:t>
            </a:r>
          </a:p>
          <a:p>
            <a:r>
              <a:rPr lang="en-US" dirty="0">
                <a:solidFill>
                  <a:srgbClr val="0003AA"/>
                </a:solidFill>
              </a:rPr>
              <a:t>   (particularly near top of intrusions),</a:t>
            </a:r>
          </a:p>
          <a:p>
            <a:r>
              <a:rPr lang="en-US" dirty="0">
                <a:solidFill>
                  <a:srgbClr val="0003AA"/>
                </a:solidFill>
              </a:rPr>
              <a:t>   lower in lower crustal rocks, very</a:t>
            </a:r>
          </a:p>
          <a:p>
            <a:r>
              <a:rPr lang="en-US" dirty="0">
                <a:solidFill>
                  <a:srgbClr val="0003AA"/>
                </a:solidFill>
              </a:rPr>
              <a:t>   low in the mantle</a:t>
            </a:r>
            <a:r>
              <a:rPr lang="mr-IN" dirty="0">
                <a:solidFill>
                  <a:srgbClr val="0003AA"/>
                </a:solidFill>
              </a:rPr>
              <a:t>…</a:t>
            </a:r>
            <a:endParaRPr lang="en-US" dirty="0">
              <a:solidFill>
                <a:srgbClr val="0003AA"/>
              </a:solidFill>
            </a:endParaRPr>
          </a:p>
          <a:p>
            <a:endParaRPr lang="en-US" sz="12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Some sort of decrease in</a:t>
            </a:r>
          </a:p>
          <a:p>
            <a:r>
              <a:rPr lang="en-US" dirty="0">
                <a:solidFill>
                  <a:srgbClr val="0003AA"/>
                </a:solidFill>
              </a:rPr>
              <a:t>   radioactive heating with depth was</a:t>
            </a:r>
          </a:p>
          <a:p>
            <a:r>
              <a:rPr lang="en-US" dirty="0">
                <a:solidFill>
                  <a:srgbClr val="0003AA"/>
                </a:solidFill>
              </a:rPr>
              <a:t>   inferred by early studies of</a:t>
            </a:r>
          </a:p>
          <a:p>
            <a:r>
              <a:rPr lang="en-US" dirty="0">
                <a:solidFill>
                  <a:srgbClr val="0003AA"/>
                </a:solidFill>
              </a:rPr>
              <a:t>   crystalline basement </a:t>
            </a:r>
            <a:r>
              <a:rPr lang="en-US" dirty="0" err="1">
                <a:solidFill>
                  <a:srgbClr val="0003AA"/>
                </a:solidFill>
              </a:rPr>
              <a:t>terranes</a:t>
            </a:r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   because surface heat production,</a:t>
            </a:r>
          </a:p>
          <a:p>
            <a:r>
              <a:rPr lang="en-US" dirty="0">
                <a:solidFill>
                  <a:srgbClr val="0003AA"/>
                </a:solidFill>
              </a:rPr>
              <a:t>   if extrapolated through the crust,</a:t>
            </a:r>
          </a:p>
          <a:p>
            <a:r>
              <a:rPr lang="en-US" dirty="0">
                <a:solidFill>
                  <a:srgbClr val="0003AA"/>
                </a:solidFill>
              </a:rPr>
              <a:t>   would exceed surface heat flow!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B0EA0B-F7B2-0F10-14F3-30E5D0FD9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501402"/>
            <a:ext cx="3587750" cy="59436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90BDCA3B-B5BF-E302-9B9D-4DE172A9B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1963" y="3287465"/>
            <a:ext cx="1366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/>
              <a:t>Brady et al</a:t>
            </a:r>
          </a:p>
          <a:p>
            <a:r>
              <a:rPr lang="en-US" sz="1800"/>
              <a:t>Lithos 2006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5BB3B-601F-9C46-8381-C7190D1F2EB9}"/>
              </a:ext>
            </a:extLst>
          </p:cNvPr>
          <p:cNvSpPr/>
          <p:nvPr/>
        </p:nvSpPr>
        <p:spPr>
          <a:xfrm>
            <a:off x="8575911" y="562271"/>
            <a:ext cx="145814" cy="147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6F739-2424-91DB-E157-595C246FA927}"/>
              </a:ext>
            </a:extLst>
          </p:cNvPr>
          <p:cNvSpPr txBox="1"/>
          <p:nvPr/>
        </p:nvSpPr>
        <p:spPr>
          <a:xfrm>
            <a:off x="8474066" y="468462"/>
            <a:ext cx="3608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 New Roman" charset="0"/>
              </a:rPr>
              <a:t>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8116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BC12512E-8F3D-2F7D-50E7-7D32B03FD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7" y="3080772"/>
            <a:ext cx="81820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Surface radiogenic element concentrations (averaged over</a:t>
            </a:r>
          </a:p>
          <a:p>
            <a:r>
              <a:rPr lang="en-US" dirty="0">
                <a:solidFill>
                  <a:srgbClr val="0003AA"/>
                </a:solidFill>
              </a:rPr>
              <a:t>    10-km scales)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6C6CD087-7540-8401-FCE1-E414C8E5D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755" y="3918972"/>
            <a:ext cx="848661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US Geological Survey has flown aero-spectral gamma at</a:t>
            </a:r>
          </a:p>
          <a:p>
            <a:r>
              <a:rPr lang="en-US" dirty="0">
                <a:solidFill>
                  <a:srgbClr val="0003AA"/>
                </a:solidFill>
              </a:rPr>
              <a:t>relatively high resolution (&lt;1 km pixel) over the entire</a:t>
            </a:r>
          </a:p>
          <a:p>
            <a:r>
              <a:rPr lang="en-US" dirty="0">
                <a:solidFill>
                  <a:srgbClr val="0003AA"/>
                </a:solidFill>
              </a:rPr>
              <a:t>conterminous United States… Gamma from below ~50 cm</a:t>
            </a:r>
          </a:p>
          <a:p>
            <a:r>
              <a:rPr lang="en-US" dirty="0">
                <a:solidFill>
                  <a:srgbClr val="0003AA"/>
                </a:solidFill>
              </a:rPr>
              <a:t>depth is absorbed by overburden, but gamma rays can travel</a:t>
            </a:r>
          </a:p>
          <a:p>
            <a:r>
              <a:rPr lang="en-US" dirty="0">
                <a:solidFill>
                  <a:srgbClr val="0003AA"/>
                </a:solidFill>
              </a:rPr>
              <a:t>far in the atmosphere. So, measurements represent the</a:t>
            </a:r>
          </a:p>
          <a:p>
            <a:r>
              <a:rPr lang="en-US" dirty="0">
                <a:solidFill>
                  <a:srgbClr val="0003AA"/>
                </a:solidFill>
              </a:rPr>
              <a:t>average properties of surface soil &amp; rocks. Can these be</a:t>
            </a:r>
          </a:p>
          <a:p>
            <a:r>
              <a:rPr lang="en-US" dirty="0">
                <a:solidFill>
                  <a:srgbClr val="0003AA"/>
                </a:solidFill>
              </a:rPr>
              <a:t>used to draw inferences about deeper rocks also?</a:t>
            </a:r>
          </a:p>
        </p:txBody>
      </p:sp>
      <p:pic>
        <p:nvPicPr>
          <p:cNvPr id="4" name="Picture 3" descr="K">
            <a:extLst>
              <a:ext uri="{FF2B5EF4-FFF2-40B4-BE49-F238E27FC236}">
                <a16:creationId xmlns:a16="http://schemas.microsoft.com/office/drawing/2014/main" id="{F4709DF2-D3C9-BCD5-CA9F-30081F1A8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7" y="261372"/>
            <a:ext cx="2901950" cy="283368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">
            <a:extLst>
              <a:ext uri="{FF2B5EF4-FFF2-40B4-BE49-F238E27FC236}">
                <a16:creationId xmlns:a16="http://schemas.microsoft.com/office/drawing/2014/main" id="{BCDB6A8B-5D2F-60A6-EEB6-2948EA60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61372"/>
            <a:ext cx="2970212" cy="283368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U">
            <a:extLst>
              <a:ext uri="{FF2B5EF4-FFF2-40B4-BE49-F238E27FC236}">
                <a16:creationId xmlns:a16="http://schemas.microsoft.com/office/drawing/2014/main" id="{EA0BEEF9-9203-F6BB-458F-01C9F37D0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2" y="261372"/>
            <a:ext cx="2959100" cy="283368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060FD834-C027-64E7-7D69-578CB930B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0" y="1761560"/>
            <a:ext cx="4556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>
                <a:solidFill>
                  <a:srgbClr val="FF3300"/>
                </a:solidFill>
              </a:rPr>
              <a:t>K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32F932AF-D555-A2FB-0D92-1319608AC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862" y="1761560"/>
            <a:ext cx="6588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>
                <a:solidFill>
                  <a:srgbClr val="FF3300"/>
                </a:solidFill>
              </a:rPr>
              <a:t>Th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D5F9358C-F493-1D22-2000-DF4C973F1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862" y="1761560"/>
            <a:ext cx="477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200">
                <a:solidFill>
                  <a:srgbClr val="FF3300"/>
                </a:solidFill>
              </a:rPr>
              <a:t>U</a:t>
            </a:r>
            <a:endParaRPr lang="en-US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2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750</Words>
  <Application>Microsoft Macintosh PowerPoint</Application>
  <PresentationFormat>Widescreen</PresentationFormat>
  <Paragraphs>154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12</cp:revision>
  <dcterms:created xsi:type="dcterms:W3CDTF">2023-01-09T19:13:31Z</dcterms:created>
  <dcterms:modified xsi:type="dcterms:W3CDTF">2023-01-20T20:10:54Z</dcterms:modified>
</cp:coreProperties>
</file>