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8" r:id="rId2"/>
    <p:sldId id="272" r:id="rId3"/>
    <p:sldId id="793" r:id="rId4"/>
    <p:sldId id="636" r:id="rId5"/>
    <p:sldId id="761" r:id="rId6"/>
    <p:sldId id="737" r:id="rId7"/>
    <p:sldId id="708" r:id="rId8"/>
    <p:sldId id="637" r:id="rId9"/>
    <p:sldId id="6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  <a:srgbClr val="D50000"/>
    <a:srgbClr val="B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A009-E4C4-B74D-B2C6-57200F2836FC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E3BD-1BE0-D54B-8A0C-80418BE2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4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2768945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298928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6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/>
              <a:t>Too complex</a:t>
            </a:r>
          </a:p>
        </p:txBody>
      </p:sp>
    </p:spTree>
    <p:extLst>
      <p:ext uri="{BB962C8B-B14F-4D97-AF65-F5344CB8AC3E}">
        <p14:creationId xmlns:p14="http://schemas.microsoft.com/office/powerpoint/2010/main" val="181421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9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23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68325" y="762000"/>
            <a:ext cx="6635750" cy="3733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0009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7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6">
            <a:extLst>
              <a:ext uri="{FF2B5EF4-FFF2-40B4-BE49-F238E27FC236}">
                <a16:creationId xmlns:a16="http://schemas.microsoft.com/office/drawing/2014/main" id="{7B25FC69-FEA4-0967-6B30-B68112BE5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7192" y="60603"/>
            <a:ext cx="19143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20 Mar 2023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9AFAA8E-FD55-F034-4E04-50F433CA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55" y="136803"/>
            <a:ext cx="6611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 5/6690 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83F45969-C33B-DB1D-5586-4E8D2425C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712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ext Box 29">
            <a:extLst>
              <a:ext uri="{FF2B5EF4-FFF2-40B4-BE49-F238E27FC236}">
                <a16:creationId xmlns:a16="http://schemas.microsoft.com/office/drawing/2014/main" id="{FFE3611B-E7FA-F6A5-85AE-213C83CE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98" y="6335733"/>
            <a:ext cx="5179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Fri 24 Mar: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 §8.1-8.7</a:t>
            </a:r>
          </a:p>
        </p:txBody>
      </p:sp>
      <p:sp>
        <p:nvSpPr>
          <p:cNvPr id="4" name="Text Box 35">
            <a:extLst>
              <a:ext uri="{FF2B5EF4-FFF2-40B4-BE49-F238E27FC236}">
                <a16:creationId xmlns:a16="http://schemas.microsoft.com/office/drawing/2014/main" id="{90C5C7E8-E736-E6C6-663D-7D54998BA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375" y="777384"/>
            <a:ext cx="8602035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Earthquake System Science</a:t>
            </a:r>
            <a:r>
              <a:rPr lang="mr-IN" i="1" dirty="0">
                <a:solidFill>
                  <a:srgbClr val="FF0000"/>
                </a:solidFill>
                <a:latin typeface="Arial Black" charset="0"/>
              </a:rPr>
              <a:t>…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(a thought</a:t>
            </a:r>
          </a:p>
          <a:p>
            <a:pPr eaLnBrk="0" hangingPunct="0"/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exercise)</a:t>
            </a:r>
          </a:p>
          <a:p>
            <a:pPr eaLnBrk="0" hangingPunct="0"/>
            <a:endParaRPr lang="en-US" sz="600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• Among the greatest scientific achievements of the 20th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century was the development of models with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predictive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power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to describe future outcomes of highly nonlinear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fluid dynamics (i.e., weather forecasting; climate science)</a:t>
            </a:r>
          </a:p>
          <a:p>
            <a:endParaRPr lang="en-US" sz="600" dirty="0">
              <a:solidFill>
                <a:srgbClr val="0003AA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• This achievement required a confluence of advances in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other fields (computing; sensor technologies; two new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branches of mathematics!)</a:t>
            </a:r>
          </a:p>
          <a:p>
            <a:endParaRPr lang="en-US" sz="600" dirty="0">
              <a:solidFill>
                <a:srgbClr val="0003AA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• Earthquake system science is a grand challenge for the 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21</a:t>
            </a:r>
            <a:r>
              <a:rPr lang="en-US" baseline="30000" dirty="0">
                <a:solidFill>
                  <a:srgbClr val="0003AA"/>
                </a:solidFill>
                <a:latin typeface="Arial"/>
                <a:cs typeface="Arial"/>
              </a:rPr>
              <a:t>st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century and will likely require similar advances</a:t>
            </a:r>
            <a:r>
              <a:rPr lang="mr-IN" dirty="0">
                <a:solidFill>
                  <a:srgbClr val="0003AA"/>
                </a:solidFill>
                <a:latin typeface="Arial"/>
                <a:cs typeface="Arial"/>
              </a:rPr>
              <a:t>…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As well as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examining our assumptions &amp;</a:t>
            </a:r>
          </a:p>
          <a:p>
            <a:r>
              <a:rPr lang="en-US" i="1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preconceptions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, and letting go of existing paradigms</a:t>
            </a:r>
          </a:p>
          <a:p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   about how the solid Earth behaves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D0AAEAC-C64F-4180-B65E-EC53A9BE5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446" y="2644170"/>
            <a:ext cx="737310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0003AA"/>
                </a:solidFill>
                <a:latin typeface="Arial Black" charset="0"/>
              </a:rPr>
              <a:t>Next Journal Article Reading:</a:t>
            </a: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Wednesday Mar 22: Liu &amp; </a:t>
            </a:r>
            <a:r>
              <a:rPr lang="en-US" sz="3200" dirty="0" err="1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Hasterok</a:t>
            </a:r>
            <a:endParaRPr lang="en-US" sz="3200" dirty="0">
              <a:solidFill>
                <a:srgbClr val="0003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(2016) Science, 353(6307), 1515-1519.</a:t>
            </a:r>
          </a:p>
        </p:txBody>
      </p:sp>
    </p:spTree>
    <p:extLst>
      <p:ext uri="{BB962C8B-B14F-4D97-AF65-F5344CB8AC3E}">
        <p14:creationId xmlns:p14="http://schemas.microsoft.com/office/powerpoint/2010/main" val="34035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73B1A0-3F29-AFAB-1E67-0DD115B7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56" y="1247775"/>
            <a:ext cx="4513263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35E68-2015-A8D0-5E26-B9F968B0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1" y="1247775"/>
            <a:ext cx="4498975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4008E5C7-547F-9F79-D849-26F24BAF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932" y="304800"/>
            <a:ext cx="74110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Strain response can depend heavily on assumptions</a:t>
            </a:r>
          </a:p>
          <a:p>
            <a:r>
              <a:rPr lang="en-US" dirty="0">
                <a:solidFill>
                  <a:srgbClr val="0003AA"/>
                </a:solidFill>
              </a:rPr>
              <a:t>about rheology of the lithosphere!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E5A3079C-FEAF-4833-B997-B3333759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932" y="5000625"/>
            <a:ext cx="78021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Expect to see significant focusing of strain in zones of</a:t>
            </a:r>
          </a:p>
          <a:p>
            <a:r>
              <a:rPr lang="en-US" dirty="0">
                <a:solidFill>
                  <a:srgbClr val="0003AA"/>
                </a:solidFill>
              </a:rPr>
              <a:t>rheological weakness, even if those zones are far from</a:t>
            </a:r>
          </a:p>
          <a:p>
            <a:r>
              <a:rPr lang="en-US" dirty="0">
                <a:solidFill>
                  <a:srgbClr val="0003AA"/>
                </a:solidFill>
              </a:rPr>
              <a:t>the edges of the ice sheet. Note plate-like behavior and </a:t>
            </a:r>
          </a:p>
          <a:p>
            <a:r>
              <a:rPr lang="en-US" dirty="0">
                <a:solidFill>
                  <a:srgbClr val="0003AA"/>
                </a:solidFill>
              </a:rPr>
              <a:t>strain focusing along San Andreas for this model…</a:t>
            </a:r>
          </a:p>
        </p:txBody>
      </p:sp>
    </p:spTree>
    <p:extLst>
      <p:ext uri="{BB962C8B-B14F-4D97-AF65-F5344CB8AC3E}">
        <p14:creationId xmlns:p14="http://schemas.microsoft.com/office/powerpoint/2010/main" val="4012852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SE_Du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322" y="110891"/>
            <a:ext cx="3412649" cy="3359585"/>
          </a:xfrm>
          <a:prstGeom prst="rect">
            <a:avLst/>
          </a:prstGeom>
        </p:spPr>
      </p:pic>
      <p:sp>
        <p:nvSpPr>
          <p:cNvPr id="935939" name="Text Box 3"/>
          <p:cNvSpPr txBox="1">
            <a:spLocks noChangeArrowheads="1"/>
          </p:cNvSpPr>
          <p:nvPr/>
        </p:nvSpPr>
        <p:spPr bwMode="auto">
          <a:xfrm>
            <a:off x="1631532" y="1185965"/>
            <a:ext cx="4419480" cy="67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10" i="1" dirty="0">
                <a:solidFill>
                  <a:srgbClr val="0003AA"/>
                </a:solidFill>
                <a:latin typeface="Arial Black" charset="0"/>
              </a:rPr>
              <a:t>Flow Strength…</a:t>
            </a:r>
            <a:endParaRPr lang="en-US" sz="1633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935945" name="Text Box 9"/>
          <p:cNvSpPr txBox="1">
            <a:spLocks noChangeArrowheads="1"/>
          </p:cNvSpPr>
          <p:nvPr/>
        </p:nvSpPr>
        <p:spPr bwMode="auto">
          <a:xfrm>
            <a:off x="1730902" y="2748529"/>
            <a:ext cx="3654334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depends mostly on: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Mineralogy</a:t>
            </a:r>
            <a:endParaRPr lang="en-US" sz="1814" dirty="0">
              <a:solidFill>
                <a:srgbClr val="0003AA"/>
              </a:solidFill>
            </a:endParaRPr>
          </a:p>
          <a:p>
            <a:r>
              <a:rPr lang="en-US" sz="2540" dirty="0">
                <a:solidFill>
                  <a:srgbClr val="0003AA"/>
                </a:solidFill>
              </a:rPr>
              <a:t>   (crust thickness)</a:t>
            </a: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Temperature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Hydration</a:t>
            </a:r>
            <a:endParaRPr lang="en-US" sz="2540" i="1" baseline="-25000" dirty="0">
              <a:solidFill>
                <a:srgbClr val="0003AA"/>
              </a:solidFill>
              <a:latin typeface="Times New Roman" charset="0"/>
            </a:endParaRPr>
          </a:p>
        </p:txBody>
      </p:sp>
      <p:sp>
        <p:nvSpPr>
          <p:cNvPr id="935953" name="Rectangle 17"/>
          <p:cNvSpPr>
            <a:spLocks noChangeArrowheads="1"/>
          </p:cNvSpPr>
          <p:nvPr/>
        </p:nvSpPr>
        <p:spPr bwMode="auto">
          <a:xfrm>
            <a:off x="1982929" y="3588137"/>
            <a:ext cx="2454017" cy="792082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 dirty="0"/>
          </a:p>
        </p:txBody>
      </p:sp>
      <p:sp>
        <p:nvSpPr>
          <p:cNvPr id="935956" name="Rectangle 20"/>
          <p:cNvSpPr>
            <a:spLocks noChangeArrowheads="1"/>
          </p:cNvSpPr>
          <p:nvPr/>
        </p:nvSpPr>
        <p:spPr bwMode="auto">
          <a:xfrm>
            <a:off x="4763861" y="344556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5958" name="Rectangle 22"/>
          <p:cNvSpPr>
            <a:spLocks noChangeArrowheads="1"/>
          </p:cNvSpPr>
          <p:nvPr/>
        </p:nvSpPr>
        <p:spPr bwMode="auto">
          <a:xfrm>
            <a:off x="4772502" y="4980762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5959" name="Rectangle 23"/>
          <p:cNvSpPr>
            <a:spLocks noChangeArrowheads="1"/>
          </p:cNvSpPr>
          <p:nvPr/>
        </p:nvSpPr>
        <p:spPr bwMode="auto">
          <a:xfrm>
            <a:off x="4772502" y="420020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pic>
        <p:nvPicPr>
          <p:cNvPr id="2" name="Picture 1" descr="ch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41" y="3550692"/>
            <a:ext cx="526157" cy="497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58043B-6C5C-8D4F-AEEF-875AEC5E6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286" y="3645455"/>
            <a:ext cx="5176249" cy="28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SE_Duo_Q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08" y="69415"/>
            <a:ext cx="3412649" cy="3359585"/>
          </a:xfrm>
          <a:prstGeom prst="rect">
            <a:avLst/>
          </a:prstGeom>
        </p:spPr>
      </p:pic>
      <p:sp>
        <p:nvSpPr>
          <p:cNvPr id="935939" name="Text Box 3"/>
          <p:cNvSpPr txBox="1">
            <a:spLocks noChangeArrowheads="1"/>
          </p:cNvSpPr>
          <p:nvPr/>
        </p:nvSpPr>
        <p:spPr bwMode="auto">
          <a:xfrm>
            <a:off x="1631532" y="1185965"/>
            <a:ext cx="4419480" cy="67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10" i="1" dirty="0">
                <a:solidFill>
                  <a:srgbClr val="0003AA"/>
                </a:solidFill>
                <a:latin typeface="Arial Black" charset="0"/>
              </a:rPr>
              <a:t>Flow Strength…</a:t>
            </a:r>
            <a:endParaRPr lang="en-US" sz="1633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935945" name="Text Box 9"/>
          <p:cNvSpPr txBox="1">
            <a:spLocks noChangeArrowheads="1"/>
          </p:cNvSpPr>
          <p:nvPr/>
        </p:nvSpPr>
        <p:spPr bwMode="auto">
          <a:xfrm>
            <a:off x="1730902" y="2748529"/>
            <a:ext cx="3654334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depends mostly on: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Mineralogy</a:t>
            </a:r>
            <a:endParaRPr lang="en-US" sz="1814" dirty="0">
              <a:solidFill>
                <a:srgbClr val="0003AA"/>
              </a:solidFill>
            </a:endParaRPr>
          </a:p>
          <a:p>
            <a:r>
              <a:rPr lang="en-US" sz="2540" dirty="0">
                <a:solidFill>
                  <a:srgbClr val="0003AA"/>
                </a:solidFill>
              </a:rPr>
              <a:t>   (</a:t>
            </a:r>
            <a:r>
              <a:rPr lang="en-US" sz="2540" dirty="0" err="1">
                <a:solidFill>
                  <a:srgbClr val="0003AA"/>
                </a:solidFill>
              </a:rPr>
              <a:t>Qtz</a:t>
            </a:r>
            <a:r>
              <a:rPr lang="en-US" sz="2540" dirty="0">
                <a:solidFill>
                  <a:srgbClr val="0003AA"/>
                </a:solidFill>
              </a:rPr>
              <a:t> or </a:t>
            </a:r>
            <a:r>
              <a:rPr lang="en-US" sz="2540" dirty="0" err="1">
                <a:solidFill>
                  <a:srgbClr val="0003AA"/>
                </a:solidFill>
              </a:rPr>
              <a:t>Fsp</a:t>
            </a:r>
            <a:r>
              <a:rPr lang="en-US" sz="2540" dirty="0">
                <a:solidFill>
                  <a:srgbClr val="0003AA"/>
                </a:solidFill>
              </a:rPr>
              <a:t>?)</a:t>
            </a: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Temperature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Hydration</a:t>
            </a:r>
            <a:endParaRPr lang="en-US" sz="2540" i="1" baseline="-25000" dirty="0">
              <a:solidFill>
                <a:srgbClr val="0003AA"/>
              </a:solidFill>
              <a:latin typeface="Times New Roman" charset="0"/>
            </a:endParaRPr>
          </a:p>
        </p:txBody>
      </p:sp>
      <p:sp>
        <p:nvSpPr>
          <p:cNvPr id="935953" name="Rectangle 17"/>
          <p:cNvSpPr>
            <a:spLocks noChangeArrowheads="1"/>
          </p:cNvSpPr>
          <p:nvPr/>
        </p:nvSpPr>
        <p:spPr bwMode="auto">
          <a:xfrm>
            <a:off x="2004049" y="3588137"/>
            <a:ext cx="2032536" cy="777767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5956" name="Rectangle 20"/>
          <p:cNvSpPr>
            <a:spLocks noChangeArrowheads="1"/>
          </p:cNvSpPr>
          <p:nvPr/>
        </p:nvSpPr>
        <p:spPr bwMode="auto">
          <a:xfrm>
            <a:off x="4763861" y="344556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5958" name="Rectangle 22"/>
          <p:cNvSpPr>
            <a:spLocks noChangeArrowheads="1"/>
          </p:cNvSpPr>
          <p:nvPr/>
        </p:nvSpPr>
        <p:spPr bwMode="auto">
          <a:xfrm>
            <a:off x="4772502" y="4980762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5959" name="Rectangle 23"/>
          <p:cNvSpPr>
            <a:spLocks noChangeArrowheads="1"/>
          </p:cNvSpPr>
          <p:nvPr/>
        </p:nvSpPr>
        <p:spPr bwMode="auto">
          <a:xfrm>
            <a:off x="4772502" y="420020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2160851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Lowry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21" y="1186685"/>
            <a:ext cx="9144960" cy="44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9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C8C773-5853-6347-A297-E33F15FA0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231" y="3718865"/>
            <a:ext cx="5176249" cy="2823408"/>
          </a:xfrm>
          <a:prstGeom prst="rect">
            <a:avLst/>
          </a:prstGeom>
        </p:spPr>
      </p:pic>
      <p:pic>
        <p:nvPicPr>
          <p:cNvPr id="2" name="Picture 1" descr="YSE_Duo_Q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08" y="69415"/>
            <a:ext cx="3412649" cy="3359585"/>
          </a:xfrm>
          <a:prstGeom prst="rect">
            <a:avLst/>
          </a:prstGeom>
        </p:spPr>
      </p:pic>
      <p:sp>
        <p:nvSpPr>
          <p:cNvPr id="935939" name="Text Box 3"/>
          <p:cNvSpPr txBox="1">
            <a:spLocks noChangeArrowheads="1"/>
          </p:cNvSpPr>
          <p:nvPr/>
        </p:nvSpPr>
        <p:spPr bwMode="auto">
          <a:xfrm>
            <a:off x="1631532" y="1185965"/>
            <a:ext cx="4419480" cy="67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10" i="1" dirty="0">
                <a:solidFill>
                  <a:srgbClr val="0003AA"/>
                </a:solidFill>
                <a:latin typeface="Arial Black" charset="0"/>
              </a:rPr>
              <a:t>Flow Strength…</a:t>
            </a:r>
            <a:endParaRPr lang="en-US" sz="1633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935945" name="Text Box 9"/>
          <p:cNvSpPr txBox="1">
            <a:spLocks noChangeArrowheads="1"/>
          </p:cNvSpPr>
          <p:nvPr/>
        </p:nvSpPr>
        <p:spPr bwMode="auto">
          <a:xfrm>
            <a:off x="1730902" y="2748529"/>
            <a:ext cx="3654334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depends mostly on: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Mineralogy</a:t>
            </a:r>
            <a:endParaRPr lang="en-US" sz="1814" dirty="0">
              <a:solidFill>
                <a:srgbClr val="0003AA"/>
              </a:solidFill>
            </a:endParaRPr>
          </a:p>
          <a:p>
            <a:r>
              <a:rPr lang="en-US" sz="2540" dirty="0">
                <a:solidFill>
                  <a:srgbClr val="0003AA"/>
                </a:solidFill>
              </a:rPr>
              <a:t>   (</a:t>
            </a:r>
            <a:r>
              <a:rPr lang="en-US" sz="2540" dirty="0" err="1">
                <a:solidFill>
                  <a:srgbClr val="0003AA"/>
                </a:solidFill>
              </a:rPr>
              <a:t>Qtz</a:t>
            </a:r>
            <a:r>
              <a:rPr lang="en-US" sz="2540" dirty="0">
                <a:solidFill>
                  <a:srgbClr val="0003AA"/>
                </a:solidFill>
              </a:rPr>
              <a:t> or </a:t>
            </a:r>
            <a:r>
              <a:rPr lang="en-US" sz="2540" dirty="0" err="1">
                <a:solidFill>
                  <a:srgbClr val="0003AA"/>
                </a:solidFill>
              </a:rPr>
              <a:t>Fsp</a:t>
            </a:r>
            <a:r>
              <a:rPr lang="en-US" sz="2540" dirty="0">
                <a:solidFill>
                  <a:srgbClr val="0003AA"/>
                </a:solidFill>
              </a:rPr>
              <a:t>?)</a:t>
            </a: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Temperature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Hydration</a:t>
            </a:r>
            <a:endParaRPr lang="en-US" sz="2540" i="1" baseline="-25000" dirty="0">
              <a:solidFill>
                <a:srgbClr val="0003AA"/>
              </a:solidFill>
              <a:latin typeface="Times New Roman" charset="0"/>
            </a:endParaRPr>
          </a:p>
        </p:txBody>
      </p:sp>
      <p:sp>
        <p:nvSpPr>
          <p:cNvPr id="935953" name="Rectangle 17"/>
          <p:cNvSpPr>
            <a:spLocks noChangeArrowheads="1"/>
          </p:cNvSpPr>
          <p:nvPr/>
        </p:nvSpPr>
        <p:spPr bwMode="auto">
          <a:xfrm>
            <a:off x="2004049" y="3588137"/>
            <a:ext cx="2032536" cy="777767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5956" name="Rectangle 20"/>
          <p:cNvSpPr>
            <a:spLocks noChangeArrowheads="1"/>
          </p:cNvSpPr>
          <p:nvPr/>
        </p:nvSpPr>
        <p:spPr bwMode="auto">
          <a:xfrm>
            <a:off x="4763861" y="344556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5958" name="Rectangle 22"/>
          <p:cNvSpPr>
            <a:spLocks noChangeArrowheads="1"/>
          </p:cNvSpPr>
          <p:nvPr/>
        </p:nvSpPr>
        <p:spPr bwMode="auto">
          <a:xfrm>
            <a:off x="4772502" y="4980762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5959" name="Rectangle 23"/>
          <p:cNvSpPr>
            <a:spLocks noChangeArrowheads="1"/>
          </p:cNvSpPr>
          <p:nvPr/>
        </p:nvSpPr>
        <p:spPr bwMode="auto">
          <a:xfrm>
            <a:off x="4772502" y="420020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pic>
        <p:nvPicPr>
          <p:cNvPr id="3" name="Picture 2" descr="ch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41" y="3550692"/>
            <a:ext cx="526157" cy="4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SE_Duo_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146" y="71769"/>
            <a:ext cx="3412649" cy="3359585"/>
          </a:xfrm>
          <a:prstGeom prst="rect">
            <a:avLst/>
          </a:prstGeom>
        </p:spPr>
      </p:pic>
      <p:sp>
        <p:nvSpPr>
          <p:cNvPr id="937987" name="Text Box 3"/>
          <p:cNvSpPr txBox="1">
            <a:spLocks noChangeArrowheads="1"/>
          </p:cNvSpPr>
          <p:nvPr/>
        </p:nvSpPr>
        <p:spPr bwMode="auto">
          <a:xfrm>
            <a:off x="1631532" y="1185965"/>
            <a:ext cx="4419480" cy="67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10" i="1" dirty="0">
                <a:solidFill>
                  <a:srgbClr val="0003AA"/>
                </a:solidFill>
                <a:latin typeface="Arial Black" charset="0"/>
              </a:rPr>
              <a:t>Flow Strength…</a:t>
            </a:r>
            <a:endParaRPr lang="en-US" sz="1633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937989" name="Text Box 5"/>
          <p:cNvSpPr txBox="1">
            <a:spLocks noChangeArrowheads="1"/>
          </p:cNvSpPr>
          <p:nvPr/>
        </p:nvSpPr>
        <p:spPr bwMode="auto">
          <a:xfrm>
            <a:off x="1730902" y="2748529"/>
            <a:ext cx="3654334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depends mostly on: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Mineralogy</a:t>
            </a:r>
            <a:endParaRPr lang="en-US" sz="1814" dirty="0">
              <a:solidFill>
                <a:srgbClr val="0003AA"/>
              </a:solidFill>
            </a:endParaRPr>
          </a:p>
          <a:p>
            <a:endParaRPr lang="en-US" sz="2540" dirty="0">
              <a:solidFill>
                <a:srgbClr val="0003AA"/>
              </a:solidFill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Temperature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Hydration</a:t>
            </a:r>
            <a:endParaRPr lang="en-US" sz="2540" i="1" baseline="-25000" dirty="0">
              <a:solidFill>
                <a:srgbClr val="0003AA"/>
              </a:solidFill>
              <a:latin typeface="Times New Roman" charset="0"/>
            </a:endParaRPr>
          </a:p>
        </p:txBody>
      </p:sp>
      <p:sp>
        <p:nvSpPr>
          <p:cNvPr id="937999" name="Rectangle 15"/>
          <p:cNvSpPr>
            <a:spLocks noChangeArrowheads="1"/>
          </p:cNvSpPr>
          <p:nvPr/>
        </p:nvSpPr>
        <p:spPr bwMode="auto">
          <a:xfrm>
            <a:off x="4768182" y="344556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8001" name="Rectangle 17"/>
          <p:cNvSpPr>
            <a:spLocks noChangeArrowheads="1"/>
          </p:cNvSpPr>
          <p:nvPr/>
        </p:nvSpPr>
        <p:spPr bwMode="auto">
          <a:xfrm>
            <a:off x="4768182" y="4980762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38002" name="Rectangle 18"/>
          <p:cNvSpPr>
            <a:spLocks noChangeArrowheads="1"/>
          </p:cNvSpPr>
          <p:nvPr/>
        </p:nvSpPr>
        <p:spPr bwMode="auto">
          <a:xfrm>
            <a:off x="4768182" y="420020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017492" y="4368699"/>
            <a:ext cx="2350327" cy="404682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pic>
        <p:nvPicPr>
          <p:cNvPr id="3" name="Picture 2" descr="ch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28" y="3529090"/>
            <a:ext cx="526157" cy="497716"/>
          </a:xfrm>
          <a:prstGeom prst="rect">
            <a:avLst/>
          </a:prstGeom>
        </p:spPr>
      </p:pic>
      <p:pic>
        <p:nvPicPr>
          <p:cNvPr id="4" name="Picture 3" descr="ch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141" y="4305059"/>
            <a:ext cx="526157" cy="497716"/>
          </a:xfrm>
          <a:prstGeom prst="rect">
            <a:avLst/>
          </a:prstGeom>
        </p:spPr>
      </p:pic>
      <p:pic>
        <p:nvPicPr>
          <p:cNvPr id="5" name="Picture 4" descr="TMoh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83" y="3674070"/>
            <a:ext cx="5154870" cy="27965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C7BBF5-7E8C-B84E-99F1-592BDBA49D32}"/>
              </a:ext>
            </a:extLst>
          </p:cNvPr>
          <p:cNvSpPr txBox="1"/>
          <p:nvPr/>
        </p:nvSpPr>
        <p:spPr>
          <a:xfrm>
            <a:off x="9768745" y="2006"/>
            <a:ext cx="2419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 Black"/>
                <a:cs typeface="Arial Black"/>
              </a:rPr>
              <a:t>The Details…</a:t>
            </a:r>
          </a:p>
        </p:txBody>
      </p:sp>
    </p:spTree>
    <p:extLst>
      <p:ext uri="{BB962C8B-B14F-4D97-AF65-F5344CB8AC3E}">
        <p14:creationId xmlns:p14="http://schemas.microsoft.com/office/powerpoint/2010/main" val="9537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31532" y="1185965"/>
            <a:ext cx="4419480" cy="67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810" i="1" dirty="0">
                <a:solidFill>
                  <a:srgbClr val="0003AA"/>
                </a:solidFill>
                <a:latin typeface="Arial Black" charset="0"/>
              </a:rPr>
              <a:t>Flow Strength…</a:t>
            </a:r>
            <a:endParaRPr lang="en-US" sz="1633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30902" y="2748529"/>
            <a:ext cx="3654334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depends mostly on: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Mineralogy</a:t>
            </a:r>
            <a:endParaRPr lang="en-US" sz="1814" dirty="0">
              <a:solidFill>
                <a:srgbClr val="0003AA"/>
              </a:solidFill>
            </a:endParaRPr>
          </a:p>
          <a:p>
            <a:endParaRPr lang="en-US" sz="2540" dirty="0">
              <a:solidFill>
                <a:srgbClr val="0003AA"/>
              </a:solidFill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Temperature</a:t>
            </a:r>
          </a:p>
          <a:p>
            <a:endParaRPr lang="en-US" sz="254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sz="2540" dirty="0">
                <a:solidFill>
                  <a:srgbClr val="0003AA"/>
                </a:solidFill>
                <a:latin typeface="Arial Black" charset="0"/>
              </a:rPr>
              <a:t>• Water Content</a:t>
            </a:r>
            <a:endParaRPr lang="en-US" sz="2540" i="1" baseline="-25000" dirty="0">
              <a:solidFill>
                <a:srgbClr val="0003AA"/>
              </a:solidFill>
              <a:latin typeface="Times New Roman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768181" y="3445562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4768181" y="4980763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768181" y="4200201"/>
            <a:ext cx="622145" cy="691273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017492" y="5129099"/>
            <a:ext cx="2626836" cy="404682"/>
          </a:xfrm>
          <a:prstGeom prst="rect">
            <a:avLst/>
          </a:prstGeom>
          <a:solidFill>
            <a:srgbClr val="02FF00">
              <a:alpha val="2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3"/>
          </a:p>
        </p:txBody>
      </p:sp>
      <p:pic>
        <p:nvPicPr>
          <p:cNvPr id="2" name="Picture 1" descr="YSE_Duo_H2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37" y="1769946"/>
            <a:ext cx="3370517" cy="3318108"/>
          </a:xfrm>
          <a:prstGeom prst="rect">
            <a:avLst/>
          </a:prstGeom>
        </p:spPr>
      </p:pic>
      <p:pic>
        <p:nvPicPr>
          <p:cNvPr id="12" name="Picture 11" descr="ch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10" y="4312085"/>
            <a:ext cx="526157" cy="497716"/>
          </a:xfrm>
          <a:prstGeom prst="rect">
            <a:avLst/>
          </a:prstGeom>
        </p:spPr>
      </p:pic>
      <p:pic>
        <p:nvPicPr>
          <p:cNvPr id="13" name="Picture 12" descr="ch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10" y="3553429"/>
            <a:ext cx="526157" cy="497716"/>
          </a:xfrm>
          <a:prstGeom prst="rect">
            <a:avLst/>
          </a:prstGeom>
        </p:spPr>
      </p:pic>
      <p:pic>
        <p:nvPicPr>
          <p:cNvPr id="14" name="Picture 13" descr="NatMS_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60" y="163429"/>
            <a:ext cx="5469349" cy="65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28774</TotalTime>
  <Words>314</Words>
  <Application>Microsoft Macintosh PowerPoint</Application>
  <PresentationFormat>Widescreen</PresentationFormat>
  <Paragraphs>74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47</cp:revision>
  <dcterms:created xsi:type="dcterms:W3CDTF">2023-01-09T19:13:31Z</dcterms:created>
  <dcterms:modified xsi:type="dcterms:W3CDTF">2023-03-20T20:46:13Z</dcterms:modified>
</cp:coreProperties>
</file>