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68" r:id="rId2"/>
    <p:sldId id="272" r:id="rId3"/>
    <p:sldId id="287" r:id="rId4"/>
    <p:sldId id="418" r:id="rId5"/>
    <p:sldId id="300" r:id="rId6"/>
    <p:sldId id="299" r:id="rId7"/>
    <p:sldId id="295" r:id="rId8"/>
    <p:sldId id="429" r:id="rId9"/>
    <p:sldId id="298" r:id="rId10"/>
    <p:sldId id="409" r:id="rId11"/>
    <p:sldId id="40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3AA"/>
    <a:srgbClr val="0015E8"/>
    <a:srgbClr val="D50000"/>
    <a:srgbClr val="B3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266"/>
    <p:restoredTop sz="96327"/>
  </p:normalViewPr>
  <p:slideViewPr>
    <p:cSldViewPr snapToGrid="0">
      <p:cViewPr varScale="1">
        <p:scale>
          <a:sx n="128" d="100"/>
          <a:sy n="128" d="100"/>
        </p:scale>
        <p:origin x="113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07A009-E4C4-B74D-B2C6-57200F2836FC}" type="datetimeFigureOut">
              <a:rPr lang="en-US" smtClean="0"/>
              <a:t>2/24/23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9DE3BD-1BE0-D54B-8A0C-80418BE2E3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3458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854BDC-7B50-0346-B5E5-C0DFB894667D}" type="slidenum">
              <a:rPr lang="en-US"/>
              <a:pPr/>
              <a:t>4</a:t>
            </a:fld>
            <a:endParaRPr lang="en-US"/>
          </a:p>
        </p:txBody>
      </p:sp>
      <p:sp>
        <p:nvSpPr>
          <p:cNvPr id="419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19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293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A7302A-B2BB-1B47-9711-9E9F7F6F410E}" type="slidenum">
              <a:rPr lang="en-US"/>
              <a:pPr/>
              <a:t>8</a:t>
            </a:fld>
            <a:endParaRPr lang="en-US"/>
          </a:p>
        </p:txBody>
      </p:sp>
      <p:sp>
        <p:nvSpPr>
          <p:cNvPr id="416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11163" y="692150"/>
            <a:ext cx="6035675" cy="3395663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16771" name="Text Box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46163" y="4352925"/>
            <a:ext cx="4770437" cy="34782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82058" tIns="41029" rIns="82058" bIns="41029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9650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A7302A-B2BB-1B47-9711-9E9F7F6F410E}" type="slidenum">
              <a:rPr lang="en-US"/>
              <a:pPr/>
              <a:t>10</a:t>
            </a:fld>
            <a:endParaRPr lang="en-US"/>
          </a:p>
        </p:txBody>
      </p:sp>
      <p:sp>
        <p:nvSpPr>
          <p:cNvPr id="416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11163" y="692150"/>
            <a:ext cx="6035675" cy="3395663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16771" name="Text Box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46163" y="4352925"/>
            <a:ext cx="4770437" cy="34782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82058" tIns="41029" rIns="82058" bIns="41029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5665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180054-062D-754C-A225-B1FDFB9897E4}" type="slidenum">
              <a:rPr lang="en-US"/>
              <a:pPr/>
              <a:t>11</a:t>
            </a:fld>
            <a:endParaRPr lang="en-US"/>
          </a:p>
        </p:txBody>
      </p:sp>
      <p:sp>
        <p:nvSpPr>
          <p:cNvPr id="35123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512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3013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BCDE3-FF8A-B69E-8952-8E098ECD35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A306EE-B8B7-3FCC-84F1-0C74885035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07137C-3D03-0B49-FC1E-B6D131D45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9754D-438D-6946-A723-A943EC2CA0C6}" type="datetimeFigureOut">
              <a:rPr lang="en-US" smtClean="0"/>
              <a:t>2/24/23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1ECFAA-7444-7439-2534-C9143F708B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034BC8-6074-A773-04F6-DA9914F73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19FB4-53F2-5A44-A087-1B410D5CB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960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B5BCD5-5005-19AA-6AFE-4E6131FB4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ABCFE3-539A-68A7-0EF2-D54078D844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84F712-DE4E-26B4-F1B0-6F5DB9559B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9754D-438D-6946-A723-A943EC2CA0C6}" type="datetimeFigureOut">
              <a:rPr lang="en-US" smtClean="0"/>
              <a:t>2/24/23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A20F34-1AE8-009E-0978-45DFDF072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A5C3F7-C127-FF95-8A69-B3F02D080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19FB4-53F2-5A44-A087-1B410D5CB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328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A41B1B1-5188-B0C9-20D3-92BDC2DAA9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22ACA7-4AAE-7592-4E23-FA2E817B0D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EC8623-7D4C-3DCD-CEE0-9823AE80D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9754D-438D-6946-A723-A943EC2CA0C6}" type="datetimeFigureOut">
              <a:rPr lang="en-US" smtClean="0"/>
              <a:t>2/24/23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67D4BF-F6A9-36CA-9350-4604C7545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ED769A-8500-A651-742B-4F5D46B57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19FB4-53F2-5A44-A087-1B410D5CB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849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110064-451F-B25C-9FC9-6F5741632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874BCD-6A8B-32E8-19A7-2A4903B3A4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2A1680-2EC7-29B9-DA35-535678D17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9754D-438D-6946-A723-A943EC2CA0C6}" type="datetimeFigureOut">
              <a:rPr lang="en-US" smtClean="0"/>
              <a:t>2/24/23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40720C-D892-53ED-017B-B662E9A153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E63D55-088C-D70C-A14B-1A23479D6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19FB4-53F2-5A44-A087-1B410D5CB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558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CC20C9-DB7A-087E-EA5C-B8F602406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9E6111-74D8-2BFF-FF3B-7F78BA282A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418D08-55C7-5039-6EA1-2F41B41C07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9754D-438D-6946-A723-A943EC2CA0C6}" type="datetimeFigureOut">
              <a:rPr lang="en-US" smtClean="0"/>
              <a:t>2/24/23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9D76CD-7C5B-D85E-73A2-68C3855F5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638E2D-C71B-7216-8A6E-7B5096A7D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19FB4-53F2-5A44-A087-1B410D5CB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067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8D2B68-616C-1EEE-C449-38775E6D7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F6171A-87BB-E588-53BD-9D571A1AF3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2F01DF-748B-6D66-E6E3-6A55DC8801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A06113-0074-2404-57EF-C26C103412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9754D-438D-6946-A723-A943EC2CA0C6}" type="datetimeFigureOut">
              <a:rPr lang="en-US" smtClean="0"/>
              <a:t>2/24/23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F8588F-D2F2-0910-D5B9-534BF59D5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03A9DF-EE44-8148-604F-024089450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19FB4-53F2-5A44-A087-1B410D5CB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297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9B4818-FC93-2808-D698-FBDE2B7EF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A1F01C-BF4D-E8FE-86A1-83E39B2EA8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E6316D-0CA1-CCF7-47AD-DB52529E15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A036A68-46A5-395C-EAB8-5680B8A585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2629C9-0F8C-5C95-2927-3EA2BB8714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5575529-C428-5A71-51C5-9A23272EE9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9754D-438D-6946-A723-A943EC2CA0C6}" type="datetimeFigureOut">
              <a:rPr lang="en-US" smtClean="0"/>
              <a:t>2/24/23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C5093B-6AD7-0648-8AB5-8FCB58823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6622D93-779D-F188-B470-AB0FFD61A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19FB4-53F2-5A44-A087-1B410D5CB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364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77939D-A126-43B5-33A5-64DF5FF22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A9A5E52-A658-30CC-3346-549CB7823C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9754D-438D-6946-A723-A943EC2CA0C6}" type="datetimeFigureOut">
              <a:rPr lang="en-US" smtClean="0"/>
              <a:t>2/24/23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408996-C0BC-F1BC-3101-8802842FD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7ADE19-2EB5-8B51-AA7E-5AE6D71D7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19FB4-53F2-5A44-A087-1B410D5CB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629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2750CD-671B-7C96-A65D-3B4C834B9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9754D-438D-6946-A723-A943EC2CA0C6}" type="datetimeFigureOut">
              <a:rPr lang="en-US" smtClean="0"/>
              <a:t>2/24/23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82980A-94DC-CC77-B52A-79C09E6D0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FC28B8-8D0A-00DC-1D71-F20C40632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19FB4-53F2-5A44-A087-1B410D5CB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454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7DEAB1-ABBA-5A49-C4DB-EF976972C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7CFA3D-3961-94B6-C73E-C3B50B03EE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41C32A-C36F-268D-9046-0EA0C8B918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A3BEEA-390C-9B7A-9C12-9D4BE3528A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9754D-438D-6946-A723-A943EC2CA0C6}" type="datetimeFigureOut">
              <a:rPr lang="en-US" smtClean="0"/>
              <a:t>2/24/23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AB2CF7-E1BE-EABA-72BE-ADDABCE421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75EAE3-4512-2A34-A67F-1BECEF68E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19FB4-53F2-5A44-A087-1B410D5CB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33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E3424E-E069-5AD6-AE68-E55EE16FD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1C5E251-279C-4F32-25D6-65224689A8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CC81F6-BF43-EFC9-9FA4-7DAD7E2EC4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CD5F8D-D455-4BD2-009F-DB0ECAC10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9754D-438D-6946-A723-A943EC2CA0C6}" type="datetimeFigureOut">
              <a:rPr lang="en-US" smtClean="0"/>
              <a:t>2/24/23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B81E89-437F-0171-5A64-9E4F89B73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A4DFA5-C261-9D4E-F269-7DDA25C22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19FB4-53F2-5A44-A087-1B410D5CB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311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99CD269-F1FB-FC50-51D8-67B5AA3C2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408BF2-E6F4-E0ED-5322-202291A752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CC42F3-E301-CE02-B17C-BBFAC2599F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29754D-438D-6946-A723-A943EC2CA0C6}" type="datetimeFigureOut">
              <a:rPr lang="en-US" smtClean="0"/>
              <a:t>2/24/23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F44B1B-A017-F54D-13F1-28BC01EE05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E8BA43-7BF7-9ED4-4EEC-07C6A1B4E3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519FB4-53F2-5A44-A087-1B410D5CB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476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26">
            <a:extLst>
              <a:ext uri="{FF2B5EF4-FFF2-40B4-BE49-F238E27FC236}">
                <a16:creationId xmlns:a16="http://schemas.microsoft.com/office/drawing/2014/main" id="{7B25FC69-FEA4-0967-6B30-B68112BE5D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77192" y="60603"/>
            <a:ext cx="191430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FF0000"/>
                </a:solidFill>
              </a:rPr>
              <a:t>22 Feb 2023</a:t>
            </a: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09AFAA8E-FD55-F034-4E04-50F433CACA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9055" y="136803"/>
            <a:ext cx="661193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/>
            <a:r>
              <a:rPr lang="en-US" sz="3600" i="1" dirty="0">
                <a:solidFill>
                  <a:srgbClr val="0003AA"/>
                </a:solidFill>
                <a:latin typeface="Arial Black" charset="0"/>
              </a:rPr>
              <a:t>GEO 5/6690 Geodynamics</a:t>
            </a:r>
            <a:endParaRPr lang="en-US" sz="3600" i="1" u="sng" dirty="0">
              <a:solidFill>
                <a:srgbClr val="0003AA"/>
              </a:solidFill>
              <a:latin typeface="Arial Black" charset="0"/>
            </a:endParaRPr>
          </a:p>
        </p:txBody>
      </p:sp>
      <p:sp>
        <p:nvSpPr>
          <p:cNvPr id="17" name="Text Box 27">
            <a:extLst>
              <a:ext uri="{FF2B5EF4-FFF2-40B4-BE49-F238E27FC236}">
                <a16:creationId xmlns:a16="http://schemas.microsoft.com/office/drawing/2014/main" id="{83F45969-C33B-DB1D-5586-4E8D2425C1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59712" y="6428066"/>
            <a:ext cx="211154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sz="1800" dirty="0">
                <a:solidFill>
                  <a:srgbClr val="0003AA"/>
                </a:solidFill>
              </a:rPr>
              <a:t>© A.R. Lowry 2023</a:t>
            </a:r>
            <a:endParaRPr lang="en-US" sz="1800" dirty="0">
              <a:solidFill>
                <a:srgbClr val="0003AA"/>
              </a:solidFill>
              <a:ea typeface="ヒラギノ角ゴ Pro W3" charset="0"/>
              <a:cs typeface="ヒラギノ角ゴ Pro W3" charset="0"/>
            </a:endParaRPr>
          </a:p>
        </p:txBody>
      </p:sp>
      <p:sp>
        <p:nvSpPr>
          <p:cNvPr id="6" name="Text Box 29">
            <a:extLst>
              <a:ext uri="{FF2B5EF4-FFF2-40B4-BE49-F238E27FC236}">
                <a16:creationId xmlns:a16="http://schemas.microsoft.com/office/drawing/2014/main" id="{3F210FD5-0D22-774D-B09A-C5DAECDB98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437" y="6381899"/>
            <a:ext cx="524855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03AA"/>
                </a:solidFill>
              </a:rPr>
              <a:t>Read for Fri 24 Feb: </a:t>
            </a:r>
            <a:r>
              <a:rPr lang="en-US" i="1" dirty="0">
                <a:solidFill>
                  <a:srgbClr val="0003AA"/>
                </a:solidFill>
                <a:latin typeface="Arial Black" charset="0"/>
              </a:rPr>
              <a:t>T&amp;S</a:t>
            </a:r>
            <a:r>
              <a:rPr lang="en-US" dirty="0">
                <a:solidFill>
                  <a:srgbClr val="0003AA"/>
                </a:solidFill>
              </a:rPr>
              <a:t>  §7.1–7.4</a:t>
            </a:r>
          </a:p>
        </p:txBody>
      </p:sp>
      <p:sp>
        <p:nvSpPr>
          <p:cNvPr id="5" name="Text Box 35">
            <a:extLst>
              <a:ext uri="{FF2B5EF4-FFF2-40B4-BE49-F238E27FC236}">
                <a16:creationId xmlns:a16="http://schemas.microsoft.com/office/drawing/2014/main" id="{0F98D1AA-BB22-3A09-7E3D-6692C24416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0017" y="819660"/>
            <a:ext cx="8351966" cy="5478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Last time: </a:t>
            </a:r>
            <a:r>
              <a:rPr lang="en-US" i="1" dirty="0">
                <a:solidFill>
                  <a:srgbClr val="0003AA"/>
                </a:solidFill>
                <a:latin typeface="Arial Black" charset="0"/>
              </a:rPr>
              <a:t>More on compositional layering</a:t>
            </a:r>
          </a:p>
          <a:p>
            <a:pPr eaLnBrk="0" hangingPunct="0"/>
            <a:r>
              <a:rPr lang="en-US" dirty="0">
                <a:solidFill>
                  <a:srgbClr val="0003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Newer seismic data confirms low velocity, high density,</a:t>
            </a:r>
          </a:p>
          <a:p>
            <a:pPr eaLnBrk="0" hangingPunct="0"/>
            <a:r>
              <a:rPr lang="en-US" dirty="0">
                <a:solidFill>
                  <a:srgbClr val="0003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steep edges of “LLSVPs”</a:t>
            </a:r>
          </a:p>
          <a:p>
            <a:pPr eaLnBrk="0" hangingPunct="0"/>
            <a:r>
              <a:rPr lang="en-US" dirty="0">
                <a:solidFill>
                  <a:srgbClr val="0003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Plumes arise from edges (not center) of anomalies</a:t>
            </a:r>
          </a:p>
          <a:p>
            <a:pPr eaLnBrk="0" hangingPunct="0"/>
            <a:r>
              <a:rPr lang="en-US" dirty="0">
                <a:solidFill>
                  <a:srgbClr val="0003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Still don’t know why it’s there!</a:t>
            </a:r>
            <a:br>
              <a:rPr lang="en-US" dirty="0">
                <a:solidFill>
                  <a:srgbClr val="0003A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00" dirty="0">
              <a:solidFill>
                <a:srgbClr val="0003A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hangingPunct="0"/>
            <a:r>
              <a:rPr lang="en-US" i="1" dirty="0">
                <a:solidFill>
                  <a:srgbClr val="0003AA"/>
                </a:solidFill>
                <a:latin typeface="Arial Black" charset="0"/>
              </a:rPr>
              <a:t>Geophysical expressions of R-T</a:t>
            </a:r>
            <a:r>
              <a:rPr lang="en-US" dirty="0">
                <a:solidFill>
                  <a:srgbClr val="0003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>
                <a:solidFill>
                  <a:srgbClr val="0003AA"/>
                </a:solidFill>
                <a:latin typeface="Arial Black" charset="0"/>
              </a:rPr>
              <a:t>instabilities</a:t>
            </a:r>
          </a:p>
          <a:p>
            <a:pPr eaLnBrk="0" hangingPunct="0"/>
            <a:endParaRPr lang="en-US" sz="400" i="1" dirty="0">
              <a:solidFill>
                <a:srgbClr val="0003AA"/>
              </a:solidFill>
              <a:latin typeface="Arial Black" charset="0"/>
            </a:endParaRPr>
          </a:p>
          <a:p>
            <a:pPr eaLnBrk="0" hangingPunct="0"/>
            <a:r>
              <a:rPr lang="en-US" dirty="0">
                <a:solidFill>
                  <a:srgbClr val="0003AA"/>
                </a:solidFill>
              </a:rPr>
              <a:t>Delamination or </a:t>
            </a:r>
            <a:r>
              <a:rPr lang="ja-JP" altLang="en-US" dirty="0">
                <a:solidFill>
                  <a:srgbClr val="0003AA"/>
                </a:solidFill>
              </a:rPr>
              <a:t>“</a:t>
            </a:r>
            <a:r>
              <a:rPr lang="en-US" dirty="0">
                <a:solidFill>
                  <a:srgbClr val="0003AA"/>
                </a:solidFill>
              </a:rPr>
              <a:t>drips</a:t>
            </a:r>
            <a:r>
              <a:rPr lang="ja-JP" altLang="en-US" dirty="0">
                <a:solidFill>
                  <a:srgbClr val="0003AA"/>
                </a:solidFill>
              </a:rPr>
              <a:t>”</a:t>
            </a:r>
            <a:r>
              <a:rPr lang="en-US" dirty="0">
                <a:solidFill>
                  <a:srgbClr val="0003AA"/>
                </a:solidFill>
              </a:rPr>
              <a:t> should have some expression in:</a:t>
            </a:r>
          </a:p>
          <a:p>
            <a:pPr eaLnBrk="0" hangingPunct="0"/>
            <a:r>
              <a:rPr lang="en-US" dirty="0">
                <a:solidFill>
                  <a:srgbClr val="0003AA"/>
                </a:solidFill>
              </a:rPr>
              <a:t>   • Gravity</a:t>
            </a:r>
          </a:p>
          <a:p>
            <a:r>
              <a:rPr lang="en-US" dirty="0">
                <a:solidFill>
                  <a:srgbClr val="0003AA"/>
                </a:solidFill>
              </a:rPr>
              <a:t>   • Surface elevation</a:t>
            </a:r>
          </a:p>
          <a:p>
            <a:r>
              <a:rPr lang="en-US" dirty="0">
                <a:solidFill>
                  <a:srgbClr val="0003AA"/>
                </a:solidFill>
              </a:rPr>
              <a:t>   • Lithospheric stress</a:t>
            </a:r>
          </a:p>
          <a:p>
            <a:r>
              <a:rPr lang="en-US" dirty="0">
                <a:solidFill>
                  <a:srgbClr val="0003AA"/>
                </a:solidFill>
              </a:rPr>
              <a:t>   • Crustal thickness</a:t>
            </a:r>
          </a:p>
          <a:p>
            <a:r>
              <a:rPr lang="en-US" dirty="0">
                <a:solidFill>
                  <a:srgbClr val="0003AA"/>
                </a:solidFill>
              </a:rPr>
              <a:t>All of which should evolve through time…</a:t>
            </a:r>
          </a:p>
          <a:p>
            <a:endParaRPr lang="en-US" sz="600" dirty="0">
              <a:solidFill>
                <a:srgbClr val="0003AA"/>
              </a:solidFill>
            </a:endParaRPr>
          </a:p>
          <a:p>
            <a:r>
              <a:rPr lang="en-US" dirty="0">
                <a:solidFill>
                  <a:srgbClr val="0003AA"/>
                </a:solidFill>
              </a:rPr>
              <a:t>Mantle tomographic images suggest </a:t>
            </a:r>
            <a:r>
              <a:rPr lang="ja-JP" altLang="en-US" dirty="0">
                <a:solidFill>
                  <a:srgbClr val="0003AA"/>
                </a:solidFill>
              </a:rPr>
              <a:t>“</a:t>
            </a:r>
            <a:r>
              <a:rPr lang="en-US" dirty="0">
                <a:solidFill>
                  <a:srgbClr val="0003AA"/>
                </a:solidFill>
              </a:rPr>
              <a:t>drips</a:t>
            </a:r>
            <a:r>
              <a:rPr lang="ja-JP" altLang="en-US" dirty="0">
                <a:solidFill>
                  <a:srgbClr val="0003AA"/>
                </a:solidFill>
              </a:rPr>
              <a:t>”</a:t>
            </a:r>
            <a:r>
              <a:rPr lang="en-US" dirty="0">
                <a:solidFill>
                  <a:srgbClr val="0003AA"/>
                </a:solidFill>
              </a:rPr>
              <a:t> under southern</a:t>
            </a:r>
          </a:p>
          <a:p>
            <a:r>
              <a:rPr lang="en-US" dirty="0">
                <a:solidFill>
                  <a:srgbClr val="0003AA"/>
                </a:solidFill>
              </a:rPr>
              <a:t>   Sierra Nevada, southern Nevada?, Colorado Plateau?</a:t>
            </a:r>
            <a:endParaRPr lang="en-US" sz="600" i="1" dirty="0">
              <a:solidFill>
                <a:srgbClr val="0003AA"/>
              </a:solidFill>
              <a:latin typeface="Arial Blac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48770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D4CC1F3-E335-9F54-5F39-2B23A13186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4322" y="0"/>
            <a:ext cx="6989378" cy="6857999"/>
          </a:xfrm>
          <a:prstGeom prst="rect">
            <a:avLst/>
          </a:prstGeom>
        </p:spPr>
      </p:pic>
      <p:sp>
        <p:nvSpPr>
          <p:cNvPr id="11" name="TextBox 5">
            <a:extLst>
              <a:ext uri="{FF2B5EF4-FFF2-40B4-BE49-F238E27FC236}">
                <a16:creationId xmlns:a16="http://schemas.microsoft.com/office/drawing/2014/main" id="{1AC97AE2-182A-548F-D88B-8E36F02B7553}"/>
              </a:ext>
            </a:extLst>
          </p:cNvPr>
          <p:cNvSpPr txBox="1"/>
          <p:nvPr/>
        </p:nvSpPr>
        <p:spPr>
          <a:xfrm>
            <a:off x="1562100" y="1720840"/>
            <a:ext cx="2268219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1600" dirty="0"/>
              <a:t>Roy et al., JGR</a:t>
            </a:r>
          </a:p>
          <a:p>
            <a:r>
              <a:rPr lang="en-US" sz="1600" dirty="0"/>
              <a:t>(2016)</a:t>
            </a:r>
            <a:r>
              <a:rPr lang="is-IS" sz="1600" dirty="0"/>
              <a:t>…</a:t>
            </a:r>
          </a:p>
          <a:p>
            <a:endParaRPr lang="is-IS" sz="1600" dirty="0"/>
          </a:p>
          <a:p>
            <a:r>
              <a:rPr lang="is-IS" dirty="0">
                <a:solidFill>
                  <a:srgbClr val="0003AA"/>
                </a:solidFill>
              </a:rPr>
              <a:t>An update of </a:t>
            </a:r>
          </a:p>
          <a:p>
            <a:r>
              <a:rPr lang="is-IS" dirty="0">
                <a:solidFill>
                  <a:srgbClr val="0003AA"/>
                </a:solidFill>
              </a:rPr>
              <a:t>the 2009 paper</a:t>
            </a:r>
          </a:p>
          <a:p>
            <a:r>
              <a:rPr lang="is-IS" dirty="0">
                <a:solidFill>
                  <a:srgbClr val="0003AA"/>
                </a:solidFill>
              </a:rPr>
              <a:t>we read</a:t>
            </a:r>
          </a:p>
          <a:p>
            <a:r>
              <a:rPr lang="is-IS" dirty="0">
                <a:solidFill>
                  <a:srgbClr val="0003AA"/>
                </a:solidFill>
              </a:rPr>
              <a:t>earlier that</a:t>
            </a:r>
          </a:p>
          <a:p>
            <a:r>
              <a:rPr lang="is-IS" dirty="0">
                <a:solidFill>
                  <a:srgbClr val="0003AA"/>
                </a:solidFill>
              </a:rPr>
              <a:t>addresses</a:t>
            </a:r>
          </a:p>
          <a:p>
            <a:r>
              <a:rPr lang="is-IS" dirty="0">
                <a:solidFill>
                  <a:srgbClr val="0003AA"/>
                </a:solidFill>
              </a:rPr>
              <a:t>melting and</a:t>
            </a:r>
          </a:p>
          <a:p>
            <a:r>
              <a:rPr lang="is-IS" dirty="0">
                <a:solidFill>
                  <a:srgbClr val="0003AA"/>
                </a:solidFill>
              </a:rPr>
              <a:t>viscous flow...</a:t>
            </a:r>
            <a:endParaRPr lang="en-US" dirty="0">
              <a:solidFill>
                <a:srgbClr val="0003AA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5610876-C708-36B2-3088-ABDA3DD5B4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3300" y="4191000"/>
            <a:ext cx="2743200" cy="2609385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B776E98B-ED57-FCF5-2E7C-145EA341A357}"/>
              </a:ext>
            </a:extLst>
          </p:cNvPr>
          <p:cNvSpPr/>
          <p:nvPr/>
        </p:nvSpPr>
        <p:spPr>
          <a:xfrm>
            <a:off x="8496300" y="3581400"/>
            <a:ext cx="2133600" cy="58477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1600" dirty="0" err="1"/>
              <a:t>Schmandt</a:t>
            </a:r>
            <a:r>
              <a:rPr lang="en-US" sz="1600" dirty="0"/>
              <a:t> et al, EPSL 2010</a:t>
            </a:r>
          </a:p>
        </p:txBody>
      </p:sp>
    </p:spTree>
    <p:extLst>
      <p:ext uri="{BB962C8B-B14F-4D97-AF65-F5344CB8AC3E}">
        <p14:creationId xmlns:p14="http://schemas.microsoft.com/office/powerpoint/2010/main" val="41962503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460E76F-0177-8D3D-29F1-80267F51F2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550904"/>
            <a:ext cx="4480560" cy="559932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EE94419-5257-10AC-ED46-772AD01812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240" y="553860"/>
            <a:ext cx="4480560" cy="5593417"/>
          </a:xfrm>
          <a:prstGeom prst="rect">
            <a:avLst/>
          </a:prstGeom>
        </p:spPr>
      </p:pic>
      <p:sp>
        <p:nvSpPr>
          <p:cNvPr id="7" name="TextBox 5">
            <a:extLst>
              <a:ext uri="{FF2B5EF4-FFF2-40B4-BE49-F238E27FC236}">
                <a16:creationId xmlns:a16="http://schemas.microsoft.com/office/drawing/2014/main" id="{0A42CA9C-D952-00A4-4FF4-067D0A529B7B}"/>
              </a:ext>
            </a:extLst>
          </p:cNvPr>
          <p:cNvSpPr txBox="1"/>
          <p:nvPr/>
        </p:nvSpPr>
        <p:spPr>
          <a:xfrm>
            <a:off x="4267200" y="226368"/>
            <a:ext cx="27507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1600" dirty="0"/>
              <a:t>Dave &amp; Li Geology (2016)</a:t>
            </a:r>
            <a:r>
              <a:rPr lang="is-IS" sz="1600" dirty="0"/>
              <a:t>…</a:t>
            </a:r>
            <a:endParaRPr lang="en-US" sz="1600" dirty="0"/>
          </a:p>
        </p:txBody>
      </p:sp>
      <p:sp>
        <p:nvSpPr>
          <p:cNvPr id="8" name="TextBox 6">
            <a:extLst>
              <a:ext uri="{FF2B5EF4-FFF2-40B4-BE49-F238E27FC236}">
                <a16:creationId xmlns:a16="http://schemas.microsoft.com/office/drawing/2014/main" id="{8D6A5EF1-1AA8-2F89-533C-F25E3AF762D6}"/>
              </a:ext>
            </a:extLst>
          </p:cNvPr>
          <p:cNvSpPr txBox="1"/>
          <p:nvPr/>
        </p:nvSpPr>
        <p:spPr>
          <a:xfrm>
            <a:off x="4660601" y="6169968"/>
            <a:ext cx="28707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03AA"/>
                </a:solidFill>
              </a:rPr>
              <a:t>So how do we test?</a:t>
            </a:r>
          </a:p>
        </p:txBody>
      </p:sp>
    </p:spTree>
    <p:extLst>
      <p:ext uri="{BB962C8B-B14F-4D97-AF65-F5344CB8AC3E}">
        <p14:creationId xmlns:p14="http://schemas.microsoft.com/office/powerpoint/2010/main" val="10740030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>
            <a:extLst>
              <a:ext uri="{FF2B5EF4-FFF2-40B4-BE49-F238E27FC236}">
                <a16:creationId xmlns:a16="http://schemas.microsoft.com/office/drawing/2014/main" id="{0D0AAEAC-C64F-4180-B65E-EC53A9BE5C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97235" y="1413064"/>
            <a:ext cx="6197530" cy="4031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i="1" dirty="0">
                <a:solidFill>
                  <a:srgbClr val="0003AA"/>
                </a:solidFill>
                <a:latin typeface="Arial Black" charset="0"/>
              </a:rPr>
              <a:t>First Assignment: </a:t>
            </a:r>
          </a:p>
          <a:p>
            <a:r>
              <a:rPr lang="en-US" sz="3200" i="1" dirty="0">
                <a:solidFill>
                  <a:srgbClr val="0003AA"/>
                </a:solidFill>
                <a:latin typeface="Arial Black" charset="0"/>
              </a:rPr>
              <a:t>Posted on course website!</a:t>
            </a:r>
          </a:p>
          <a:p>
            <a:r>
              <a:rPr lang="en-US" sz="3200" dirty="0">
                <a:solidFill>
                  <a:srgbClr val="0003AA"/>
                </a:solidFill>
                <a:latin typeface="Arial"/>
                <a:cs typeface="Arial"/>
              </a:rPr>
              <a:t>Due Mar 3 at 1:30 pm</a:t>
            </a:r>
          </a:p>
          <a:p>
            <a:endParaRPr lang="en-US" sz="3200" dirty="0">
              <a:solidFill>
                <a:srgbClr val="0003AA"/>
              </a:solidFill>
              <a:latin typeface="Arial"/>
              <a:cs typeface="Arial"/>
            </a:endParaRPr>
          </a:p>
          <a:p>
            <a:r>
              <a:rPr lang="en-US" sz="3200" b="1" i="1" dirty="0">
                <a:solidFill>
                  <a:srgbClr val="0003AA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Next reading Assignment:</a:t>
            </a:r>
          </a:p>
          <a:p>
            <a:r>
              <a:rPr lang="en-US" sz="3200" dirty="0">
                <a:solidFill>
                  <a:srgbClr val="0003AA"/>
                </a:solidFill>
                <a:latin typeface="Arial"/>
                <a:cs typeface="Arial"/>
              </a:rPr>
              <a:t>(Monday Feb 27)</a:t>
            </a:r>
          </a:p>
          <a:p>
            <a:r>
              <a:rPr lang="en-US" sz="3200" dirty="0">
                <a:solidFill>
                  <a:srgbClr val="0003AA"/>
                </a:solidFill>
                <a:latin typeface="Arial"/>
                <a:cs typeface="Arial"/>
              </a:rPr>
              <a:t>Castellanos et al. (2020) </a:t>
            </a:r>
            <a:r>
              <a:rPr lang="en-US" sz="3200" i="1" dirty="0">
                <a:solidFill>
                  <a:srgbClr val="0003AA"/>
                </a:solidFill>
                <a:latin typeface="Arial"/>
                <a:cs typeface="Arial"/>
              </a:rPr>
              <a:t>Science</a:t>
            </a:r>
          </a:p>
          <a:p>
            <a:r>
              <a:rPr lang="en-US" sz="3200" i="1" dirty="0">
                <a:solidFill>
                  <a:srgbClr val="0003AA"/>
                </a:solidFill>
                <a:latin typeface="Arial"/>
                <a:cs typeface="Arial"/>
              </a:rPr>
              <a:t>Advances 6</a:t>
            </a:r>
            <a:r>
              <a:rPr lang="en-US" sz="3200" dirty="0">
                <a:solidFill>
                  <a:srgbClr val="0003AA"/>
                </a:solidFill>
                <a:latin typeface="Arial"/>
                <a:cs typeface="Arial"/>
              </a:rPr>
              <a:t>(28) #eabb0476</a:t>
            </a:r>
          </a:p>
        </p:txBody>
      </p:sp>
    </p:spTree>
    <p:extLst>
      <p:ext uri="{BB962C8B-B14F-4D97-AF65-F5344CB8AC3E}">
        <p14:creationId xmlns:p14="http://schemas.microsoft.com/office/powerpoint/2010/main" val="34035935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2">
            <a:extLst>
              <a:ext uri="{FF2B5EF4-FFF2-40B4-BE49-F238E27FC236}">
                <a16:creationId xmlns:a16="http://schemas.microsoft.com/office/drawing/2014/main" id="{7A77060A-EFFE-FE49-9E06-B5F37D12766D}"/>
              </a:ext>
            </a:extLst>
          </p:cNvPr>
          <p:cNvSpPr txBox="1"/>
          <p:nvPr/>
        </p:nvSpPr>
        <p:spPr>
          <a:xfrm>
            <a:off x="2497964" y="1843951"/>
            <a:ext cx="7196073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b="1" i="1" dirty="0">
                <a:solidFill>
                  <a:srgbClr val="FF00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Things to think about </a:t>
            </a:r>
            <a:r>
              <a:rPr lang="en-US" dirty="0">
                <a:solidFill>
                  <a:srgbClr val="0003AA"/>
                </a:solidFill>
              </a:rPr>
              <a:t>for Monday’s reading:</a:t>
            </a:r>
          </a:p>
          <a:p>
            <a:endParaRPr lang="en-US" sz="400" dirty="0">
              <a:solidFill>
                <a:srgbClr val="0003AA"/>
              </a:solidFill>
            </a:endParaRPr>
          </a:p>
          <a:p>
            <a:r>
              <a:rPr lang="en-US" dirty="0">
                <a:solidFill>
                  <a:srgbClr val="0003AA"/>
                </a:solidFill>
              </a:rPr>
              <a:t>• </a:t>
            </a:r>
            <a:r>
              <a:rPr lang="en-US" b="1" i="1" dirty="0">
                <a:solidFill>
                  <a:srgbClr val="FF00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Seismic anisotropy </a:t>
            </a:r>
            <a:r>
              <a:rPr lang="en-US" dirty="0">
                <a:solidFill>
                  <a:srgbClr val="0003AA"/>
                </a:solidFill>
              </a:rPr>
              <a:t>is velocity that is different</a:t>
            </a:r>
          </a:p>
          <a:p>
            <a:r>
              <a:rPr lang="en-US" dirty="0">
                <a:solidFill>
                  <a:srgbClr val="0003AA"/>
                </a:solidFill>
              </a:rPr>
              <a:t>   in different directions (in the paper, due to mineral</a:t>
            </a:r>
          </a:p>
          <a:p>
            <a:r>
              <a:rPr lang="en-US" dirty="0">
                <a:solidFill>
                  <a:srgbClr val="0003AA"/>
                </a:solidFill>
              </a:rPr>
              <a:t>   foliation by shear strain that systematically</a:t>
            </a:r>
          </a:p>
          <a:p>
            <a:r>
              <a:rPr lang="en-US" dirty="0">
                <a:solidFill>
                  <a:srgbClr val="0003AA"/>
                </a:solidFill>
              </a:rPr>
              <a:t>   relates to the flow direction)…</a:t>
            </a:r>
          </a:p>
          <a:p>
            <a:endParaRPr lang="en-US" sz="400" dirty="0">
              <a:solidFill>
                <a:srgbClr val="0003AA"/>
              </a:solidFill>
            </a:endParaRPr>
          </a:p>
          <a:p>
            <a:r>
              <a:rPr lang="en-US" dirty="0">
                <a:solidFill>
                  <a:srgbClr val="0003AA"/>
                </a:solidFill>
              </a:rPr>
              <a:t>• Because the crust is compositionally different</a:t>
            </a:r>
          </a:p>
          <a:p>
            <a:r>
              <a:rPr lang="en-US" dirty="0">
                <a:solidFill>
                  <a:srgbClr val="0003AA"/>
                </a:solidFill>
              </a:rPr>
              <a:t>   (and weaker) than the mantle, it flows </a:t>
            </a:r>
          </a:p>
          <a:p>
            <a:r>
              <a:rPr lang="en-US" dirty="0">
                <a:solidFill>
                  <a:srgbClr val="0003AA"/>
                </a:solidFill>
              </a:rPr>
              <a:t>   differently than the mantle!</a:t>
            </a:r>
          </a:p>
        </p:txBody>
      </p:sp>
    </p:spTree>
    <p:extLst>
      <p:ext uri="{BB962C8B-B14F-4D97-AF65-F5344CB8AC3E}">
        <p14:creationId xmlns:p14="http://schemas.microsoft.com/office/powerpoint/2010/main" val="34012763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>
            <a:extLst>
              <a:ext uri="{FF2B5EF4-FFF2-40B4-BE49-F238E27FC236}">
                <a16:creationId xmlns:a16="http://schemas.microsoft.com/office/drawing/2014/main" id="{751A8FE4-903D-925A-9B7F-BBB8B02D7F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7712" y="1664494"/>
            <a:ext cx="8156575" cy="3529012"/>
          </a:xfrm>
          <a:prstGeom prst="rect">
            <a:avLst/>
          </a:prstGeom>
          <a:solidFill>
            <a:srgbClr val="C8C8C8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3200">
                <a:solidFill>
                  <a:srgbClr val="0003AA"/>
                </a:solidFill>
                <a:latin typeface="Arial Black" charset="0"/>
              </a:rPr>
              <a:t>Some useful things to think about: </a:t>
            </a:r>
          </a:p>
          <a:p>
            <a:r>
              <a:rPr lang="en-US" sz="3200" i="1">
                <a:solidFill>
                  <a:srgbClr val="0003AA"/>
                </a:solidFill>
                <a:latin typeface="Arial Black" charset="0"/>
              </a:rPr>
              <a:t>What should a drip </a:t>
            </a:r>
            <a:r>
              <a:rPr lang="ja-JP" altLang="en-US" sz="3200" i="1">
                <a:solidFill>
                  <a:srgbClr val="0003AA"/>
                </a:solidFill>
                <a:latin typeface="Arial Black" charset="0"/>
              </a:rPr>
              <a:t>“</a:t>
            </a:r>
            <a:r>
              <a:rPr lang="en-US" sz="3200" i="1">
                <a:solidFill>
                  <a:srgbClr val="0003AA"/>
                </a:solidFill>
                <a:latin typeface="Arial Black" charset="0"/>
              </a:rPr>
              <a:t>look like</a:t>
            </a:r>
            <a:r>
              <a:rPr lang="ja-JP" altLang="en-US" sz="3200" i="1">
                <a:solidFill>
                  <a:srgbClr val="0003AA"/>
                </a:solidFill>
                <a:latin typeface="Arial Black" charset="0"/>
              </a:rPr>
              <a:t>”</a:t>
            </a:r>
            <a:r>
              <a:rPr lang="en-US" sz="3200" i="1">
                <a:solidFill>
                  <a:srgbClr val="0003AA"/>
                </a:solidFill>
                <a:latin typeface="Arial Black" charset="0"/>
              </a:rPr>
              <a:t>?</a:t>
            </a:r>
          </a:p>
          <a:p>
            <a:r>
              <a:rPr lang="en-US" sz="3200">
                <a:solidFill>
                  <a:srgbClr val="0003AA"/>
                </a:solidFill>
                <a:latin typeface="Arial Black" charset="0"/>
              </a:rPr>
              <a:t>    • In gravity?</a:t>
            </a:r>
          </a:p>
          <a:p>
            <a:r>
              <a:rPr lang="en-US" sz="3200">
                <a:solidFill>
                  <a:srgbClr val="0003AA"/>
                </a:solidFill>
                <a:latin typeface="Arial Black" charset="0"/>
              </a:rPr>
              <a:t>    • In surface elevation?</a:t>
            </a:r>
          </a:p>
          <a:p>
            <a:r>
              <a:rPr lang="en-US" sz="3200">
                <a:solidFill>
                  <a:srgbClr val="0003AA"/>
                </a:solidFill>
                <a:latin typeface="Arial Black" charset="0"/>
              </a:rPr>
              <a:t>    • In resulting lithospheric stress?</a:t>
            </a:r>
          </a:p>
          <a:p>
            <a:r>
              <a:rPr lang="en-US" sz="3200">
                <a:solidFill>
                  <a:srgbClr val="0003AA"/>
                </a:solidFill>
                <a:latin typeface="Arial Black" charset="0"/>
              </a:rPr>
              <a:t>    • In crustal thickness?</a:t>
            </a:r>
          </a:p>
          <a:p>
            <a:r>
              <a:rPr lang="en-US" sz="3200">
                <a:solidFill>
                  <a:srgbClr val="0003AA"/>
                </a:solidFill>
                <a:latin typeface="Arial Black" charset="0"/>
              </a:rPr>
              <a:t>    • In surface heat flow?</a:t>
            </a:r>
          </a:p>
        </p:txBody>
      </p:sp>
    </p:spTree>
    <p:extLst>
      <p:ext uri="{BB962C8B-B14F-4D97-AF65-F5344CB8AC3E}">
        <p14:creationId xmlns:p14="http://schemas.microsoft.com/office/powerpoint/2010/main" val="36557415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res">
            <a:extLst>
              <a:ext uri="{FF2B5EF4-FFF2-40B4-BE49-F238E27FC236}">
                <a16:creationId xmlns:a16="http://schemas.microsoft.com/office/drawing/2014/main" id="{5AACA400-5011-0C7C-0528-BE24EBB6CA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2900" y="176212"/>
            <a:ext cx="4972050" cy="5757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4">
            <a:extLst>
              <a:ext uri="{FF2B5EF4-FFF2-40B4-BE49-F238E27FC236}">
                <a16:creationId xmlns:a16="http://schemas.microsoft.com/office/drawing/2014/main" id="{37DCEE32-5C6D-8456-95CE-A785013F9E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8846" y="6053137"/>
            <a:ext cx="4920158" cy="760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945" tIns="41473" rIns="82945" bIns="41473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 eaLnBrk="0" hangingPunct="0"/>
            <a:r>
              <a:rPr lang="en-US" sz="2200" dirty="0">
                <a:solidFill>
                  <a:srgbClr val="333399"/>
                </a:solidFill>
              </a:rPr>
              <a:t>Gravity residual after removing effects</a:t>
            </a:r>
          </a:p>
          <a:p>
            <a:pPr algn="ctr" eaLnBrk="0" hangingPunct="0"/>
            <a:r>
              <a:rPr lang="en-US" sz="2200" dirty="0">
                <a:solidFill>
                  <a:srgbClr val="333399"/>
                </a:solidFill>
              </a:rPr>
              <a:t>of crustal thickness, composition, &amp; </a:t>
            </a:r>
            <a:r>
              <a:rPr lang="en-US" sz="2200" i="1" dirty="0">
                <a:solidFill>
                  <a:srgbClr val="000000"/>
                </a:solidFill>
                <a:latin typeface="Times New Roman" charset="0"/>
              </a:rPr>
              <a:t>T</a:t>
            </a:r>
            <a:endParaRPr lang="en-US" sz="2200" dirty="0">
              <a:solidFill>
                <a:srgbClr val="333399"/>
              </a:solidFill>
            </a:endParaRPr>
          </a:p>
        </p:txBody>
      </p:sp>
      <p:sp>
        <p:nvSpPr>
          <p:cNvPr id="10" name="Text Box 5">
            <a:extLst>
              <a:ext uri="{FF2B5EF4-FFF2-40B4-BE49-F238E27FC236}">
                <a16:creationId xmlns:a16="http://schemas.microsoft.com/office/drawing/2014/main" id="{D2DE71B0-283E-EF30-DBD3-D7C348FC24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85025" y="1935745"/>
            <a:ext cx="2774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3600" i="1">
                <a:solidFill>
                  <a:srgbClr val="333399"/>
                </a:solidFill>
                <a:latin typeface="Arial Black" charset="0"/>
              </a:rPr>
              <a:t>In Gravity:</a:t>
            </a:r>
          </a:p>
        </p:txBody>
      </p:sp>
      <p:sp>
        <p:nvSpPr>
          <p:cNvPr id="11" name="Text Box 6">
            <a:extLst>
              <a:ext uri="{FF2B5EF4-FFF2-40B4-BE49-F238E27FC236}">
                <a16:creationId xmlns:a16="http://schemas.microsoft.com/office/drawing/2014/main" id="{1E3A9786-B7E5-56AF-D265-F898712FAC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65900" y="2592970"/>
            <a:ext cx="4013200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>
                <a:solidFill>
                  <a:srgbClr val="333399"/>
                </a:solidFill>
              </a:rPr>
              <a:t>The surface gravity anomaly</a:t>
            </a:r>
          </a:p>
          <a:p>
            <a:r>
              <a:rPr lang="en-US">
                <a:solidFill>
                  <a:srgbClr val="333399"/>
                </a:solidFill>
              </a:rPr>
              <a:t>depends on mass anomaly</a:t>
            </a:r>
          </a:p>
          <a:p>
            <a:r>
              <a:rPr lang="en-US">
                <a:solidFill>
                  <a:srgbClr val="000000"/>
                </a:solidFill>
                <a:latin typeface="Symbol" charset="0"/>
                <a:sym typeface="Symbol" charset="0"/>
              </a:rPr>
              <a:t></a:t>
            </a:r>
            <a:r>
              <a:rPr lang="en-US" i="1">
                <a:solidFill>
                  <a:srgbClr val="000000"/>
                </a:solidFill>
                <a:latin typeface="Times New Roman" charset="0"/>
              </a:rPr>
              <a:t>m</a:t>
            </a:r>
            <a:r>
              <a:rPr lang="en-US">
                <a:solidFill>
                  <a:srgbClr val="333399"/>
                </a:solidFill>
              </a:rPr>
              <a:t>, spatial wavelength </a:t>
            </a:r>
            <a:r>
              <a:rPr lang="en-US" i="1">
                <a:solidFill>
                  <a:srgbClr val="000000"/>
                </a:solidFill>
                <a:latin typeface="Symbol" charset="0"/>
                <a:sym typeface="Symbol" charset="0"/>
              </a:rPr>
              <a:t></a:t>
            </a:r>
            <a:r>
              <a:rPr lang="en-US">
                <a:solidFill>
                  <a:srgbClr val="333399"/>
                </a:solidFill>
              </a:rPr>
              <a:t>, &amp;</a:t>
            </a:r>
          </a:p>
          <a:p>
            <a:r>
              <a:rPr lang="en-US">
                <a:solidFill>
                  <a:srgbClr val="333399"/>
                </a:solidFill>
              </a:rPr>
              <a:t>depth </a:t>
            </a:r>
            <a:r>
              <a:rPr lang="en-US" i="1">
                <a:solidFill>
                  <a:srgbClr val="000000"/>
                </a:solidFill>
                <a:latin typeface="Times New Roman" charset="0"/>
              </a:rPr>
              <a:t>z</a:t>
            </a:r>
            <a:r>
              <a:rPr lang="en-US">
                <a:solidFill>
                  <a:srgbClr val="333399"/>
                </a:solidFill>
              </a:rPr>
              <a:t> as:</a:t>
            </a:r>
          </a:p>
          <a:p>
            <a:endParaRPr lang="en-US">
              <a:solidFill>
                <a:srgbClr val="333399"/>
              </a:solidFill>
            </a:endParaRPr>
          </a:p>
          <a:p>
            <a:endParaRPr lang="en-US">
              <a:solidFill>
                <a:srgbClr val="333399"/>
              </a:solidFill>
            </a:endParaRPr>
          </a:p>
          <a:p>
            <a:endParaRPr lang="en-US">
              <a:solidFill>
                <a:srgbClr val="333399"/>
              </a:solidFill>
            </a:endParaRPr>
          </a:p>
          <a:p>
            <a:endParaRPr lang="en-US">
              <a:solidFill>
                <a:srgbClr val="333399"/>
              </a:solidFill>
            </a:endParaRPr>
          </a:p>
          <a:p>
            <a:r>
              <a:rPr lang="en-US">
                <a:solidFill>
                  <a:srgbClr val="333399"/>
                </a:solidFill>
              </a:rPr>
              <a:t>Here </a:t>
            </a:r>
            <a:r>
              <a:rPr lang="en-US" i="1">
                <a:solidFill>
                  <a:srgbClr val="000000"/>
                </a:solidFill>
                <a:latin typeface="Times New Roman" charset="0"/>
              </a:rPr>
              <a:t>G</a:t>
            </a:r>
            <a:r>
              <a:rPr lang="en-US">
                <a:solidFill>
                  <a:srgbClr val="333399"/>
                </a:solidFill>
              </a:rPr>
              <a:t> is the universal</a:t>
            </a:r>
          </a:p>
          <a:p>
            <a:r>
              <a:rPr lang="en-US">
                <a:solidFill>
                  <a:srgbClr val="333399"/>
                </a:solidFill>
              </a:rPr>
              <a:t>gravitational constant.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6FAB817-283A-0280-02FE-C5AC1DEFC6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7513" y="4204283"/>
            <a:ext cx="3608387" cy="105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a14="http://schemas.microsoft.com/office/drawing/2010/main" xmlns="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a14="http://schemas.microsoft.com/office/drawing/2010/main" xmlns="" xmlns:lc="http://schemas.openxmlformats.org/drawingml/2006/lockedCanvas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977BC21D-8E8B-5105-4908-81B897EF5A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5625" y="3290887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4" name="Text Box 9">
            <a:extLst>
              <a:ext uri="{FF2B5EF4-FFF2-40B4-BE49-F238E27FC236}">
                <a16:creationId xmlns:a16="http://schemas.microsoft.com/office/drawing/2014/main" id="{60955CCC-9248-4C61-F696-ECEE2C68D7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2325" y="3300412"/>
            <a:ext cx="6096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/>
            <a:r>
              <a:rPr lang="en-US" sz="1400">
                <a:solidFill>
                  <a:srgbClr val="000000"/>
                </a:solidFill>
              </a:rPr>
              <a:t>CP</a:t>
            </a:r>
          </a:p>
          <a:p>
            <a:pPr algn="ctr"/>
            <a:r>
              <a:rPr lang="en-US" sz="1400">
                <a:solidFill>
                  <a:srgbClr val="000000"/>
                </a:solidFill>
              </a:rPr>
              <a:t>Drip?</a:t>
            </a:r>
          </a:p>
        </p:txBody>
      </p:sp>
      <p:pic>
        <p:nvPicPr>
          <p:cNvPr id="15" name="Picture 14" descr="400px-HD-Rayleigh-Taylor">
            <a:extLst>
              <a:ext uri="{FF2B5EF4-FFF2-40B4-BE49-F238E27FC236}">
                <a16:creationId xmlns:a16="http://schemas.microsoft.com/office/drawing/2014/main" id="{1110F3AE-5CB0-BB45-910B-7578F93167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1889" y="52387"/>
            <a:ext cx="2405775" cy="1948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04013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5">
            <a:extLst>
              <a:ext uri="{FF2B5EF4-FFF2-40B4-BE49-F238E27FC236}">
                <a16:creationId xmlns:a16="http://schemas.microsoft.com/office/drawing/2014/main" id="{8BD4CBCE-492A-D7E5-1947-D293AEEAA2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78180" y="3606800"/>
            <a:ext cx="3308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3600" i="1">
                <a:solidFill>
                  <a:srgbClr val="333399"/>
                </a:solidFill>
                <a:latin typeface="Arial Black" charset="0"/>
              </a:rPr>
              <a:t>In Elevation:</a:t>
            </a:r>
          </a:p>
        </p:txBody>
      </p:sp>
      <p:sp>
        <p:nvSpPr>
          <p:cNvPr id="11" name="Text Box 6">
            <a:extLst>
              <a:ext uri="{FF2B5EF4-FFF2-40B4-BE49-F238E27FC236}">
                <a16:creationId xmlns:a16="http://schemas.microsoft.com/office/drawing/2014/main" id="{F8A8144C-B048-49E8-DF8D-F7ECF3D9C7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6555" y="4159250"/>
            <a:ext cx="3911600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>
                <a:solidFill>
                  <a:srgbClr val="333399"/>
                </a:solidFill>
              </a:rPr>
              <a:t>Surface elevation also </a:t>
            </a:r>
          </a:p>
          <a:p>
            <a:r>
              <a:rPr lang="en-US">
                <a:solidFill>
                  <a:srgbClr val="333399"/>
                </a:solidFill>
              </a:rPr>
              <a:t>depends on mass anomaly </a:t>
            </a:r>
          </a:p>
          <a:p>
            <a:r>
              <a:rPr lang="en-US">
                <a:solidFill>
                  <a:srgbClr val="000000"/>
                </a:solidFill>
                <a:latin typeface="Symbol" charset="0"/>
                <a:sym typeface="Symbol" charset="0"/>
              </a:rPr>
              <a:t></a:t>
            </a:r>
            <a:r>
              <a:rPr lang="en-US" i="1">
                <a:solidFill>
                  <a:srgbClr val="000000"/>
                </a:solidFill>
                <a:latin typeface="Times New Roman" charset="0"/>
              </a:rPr>
              <a:t>m</a:t>
            </a:r>
            <a:r>
              <a:rPr lang="en-US">
                <a:solidFill>
                  <a:srgbClr val="333399"/>
                </a:solidFill>
              </a:rPr>
              <a:t>, spatial wavelength </a:t>
            </a:r>
            <a:r>
              <a:rPr lang="en-US" i="1">
                <a:solidFill>
                  <a:srgbClr val="000000"/>
                </a:solidFill>
                <a:latin typeface="Symbol" charset="0"/>
                <a:sym typeface="Symbol" charset="0"/>
              </a:rPr>
              <a:t></a:t>
            </a:r>
            <a:r>
              <a:rPr lang="en-US">
                <a:solidFill>
                  <a:srgbClr val="333399"/>
                </a:solidFill>
              </a:rPr>
              <a:t>, </a:t>
            </a:r>
          </a:p>
          <a:p>
            <a:r>
              <a:rPr lang="en-US">
                <a:solidFill>
                  <a:srgbClr val="333399"/>
                </a:solidFill>
              </a:rPr>
              <a:t>&amp; depth </a:t>
            </a:r>
            <a:r>
              <a:rPr lang="en-US" i="1">
                <a:solidFill>
                  <a:srgbClr val="000000"/>
                </a:solidFill>
                <a:latin typeface="Times New Roman" charset="0"/>
              </a:rPr>
              <a:t>z</a:t>
            </a:r>
            <a:r>
              <a:rPr lang="en-US">
                <a:solidFill>
                  <a:srgbClr val="333399"/>
                </a:solidFill>
              </a:rPr>
              <a:t>. Here </a:t>
            </a:r>
            <a:r>
              <a:rPr lang="en-US" i="1">
                <a:solidFill>
                  <a:srgbClr val="000000"/>
                </a:solidFill>
                <a:latin typeface="Times New Roman" charset="0"/>
              </a:rPr>
              <a:t>l</a:t>
            </a:r>
            <a:r>
              <a:rPr lang="en-US">
                <a:solidFill>
                  <a:srgbClr val="333399"/>
                </a:solidFill>
              </a:rPr>
              <a:t> is the </a:t>
            </a:r>
          </a:p>
          <a:p>
            <a:r>
              <a:rPr lang="en-US">
                <a:solidFill>
                  <a:srgbClr val="333399"/>
                </a:solidFill>
              </a:rPr>
              <a:t>spherical harmonic degree: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71F14A8-D369-856E-2266-2FC7ED0FA6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3155" y="6076950"/>
            <a:ext cx="2438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3" name="Picture 12" descr="Alphas">
            <a:extLst>
              <a:ext uri="{FF2B5EF4-FFF2-40B4-BE49-F238E27FC236}">
                <a16:creationId xmlns:a16="http://schemas.microsoft.com/office/drawing/2014/main" id="{FBB6E573-6D7D-831B-8DB1-EB674F9201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3355" y="57150"/>
            <a:ext cx="4318000" cy="351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a">
            <a:extLst>
              <a:ext uri="{FF2B5EF4-FFF2-40B4-BE49-F238E27FC236}">
                <a16:creationId xmlns:a16="http://schemas.microsoft.com/office/drawing/2014/main" id="{CAA1FB1F-67D5-1185-A667-A2EEC2BD78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884" y="19050"/>
            <a:ext cx="3365500" cy="3409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b">
            <a:extLst>
              <a:ext uri="{FF2B5EF4-FFF2-40B4-BE49-F238E27FC236}">
                <a16:creationId xmlns:a16="http://schemas.microsoft.com/office/drawing/2014/main" id="{AD151C64-9C0A-8CF5-A12A-56D9453939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772" y="3429000"/>
            <a:ext cx="3363912" cy="3409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 Box 4">
            <a:extLst>
              <a:ext uri="{FF2B5EF4-FFF2-40B4-BE49-F238E27FC236}">
                <a16:creationId xmlns:a16="http://schemas.microsoft.com/office/drawing/2014/main" id="{4C23F59A-7C82-E471-5E73-F10801B1D0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6059" y="1073150"/>
            <a:ext cx="1314450" cy="142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945" tIns="41473" rIns="82945" bIns="41473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sz="2200">
                <a:solidFill>
                  <a:srgbClr val="333399"/>
                </a:solidFill>
              </a:rPr>
              <a:t>Elevation</a:t>
            </a:r>
          </a:p>
          <a:p>
            <a:pPr eaLnBrk="0" hangingPunct="0"/>
            <a:r>
              <a:rPr lang="en-US" sz="2200">
                <a:solidFill>
                  <a:srgbClr val="333399"/>
                </a:solidFill>
              </a:rPr>
              <a:t>residual,</a:t>
            </a:r>
          </a:p>
          <a:p>
            <a:pPr eaLnBrk="0" hangingPunct="0"/>
            <a:r>
              <a:rPr lang="en-US" sz="2200">
                <a:solidFill>
                  <a:srgbClr val="333399"/>
                </a:solidFill>
              </a:rPr>
              <a:t>crust</a:t>
            </a:r>
          </a:p>
          <a:p>
            <a:pPr eaLnBrk="0" hangingPunct="0"/>
            <a:r>
              <a:rPr lang="en-US" sz="2200">
                <a:solidFill>
                  <a:srgbClr val="333399"/>
                </a:solidFill>
              </a:rPr>
              <a:t>removed</a:t>
            </a:r>
          </a:p>
        </p:txBody>
      </p:sp>
      <p:sp>
        <p:nvSpPr>
          <p:cNvPr id="17" name="Text Box 11">
            <a:extLst>
              <a:ext uri="{FF2B5EF4-FFF2-40B4-BE49-F238E27FC236}">
                <a16:creationId xmlns:a16="http://schemas.microsoft.com/office/drawing/2014/main" id="{66155788-6BC2-EDEE-E382-0785A12DB6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7009" y="3943350"/>
            <a:ext cx="1475560" cy="2453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945" tIns="41473" rIns="82945" bIns="41473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sz="2200" dirty="0">
                <a:solidFill>
                  <a:srgbClr val="333399"/>
                </a:solidFill>
              </a:rPr>
              <a:t>“Dynamic</a:t>
            </a:r>
          </a:p>
          <a:p>
            <a:pPr eaLnBrk="0" hangingPunct="0"/>
            <a:r>
              <a:rPr lang="en-US" sz="2200" dirty="0">
                <a:solidFill>
                  <a:srgbClr val="333399"/>
                </a:solidFill>
              </a:rPr>
              <a:t>elevation”,</a:t>
            </a:r>
          </a:p>
          <a:p>
            <a:pPr eaLnBrk="0" hangingPunct="0"/>
            <a:r>
              <a:rPr lang="en-US" sz="2200" dirty="0">
                <a:solidFill>
                  <a:srgbClr val="333399"/>
                </a:solidFill>
              </a:rPr>
              <a:t>using</a:t>
            </a:r>
          </a:p>
          <a:p>
            <a:pPr eaLnBrk="0" hangingPunct="0"/>
            <a:r>
              <a:rPr lang="en-US" sz="2200" dirty="0" err="1">
                <a:solidFill>
                  <a:srgbClr val="333399"/>
                </a:solidFill>
              </a:rPr>
              <a:t>Schmandt</a:t>
            </a:r>
            <a:endParaRPr lang="en-US" sz="2200" dirty="0">
              <a:solidFill>
                <a:srgbClr val="333399"/>
              </a:solidFill>
            </a:endParaRPr>
          </a:p>
          <a:p>
            <a:pPr eaLnBrk="0" hangingPunct="0"/>
            <a:r>
              <a:rPr lang="en-US" sz="2200" dirty="0">
                <a:solidFill>
                  <a:srgbClr val="333399"/>
                </a:solidFill>
              </a:rPr>
              <a:t>et al.</a:t>
            </a:r>
          </a:p>
          <a:p>
            <a:pPr eaLnBrk="0" hangingPunct="0"/>
            <a:r>
              <a:rPr lang="en-US" sz="2200" dirty="0">
                <a:solidFill>
                  <a:srgbClr val="333399"/>
                </a:solidFill>
              </a:rPr>
              <a:t>seismic</a:t>
            </a:r>
          </a:p>
          <a:p>
            <a:pPr eaLnBrk="0" hangingPunct="0"/>
            <a:r>
              <a:rPr lang="en-US" sz="2200" dirty="0">
                <a:solidFill>
                  <a:srgbClr val="333399"/>
                </a:solidFill>
              </a:rPr>
              <a:t>anomalies</a:t>
            </a:r>
          </a:p>
        </p:txBody>
      </p:sp>
      <p:sp>
        <p:nvSpPr>
          <p:cNvPr id="18" name="Text Box 12">
            <a:extLst>
              <a:ext uri="{FF2B5EF4-FFF2-40B4-BE49-F238E27FC236}">
                <a16:creationId xmlns:a16="http://schemas.microsoft.com/office/drawing/2014/main" id="{504CEC5C-69C6-D542-D1C8-0471107E3D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7484" y="3028950"/>
            <a:ext cx="1370013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1600">
                <a:solidFill>
                  <a:srgbClr val="000000"/>
                </a:solidFill>
              </a:rPr>
              <a:t>Becker et al.,</a:t>
            </a:r>
          </a:p>
          <a:p>
            <a:r>
              <a:rPr lang="en-US" sz="1600">
                <a:solidFill>
                  <a:srgbClr val="000000"/>
                </a:solidFill>
              </a:rPr>
              <a:t>EPSL, 2014</a:t>
            </a:r>
          </a:p>
        </p:txBody>
      </p:sp>
    </p:spTree>
    <p:extLst>
      <p:ext uri="{BB962C8B-B14F-4D97-AF65-F5344CB8AC3E}">
        <p14:creationId xmlns:p14="http://schemas.microsoft.com/office/powerpoint/2010/main" val="23468641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>
            <a:extLst>
              <a:ext uri="{FF2B5EF4-FFF2-40B4-BE49-F238E27FC236}">
                <a16:creationId xmlns:a16="http://schemas.microsoft.com/office/drawing/2014/main" id="{0D40D3C9-E7FE-6B72-1DD9-B411BF7337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5340" y="428179"/>
            <a:ext cx="3113353" cy="6001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333399"/>
                </a:solidFill>
              </a:rPr>
              <a:t>Lithospheric stress</a:t>
            </a:r>
          </a:p>
          <a:p>
            <a:r>
              <a:rPr lang="en-US" dirty="0">
                <a:solidFill>
                  <a:srgbClr val="333399"/>
                </a:solidFill>
              </a:rPr>
              <a:t>and crustal thickness</a:t>
            </a:r>
          </a:p>
          <a:p>
            <a:r>
              <a:rPr lang="en-US" dirty="0">
                <a:solidFill>
                  <a:srgbClr val="333399"/>
                </a:solidFill>
              </a:rPr>
              <a:t>are most sensitive</a:t>
            </a:r>
          </a:p>
          <a:p>
            <a:r>
              <a:rPr lang="en-US" dirty="0">
                <a:solidFill>
                  <a:srgbClr val="333399"/>
                </a:solidFill>
              </a:rPr>
              <a:t>to vertical stress </a:t>
            </a:r>
          </a:p>
          <a:p>
            <a:r>
              <a:rPr lang="en-US" dirty="0">
                <a:solidFill>
                  <a:srgbClr val="333399"/>
                </a:solidFill>
              </a:rPr>
              <a:t>applied ~ mid-</a:t>
            </a:r>
          </a:p>
          <a:p>
            <a:r>
              <a:rPr lang="en-US" dirty="0">
                <a:solidFill>
                  <a:srgbClr val="333399"/>
                </a:solidFill>
              </a:rPr>
              <a:t>lithosphere (which</a:t>
            </a:r>
          </a:p>
          <a:p>
            <a:r>
              <a:rPr lang="en-US" dirty="0">
                <a:solidFill>
                  <a:srgbClr val="333399"/>
                </a:solidFill>
              </a:rPr>
              <a:t>can be easily inferred</a:t>
            </a:r>
          </a:p>
          <a:p>
            <a:r>
              <a:rPr lang="en-US" dirty="0">
                <a:solidFill>
                  <a:srgbClr val="333399"/>
                </a:solidFill>
              </a:rPr>
              <a:t>from the elevation</a:t>
            </a:r>
          </a:p>
          <a:p>
            <a:r>
              <a:rPr lang="en-US" dirty="0">
                <a:solidFill>
                  <a:srgbClr val="333399"/>
                </a:solidFill>
              </a:rPr>
              <a:t>kernel). Elevation</a:t>
            </a:r>
          </a:p>
          <a:p>
            <a:r>
              <a:rPr lang="en-US" dirty="0">
                <a:solidFill>
                  <a:srgbClr val="333399"/>
                </a:solidFill>
              </a:rPr>
              <a:t>kernels producing</a:t>
            </a:r>
          </a:p>
          <a:p>
            <a:r>
              <a:rPr lang="en-US" dirty="0">
                <a:solidFill>
                  <a:srgbClr val="333399"/>
                </a:solidFill>
              </a:rPr>
              <a:t>subsidence will</a:t>
            </a:r>
          </a:p>
          <a:p>
            <a:r>
              <a:rPr lang="en-US" dirty="0">
                <a:solidFill>
                  <a:srgbClr val="333399"/>
                </a:solidFill>
              </a:rPr>
              <a:t>favor compressional</a:t>
            </a:r>
          </a:p>
          <a:p>
            <a:r>
              <a:rPr lang="en-US" dirty="0">
                <a:solidFill>
                  <a:srgbClr val="333399"/>
                </a:solidFill>
              </a:rPr>
              <a:t>stress and thicker</a:t>
            </a:r>
          </a:p>
          <a:p>
            <a:r>
              <a:rPr lang="en-US" dirty="0">
                <a:solidFill>
                  <a:srgbClr val="333399"/>
                </a:solidFill>
              </a:rPr>
              <a:t>crust; uplift will favor</a:t>
            </a:r>
          </a:p>
          <a:p>
            <a:r>
              <a:rPr lang="en-US" dirty="0">
                <a:solidFill>
                  <a:srgbClr val="333399"/>
                </a:solidFill>
              </a:rPr>
              <a:t>extension and crustal</a:t>
            </a:r>
          </a:p>
          <a:p>
            <a:r>
              <a:rPr lang="en-US" dirty="0">
                <a:solidFill>
                  <a:srgbClr val="333399"/>
                </a:solidFill>
              </a:rPr>
              <a:t>thinning.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A4D7AB3-30CE-AF03-EC63-D7BE5F48E1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9994" y="815093"/>
            <a:ext cx="5852160" cy="5644930"/>
          </a:xfrm>
          <a:prstGeom prst="rect">
            <a:avLst/>
          </a:prstGeom>
        </p:spPr>
      </p:pic>
      <p:sp>
        <p:nvSpPr>
          <p:cNvPr id="9" name="TextBox 2">
            <a:extLst>
              <a:ext uri="{FF2B5EF4-FFF2-40B4-BE49-F238E27FC236}">
                <a16:creationId xmlns:a16="http://schemas.microsoft.com/office/drawing/2014/main" id="{25324340-3B62-CDC6-B38C-25870DDA8CE0}"/>
              </a:ext>
            </a:extLst>
          </p:cNvPr>
          <p:cNvSpPr txBox="1"/>
          <p:nvPr/>
        </p:nvSpPr>
        <p:spPr>
          <a:xfrm>
            <a:off x="6274077" y="327828"/>
            <a:ext cx="45568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3200" b="1" i="1" dirty="0">
                <a:solidFill>
                  <a:srgbClr val="0003AA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Drip observations…</a:t>
            </a:r>
          </a:p>
        </p:txBody>
      </p:sp>
    </p:spTree>
    <p:extLst>
      <p:ext uri="{BB962C8B-B14F-4D97-AF65-F5344CB8AC3E}">
        <p14:creationId xmlns:p14="http://schemas.microsoft.com/office/powerpoint/2010/main" val="7659377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s3">
            <a:extLst>
              <a:ext uri="{FF2B5EF4-FFF2-40B4-BE49-F238E27FC236}">
                <a16:creationId xmlns:a16="http://schemas.microsoft.com/office/drawing/2014/main" id="{99CC9421-7682-CE14-EF4C-F0BBFEE1B3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919" y="10319"/>
            <a:ext cx="5292725" cy="6837362"/>
          </a:xfrm>
          <a:prstGeom prst="rect">
            <a:avLst/>
          </a:prstGeom>
          <a:noFill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4">
            <a:extLst>
              <a:ext uri="{FF2B5EF4-FFF2-40B4-BE49-F238E27FC236}">
                <a16:creationId xmlns:a16="http://schemas.microsoft.com/office/drawing/2014/main" id="{C804EE16-6890-46BC-E9FE-C758E02F7354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-1217510" y="3092438"/>
            <a:ext cx="349339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2000" dirty="0"/>
              <a:t>(</a:t>
            </a:r>
            <a:r>
              <a:rPr lang="en-US" sz="2000" dirty="0" err="1"/>
              <a:t>Schmandt</a:t>
            </a:r>
            <a:r>
              <a:rPr lang="en-US" sz="2000" dirty="0"/>
              <a:t> et al, EPSL 2010)</a:t>
            </a:r>
          </a:p>
        </p:txBody>
      </p:sp>
      <p:sp>
        <p:nvSpPr>
          <p:cNvPr id="4" name="Text Box 5">
            <a:extLst>
              <a:ext uri="{FF2B5EF4-FFF2-40B4-BE49-F238E27FC236}">
                <a16:creationId xmlns:a16="http://schemas.microsoft.com/office/drawing/2014/main" id="{A3F0A14A-6B18-AFE7-31F2-5C550FDCFF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8119" y="1675606"/>
            <a:ext cx="102303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/>
              <a:t>90 km</a:t>
            </a:r>
          </a:p>
        </p:txBody>
      </p:sp>
      <p:sp>
        <p:nvSpPr>
          <p:cNvPr id="5" name="Text Box 6">
            <a:extLst>
              <a:ext uri="{FF2B5EF4-FFF2-40B4-BE49-F238E27FC236}">
                <a16:creationId xmlns:a16="http://schemas.microsoft.com/office/drawing/2014/main" id="{AEBFBC79-4B35-80A1-A285-CF6F7E7E28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7519" y="1675606"/>
            <a:ext cx="119455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/>
              <a:t>125 km</a:t>
            </a:r>
          </a:p>
        </p:txBody>
      </p:sp>
      <p:sp>
        <p:nvSpPr>
          <p:cNvPr id="6" name="Text Box 7">
            <a:extLst>
              <a:ext uri="{FF2B5EF4-FFF2-40B4-BE49-F238E27FC236}">
                <a16:creationId xmlns:a16="http://schemas.microsoft.com/office/drawing/2014/main" id="{38762376-0BD5-F880-4672-D3049FEEC3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8119" y="3885406"/>
            <a:ext cx="119455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/>
              <a:t>160 km</a:t>
            </a:r>
          </a:p>
        </p:txBody>
      </p:sp>
      <p:sp>
        <p:nvSpPr>
          <p:cNvPr id="7" name="Text Box 8">
            <a:extLst>
              <a:ext uri="{FF2B5EF4-FFF2-40B4-BE49-F238E27FC236}">
                <a16:creationId xmlns:a16="http://schemas.microsoft.com/office/drawing/2014/main" id="{F5656846-0AAC-0067-8B12-B60CF881B3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7519" y="3961606"/>
            <a:ext cx="119455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/>
              <a:t>195 km</a:t>
            </a:r>
          </a:p>
        </p:txBody>
      </p:sp>
      <p:sp>
        <p:nvSpPr>
          <p:cNvPr id="8" name="Text Box 9">
            <a:extLst>
              <a:ext uri="{FF2B5EF4-FFF2-40B4-BE49-F238E27FC236}">
                <a16:creationId xmlns:a16="http://schemas.microsoft.com/office/drawing/2014/main" id="{0A333722-78A2-2E22-7164-4AF6B46453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8119" y="6247606"/>
            <a:ext cx="119455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/>
              <a:t>230 km</a:t>
            </a:r>
          </a:p>
        </p:txBody>
      </p:sp>
      <p:sp>
        <p:nvSpPr>
          <p:cNvPr id="9" name="Text Box 10">
            <a:extLst>
              <a:ext uri="{FF2B5EF4-FFF2-40B4-BE49-F238E27FC236}">
                <a16:creationId xmlns:a16="http://schemas.microsoft.com/office/drawing/2014/main" id="{EE28FF1B-930C-F212-2593-25371F4CBB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1319" y="6247606"/>
            <a:ext cx="119455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/>
              <a:t>270 km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C330089-1094-3683-0EA0-D9B0DCB14A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9994" y="815093"/>
            <a:ext cx="5852160" cy="5644930"/>
          </a:xfrm>
          <a:prstGeom prst="rect">
            <a:avLst/>
          </a:prstGeom>
        </p:spPr>
      </p:pic>
      <p:sp>
        <p:nvSpPr>
          <p:cNvPr id="13" name="TextBox 2">
            <a:extLst>
              <a:ext uri="{FF2B5EF4-FFF2-40B4-BE49-F238E27FC236}">
                <a16:creationId xmlns:a16="http://schemas.microsoft.com/office/drawing/2014/main" id="{9BF769D8-7DFB-DEB7-DD40-00B0B8910922}"/>
              </a:ext>
            </a:extLst>
          </p:cNvPr>
          <p:cNvSpPr txBox="1"/>
          <p:nvPr/>
        </p:nvSpPr>
        <p:spPr>
          <a:xfrm>
            <a:off x="6274077" y="327828"/>
            <a:ext cx="45568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3200" b="1" i="1" dirty="0">
                <a:solidFill>
                  <a:srgbClr val="0003AA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Drip observations…</a:t>
            </a:r>
          </a:p>
        </p:txBody>
      </p:sp>
    </p:spTree>
    <p:extLst>
      <p:ext uri="{BB962C8B-B14F-4D97-AF65-F5344CB8AC3E}">
        <p14:creationId xmlns:p14="http://schemas.microsoft.com/office/powerpoint/2010/main" val="424128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s2">
            <a:extLst>
              <a:ext uri="{FF2B5EF4-FFF2-40B4-BE49-F238E27FC236}">
                <a16:creationId xmlns:a16="http://schemas.microsoft.com/office/drawing/2014/main" id="{A5FF58E1-E57A-1DE2-42D1-988F3BC14E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0543" y="100012"/>
            <a:ext cx="5245100" cy="6657975"/>
          </a:xfrm>
          <a:prstGeom prst="rect">
            <a:avLst/>
          </a:prstGeom>
          <a:noFill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4">
            <a:extLst>
              <a:ext uri="{FF2B5EF4-FFF2-40B4-BE49-F238E27FC236}">
                <a16:creationId xmlns:a16="http://schemas.microsoft.com/office/drawing/2014/main" id="{50F958C0-7784-2776-6C50-DF3513CFEC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50918" y="1946275"/>
            <a:ext cx="3030538" cy="301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>
                <a:solidFill>
                  <a:srgbClr val="333399"/>
                </a:solidFill>
              </a:rPr>
              <a:t>It also helps to</a:t>
            </a:r>
          </a:p>
          <a:p>
            <a:r>
              <a:rPr lang="en-US">
                <a:solidFill>
                  <a:srgbClr val="333399"/>
                </a:solidFill>
              </a:rPr>
              <a:t>examine images in</a:t>
            </a:r>
          </a:p>
          <a:p>
            <a:r>
              <a:rPr lang="en-US">
                <a:solidFill>
                  <a:srgbClr val="333399"/>
                </a:solidFill>
              </a:rPr>
              <a:t>three-dimensional</a:t>
            </a:r>
          </a:p>
          <a:p>
            <a:r>
              <a:rPr lang="en-US">
                <a:solidFill>
                  <a:srgbClr val="333399"/>
                </a:solidFill>
              </a:rPr>
              <a:t>space…</a:t>
            </a:r>
          </a:p>
          <a:p>
            <a:endParaRPr lang="en-US">
              <a:solidFill>
                <a:srgbClr val="333399"/>
              </a:solidFill>
            </a:endParaRPr>
          </a:p>
          <a:p>
            <a:r>
              <a:rPr lang="en-US">
                <a:solidFill>
                  <a:srgbClr val="333399"/>
                </a:solidFill>
              </a:rPr>
              <a:t>Tomographic images</a:t>
            </a:r>
          </a:p>
          <a:p>
            <a:r>
              <a:rPr lang="en-US">
                <a:solidFill>
                  <a:srgbClr val="333399"/>
                </a:solidFill>
              </a:rPr>
              <a:t>(Schmandt et al,</a:t>
            </a:r>
          </a:p>
          <a:p>
            <a:r>
              <a:rPr lang="en-US">
                <a:solidFill>
                  <a:srgbClr val="333399"/>
                </a:solidFill>
              </a:rPr>
              <a:t>EPSL 2010)</a:t>
            </a: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4FAAF2E3-0FC2-B7CD-F92A-9DC2089B6A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9443" y="1852612"/>
            <a:ext cx="692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>
                <a:solidFill>
                  <a:srgbClr val="000000"/>
                </a:solidFill>
              </a:rPr>
              <a:t>310</a:t>
            </a: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BA4B5755-B063-6985-36E1-1154D9FED5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3768" y="1852612"/>
            <a:ext cx="692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>
                <a:solidFill>
                  <a:srgbClr val="000000"/>
                </a:solidFill>
              </a:rPr>
              <a:t>395</a:t>
            </a:r>
          </a:p>
        </p:txBody>
      </p:sp>
      <p:sp>
        <p:nvSpPr>
          <p:cNvPr id="9" name="Text Box 7">
            <a:extLst>
              <a:ext uri="{FF2B5EF4-FFF2-40B4-BE49-F238E27FC236}">
                <a16:creationId xmlns:a16="http://schemas.microsoft.com/office/drawing/2014/main" id="{A419B8D9-06DA-4442-6421-CAEF909DAD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9443" y="4138612"/>
            <a:ext cx="692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>
                <a:solidFill>
                  <a:srgbClr val="000000"/>
                </a:solidFill>
              </a:rPr>
              <a:t>490</a:t>
            </a:r>
          </a:p>
        </p:txBody>
      </p:sp>
      <p:sp>
        <p:nvSpPr>
          <p:cNvPr id="10" name="Text Box 8">
            <a:extLst>
              <a:ext uri="{FF2B5EF4-FFF2-40B4-BE49-F238E27FC236}">
                <a16:creationId xmlns:a16="http://schemas.microsoft.com/office/drawing/2014/main" id="{DB219670-F504-9270-0E98-B6FD7EFA69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3768" y="4138612"/>
            <a:ext cx="692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>
                <a:solidFill>
                  <a:srgbClr val="000000"/>
                </a:solidFill>
              </a:rPr>
              <a:t>590</a:t>
            </a:r>
          </a:p>
        </p:txBody>
      </p:sp>
      <p:sp>
        <p:nvSpPr>
          <p:cNvPr id="11" name="Text Box 9">
            <a:extLst>
              <a:ext uri="{FF2B5EF4-FFF2-40B4-BE49-F238E27FC236}">
                <a16:creationId xmlns:a16="http://schemas.microsoft.com/office/drawing/2014/main" id="{1FB81EE7-1DA2-1B79-6C7A-4F9AB8897E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84168" y="5681662"/>
            <a:ext cx="692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>
                <a:solidFill>
                  <a:srgbClr val="000000"/>
                </a:solidFill>
              </a:rPr>
              <a:t>410</a:t>
            </a:r>
          </a:p>
        </p:txBody>
      </p:sp>
      <p:sp>
        <p:nvSpPr>
          <p:cNvPr id="12" name="Text Box 10">
            <a:extLst>
              <a:ext uri="{FF2B5EF4-FFF2-40B4-BE49-F238E27FC236}">
                <a16:creationId xmlns:a16="http://schemas.microsoft.com/office/drawing/2014/main" id="{28F0FBAF-8712-D072-0F6C-81CDBFE2FA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79393" y="6196012"/>
            <a:ext cx="692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>
                <a:solidFill>
                  <a:srgbClr val="000000"/>
                </a:solidFill>
              </a:rPr>
              <a:t>670</a:t>
            </a:r>
          </a:p>
        </p:txBody>
      </p:sp>
    </p:spTree>
    <p:extLst>
      <p:ext uri="{BB962C8B-B14F-4D97-AF65-F5344CB8AC3E}">
        <p14:creationId xmlns:p14="http://schemas.microsoft.com/office/powerpoint/2010/main" val="31691550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 2013 - 202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11418</TotalTime>
  <Words>522</Words>
  <Application>Microsoft Macintosh PowerPoint</Application>
  <PresentationFormat>Widescreen</PresentationFormat>
  <Paragraphs>135</Paragraphs>
  <Slides>11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Arial Black</vt:lpstr>
      <vt:lpstr>Calibri</vt:lpstr>
      <vt:lpstr>Calibri Light</vt:lpstr>
      <vt:lpstr>Symbol</vt:lpstr>
      <vt:lpstr>Times New Roman</vt:lpstr>
      <vt:lpstr>Office Theme 2013 - 2022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Tony Lowry</dc:creator>
  <cp:lastModifiedBy>Tony Lowry</cp:lastModifiedBy>
  <cp:revision>36</cp:revision>
  <dcterms:created xsi:type="dcterms:W3CDTF">2023-01-09T19:13:31Z</dcterms:created>
  <dcterms:modified xsi:type="dcterms:W3CDTF">2023-02-24T18:58:42Z</dcterms:modified>
</cp:coreProperties>
</file>