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7" r:id="rId4"/>
    <p:sldId id="258"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D2372F-1A88-8F49-BAF0-95EEF105A400}" v="39" dt="2023-03-22T16:51:10.1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74"/>
    <p:restoredTop sz="96327"/>
  </p:normalViewPr>
  <p:slideViewPr>
    <p:cSldViewPr snapToGrid="0">
      <p:cViewPr varScale="1">
        <p:scale>
          <a:sx n="93" d="100"/>
          <a:sy n="93" d="100"/>
        </p:scale>
        <p:origin x="216" y="10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than Harrow" userId="3b18c59d665f192d" providerId="LiveId" clId="{7AD2372F-1A88-8F49-BAF0-95EEF105A400}"/>
    <pc:docChg chg="custSel addSld delSld modSld modShowInfo">
      <pc:chgData name="Ethan Harrow" userId="3b18c59d665f192d" providerId="LiveId" clId="{7AD2372F-1A88-8F49-BAF0-95EEF105A400}" dt="2023-03-22T16:51:39.497" v="289" actId="1076"/>
      <pc:docMkLst>
        <pc:docMk/>
      </pc:docMkLst>
      <pc:sldChg chg="modSp mod">
        <pc:chgData name="Ethan Harrow" userId="3b18c59d665f192d" providerId="LiveId" clId="{7AD2372F-1A88-8F49-BAF0-95EEF105A400}" dt="2023-03-21T21:57:34.414" v="71" actId="20577"/>
        <pc:sldMkLst>
          <pc:docMk/>
          <pc:sldMk cId="3394518869" sldId="256"/>
        </pc:sldMkLst>
        <pc:spChg chg="mod">
          <ac:chgData name="Ethan Harrow" userId="3b18c59d665f192d" providerId="LiveId" clId="{7AD2372F-1A88-8F49-BAF0-95EEF105A400}" dt="2023-03-21T21:57:14.439" v="59" actId="20577"/>
          <ac:spMkLst>
            <pc:docMk/>
            <pc:sldMk cId="3394518869" sldId="256"/>
            <ac:spMk id="2" creationId="{9E02FA24-FA23-6169-ADA7-91E4F533D276}"/>
          </ac:spMkLst>
        </pc:spChg>
        <pc:spChg chg="mod">
          <ac:chgData name="Ethan Harrow" userId="3b18c59d665f192d" providerId="LiveId" clId="{7AD2372F-1A88-8F49-BAF0-95EEF105A400}" dt="2023-03-21T21:57:34.414" v="71" actId="20577"/>
          <ac:spMkLst>
            <pc:docMk/>
            <pc:sldMk cId="3394518869" sldId="256"/>
            <ac:spMk id="3" creationId="{4C1427AE-FAB5-076D-E6EC-08FBEFDFACFB}"/>
          </ac:spMkLst>
        </pc:spChg>
      </pc:sldChg>
      <pc:sldChg chg="addSp delSp modSp new mod">
        <pc:chgData name="Ethan Harrow" userId="3b18c59d665f192d" providerId="LiveId" clId="{7AD2372F-1A88-8F49-BAF0-95EEF105A400}" dt="2023-03-22T16:42:36.163" v="279" actId="1076"/>
        <pc:sldMkLst>
          <pc:docMk/>
          <pc:sldMk cId="1540495497" sldId="257"/>
        </pc:sldMkLst>
        <pc:spChg chg="mod">
          <ac:chgData name="Ethan Harrow" userId="3b18c59d665f192d" providerId="LiveId" clId="{7AD2372F-1A88-8F49-BAF0-95EEF105A400}" dt="2023-03-21T22:00:10.943" v="74" actId="20577"/>
          <ac:spMkLst>
            <pc:docMk/>
            <pc:sldMk cId="1540495497" sldId="257"/>
            <ac:spMk id="2" creationId="{E53B88F5-E988-2E1F-339B-19BD156A708E}"/>
          </ac:spMkLst>
        </pc:spChg>
        <pc:spChg chg="del">
          <ac:chgData name="Ethan Harrow" userId="3b18c59d665f192d" providerId="LiveId" clId="{7AD2372F-1A88-8F49-BAF0-95EEF105A400}" dt="2023-03-22T05:52:23.451" v="75"/>
          <ac:spMkLst>
            <pc:docMk/>
            <pc:sldMk cId="1540495497" sldId="257"/>
            <ac:spMk id="3" creationId="{9AB39405-F2F3-9DF0-4030-FB22B6330AFC}"/>
          </ac:spMkLst>
        </pc:spChg>
        <pc:spChg chg="add del mod">
          <ac:chgData name="Ethan Harrow" userId="3b18c59d665f192d" providerId="LiveId" clId="{7AD2372F-1A88-8F49-BAF0-95EEF105A400}" dt="2023-03-22T15:38:42.380" v="96"/>
          <ac:spMkLst>
            <pc:docMk/>
            <pc:sldMk cId="1540495497" sldId="257"/>
            <ac:spMk id="4" creationId="{579317CE-B1E8-1463-A728-91088E790127}"/>
          </ac:spMkLst>
        </pc:spChg>
        <pc:spChg chg="add del mod">
          <ac:chgData name="Ethan Harrow" userId="3b18c59d665f192d" providerId="LiveId" clId="{7AD2372F-1A88-8F49-BAF0-95EEF105A400}" dt="2023-03-22T15:40:17.784" v="107"/>
          <ac:spMkLst>
            <pc:docMk/>
            <pc:sldMk cId="1540495497" sldId="257"/>
            <ac:spMk id="5" creationId="{68F614A1-EB1F-AF22-1264-D5DF8BB32AE1}"/>
          </ac:spMkLst>
        </pc:spChg>
        <pc:spChg chg="add mod">
          <ac:chgData name="Ethan Harrow" userId="3b18c59d665f192d" providerId="LiveId" clId="{7AD2372F-1A88-8F49-BAF0-95EEF105A400}" dt="2023-03-22T16:42:36.163" v="279" actId="1076"/>
          <ac:spMkLst>
            <pc:docMk/>
            <pc:sldMk cId="1540495497" sldId="257"/>
            <ac:spMk id="6" creationId="{F4F8547A-87CF-4494-C197-B185885A8E88}"/>
          </ac:spMkLst>
        </pc:spChg>
        <pc:picChg chg="add mod">
          <ac:chgData name="Ethan Harrow" userId="3b18c59d665f192d" providerId="LiveId" clId="{7AD2372F-1A88-8F49-BAF0-95EEF105A400}" dt="2023-03-22T15:39:32.270" v="102" actId="1076"/>
          <ac:picMkLst>
            <pc:docMk/>
            <pc:sldMk cId="1540495497" sldId="257"/>
            <ac:picMk id="1026" creationId="{8C8DC85F-B625-5F0A-A0B2-DF90155842A9}"/>
          </ac:picMkLst>
        </pc:picChg>
      </pc:sldChg>
      <pc:sldChg chg="addSp delSp modSp new mod">
        <pc:chgData name="Ethan Harrow" userId="3b18c59d665f192d" providerId="LiveId" clId="{7AD2372F-1A88-8F49-BAF0-95EEF105A400}" dt="2023-03-22T16:51:39.497" v="289" actId="1076"/>
        <pc:sldMkLst>
          <pc:docMk/>
          <pc:sldMk cId="1621861149" sldId="258"/>
        </pc:sldMkLst>
        <pc:spChg chg="del">
          <ac:chgData name="Ethan Harrow" userId="3b18c59d665f192d" providerId="LiveId" clId="{7AD2372F-1A88-8F49-BAF0-95EEF105A400}" dt="2023-03-22T05:52:45.686" v="77"/>
          <ac:spMkLst>
            <pc:docMk/>
            <pc:sldMk cId="1621861149" sldId="258"/>
            <ac:spMk id="3" creationId="{A2E8F7FE-BE32-5A0F-F004-F755160910EF}"/>
          </ac:spMkLst>
        </pc:spChg>
        <pc:spChg chg="add mod">
          <ac:chgData name="Ethan Harrow" userId="3b18c59d665f192d" providerId="LiveId" clId="{7AD2372F-1A88-8F49-BAF0-95EEF105A400}" dt="2023-03-22T16:51:29.683" v="287" actId="14100"/>
          <ac:spMkLst>
            <pc:docMk/>
            <pc:sldMk cId="1621861149" sldId="258"/>
            <ac:spMk id="4" creationId="{94F7982D-6C06-AA7D-AA05-3989E4DE5BF3}"/>
          </ac:spMkLst>
        </pc:spChg>
        <pc:spChg chg="add del mod">
          <ac:chgData name="Ethan Harrow" userId="3b18c59d665f192d" providerId="LiveId" clId="{7AD2372F-1A88-8F49-BAF0-95EEF105A400}" dt="2023-03-22T16:51:10.194" v="281" actId="931"/>
          <ac:spMkLst>
            <pc:docMk/>
            <pc:sldMk cId="1621861149" sldId="258"/>
            <ac:spMk id="5" creationId="{E4A9FB2B-2876-D73C-2391-D22CE6C7A3ED}"/>
          </ac:spMkLst>
        </pc:spChg>
        <pc:picChg chg="add mod">
          <ac:chgData name="Ethan Harrow" userId="3b18c59d665f192d" providerId="LiveId" clId="{7AD2372F-1A88-8F49-BAF0-95EEF105A400}" dt="2023-03-22T16:51:39.497" v="289" actId="1076"/>
          <ac:picMkLst>
            <pc:docMk/>
            <pc:sldMk cId="1621861149" sldId="258"/>
            <ac:picMk id="7" creationId="{A5526134-A517-7A96-5A79-D680BC7CED7A}"/>
          </ac:picMkLst>
        </pc:picChg>
        <pc:picChg chg="add del mod">
          <ac:chgData name="Ethan Harrow" userId="3b18c59d665f192d" providerId="LiveId" clId="{7AD2372F-1A88-8F49-BAF0-95EEF105A400}" dt="2023-03-22T16:49:17.188" v="280" actId="478"/>
          <ac:picMkLst>
            <pc:docMk/>
            <pc:sldMk cId="1621861149" sldId="258"/>
            <ac:picMk id="2050" creationId="{B369C44C-F57F-7AEC-0B67-7006DBB4D298}"/>
          </ac:picMkLst>
        </pc:picChg>
      </pc:sldChg>
      <pc:sldChg chg="addSp delSp modSp new mod">
        <pc:chgData name="Ethan Harrow" userId="3b18c59d665f192d" providerId="LiveId" clId="{7AD2372F-1A88-8F49-BAF0-95EEF105A400}" dt="2023-03-22T15:44:34.583" v="143" actId="1076"/>
        <pc:sldMkLst>
          <pc:docMk/>
          <pc:sldMk cId="1856222860" sldId="259"/>
        </pc:sldMkLst>
        <pc:spChg chg="del">
          <ac:chgData name="Ethan Harrow" userId="3b18c59d665f192d" providerId="LiveId" clId="{7AD2372F-1A88-8F49-BAF0-95EEF105A400}" dt="2023-03-22T05:53:02.048" v="79"/>
          <ac:spMkLst>
            <pc:docMk/>
            <pc:sldMk cId="1856222860" sldId="259"/>
            <ac:spMk id="3" creationId="{2FF5CA51-61AC-246D-B576-0005F4A886CB}"/>
          </ac:spMkLst>
        </pc:spChg>
        <pc:spChg chg="add mod">
          <ac:chgData name="Ethan Harrow" userId="3b18c59d665f192d" providerId="LiveId" clId="{7AD2372F-1A88-8F49-BAF0-95EEF105A400}" dt="2023-03-22T15:44:23.642" v="140" actId="1076"/>
          <ac:spMkLst>
            <pc:docMk/>
            <pc:sldMk cId="1856222860" sldId="259"/>
            <ac:spMk id="4" creationId="{7435C3F9-1BEA-D92E-1EF7-035B49309B9E}"/>
          </ac:spMkLst>
        </pc:spChg>
        <pc:picChg chg="add mod">
          <ac:chgData name="Ethan Harrow" userId="3b18c59d665f192d" providerId="LiveId" clId="{7AD2372F-1A88-8F49-BAF0-95EEF105A400}" dt="2023-03-22T15:44:34.583" v="143" actId="1076"/>
          <ac:picMkLst>
            <pc:docMk/>
            <pc:sldMk cId="1856222860" sldId="259"/>
            <ac:picMk id="3074" creationId="{41165396-0630-632A-EF1A-7754B789C2FC}"/>
          </ac:picMkLst>
        </pc:picChg>
      </pc:sldChg>
      <pc:sldChg chg="addSp delSp modSp new mod">
        <pc:chgData name="Ethan Harrow" userId="3b18c59d665f192d" providerId="LiveId" clId="{7AD2372F-1A88-8F49-BAF0-95EEF105A400}" dt="2023-03-22T15:46:19.450" v="157" actId="1076"/>
        <pc:sldMkLst>
          <pc:docMk/>
          <pc:sldMk cId="919657542" sldId="260"/>
        </pc:sldMkLst>
        <pc:spChg chg="del">
          <ac:chgData name="Ethan Harrow" userId="3b18c59d665f192d" providerId="LiveId" clId="{7AD2372F-1A88-8F49-BAF0-95EEF105A400}" dt="2023-03-22T05:53:16.723" v="81"/>
          <ac:spMkLst>
            <pc:docMk/>
            <pc:sldMk cId="919657542" sldId="260"/>
            <ac:spMk id="3" creationId="{0B03D2F7-6238-E4D5-F1FF-1228811CCEFD}"/>
          </ac:spMkLst>
        </pc:spChg>
        <pc:spChg chg="add mod">
          <ac:chgData name="Ethan Harrow" userId="3b18c59d665f192d" providerId="LiveId" clId="{7AD2372F-1A88-8F49-BAF0-95EEF105A400}" dt="2023-03-22T15:46:11.697" v="155" actId="1076"/>
          <ac:spMkLst>
            <pc:docMk/>
            <pc:sldMk cId="919657542" sldId="260"/>
            <ac:spMk id="4" creationId="{1580F144-D1F8-44E7-78EE-ABE1D2D3B974}"/>
          </ac:spMkLst>
        </pc:spChg>
        <pc:picChg chg="add mod">
          <ac:chgData name="Ethan Harrow" userId="3b18c59d665f192d" providerId="LiveId" clId="{7AD2372F-1A88-8F49-BAF0-95EEF105A400}" dt="2023-03-22T15:46:19.450" v="157" actId="1076"/>
          <ac:picMkLst>
            <pc:docMk/>
            <pc:sldMk cId="919657542" sldId="260"/>
            <ac:picMk id="4098" creationId="{25B04236-6690-1C0E-4E83-EFB4C8B4A1EC}"/>
          </ac:picMkLst>
        </pc:picChg>
      </pc:sldChg>
      <pc:sldChg chg="modSp new mod">
        <pc:chgData name="Ethan Harrow" userId="3b18c59d665f192d" providerId="LiveId" clId="{7AD2372F-1A88-8F49-BAF0-95EEF105A400}" dt="2023-03-22T16:40:25.232" v="272" actId="313"/>
        <pc:sldMkLst>
          <pc:docMk/>
          <pc:sldMk cId="2477517750" sldId="261"/>
        </pc:sldMkLst>
        <pc:spChg chg="mod">
          <ac:chgData name="Ethan Harrow" userId="3b18c59d665f192d" providerId="LiveId" clId="{7AD2372F-1A88-8F49-BAF0-95EEF105A400}" dt="2023-03-22T16:36:28.282" v="198" actId="20577"/>
          <ac:spMkLst>
            <pc:docMk/>
            <pc:sldMk cId="2477517750" sldId="261"/>
            <ac:spMk id="2" creationId="{705C61E9-1F3D-7FB1-F733-DBC2D65FCE96}"/>
          </ac:spMkLst>
        </pc:spChg>
        <pc:spChg chg="mod">
          <ac:chgData name="Ethan Harrow" userId="3b18c59d665f192d" providerId="LiveId" clId="{7AD2372F-1A88-8F49-BAF0-95EEF105A400}" dt="2023-03-22T16:40:25.232" v="272" actId="313"/>
          <ac:spMkLst>
            <pc:docMk/>
            <pc:sldMk cId="2477517750" sldId="261"/>
            <ac:spMk id="3" creationId="{BBDF6348-92F7-C803-F912-7D3D2222182B}"/>
          </ac:spMkLst>
        </pc:spChg>
      </pc:sldChg>
      <pc:sldChg chg="new del">
        <pc:chgData name="Ethan Harrow" userId="3b18c59d665f192d" providerId="LiveId" clId="{7AD2372F-1A88-8F49-BAF0-95EEF105A400}" dt="2023-03-22T15:46:42.654" v="159" actId="2696"/>
        <pc:sldMkLst>
          <pc:docMk/>
          <pc:sldMk cId="3214123776" sldId="26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3/21/23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3/21/23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3/21/23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3/21/23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3/21/23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3/21/23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3/21/23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3/21/23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3/21/23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3/21/23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3/21/23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3/21/23</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cience.org/doi/10.1126/science.aaf6542?adobe_mc=MCMID%3D77816226977664599091784020659854932641%7CMCORGID%3D242B6472541199F70A4C98A6%2540AdobeOrg%7CTS%3D1679464036#core-R13"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www.science.org/doi/10.1126/science.aaf6542?adobe_mc=MCMID%3D77816226977664599091784020659854932641%7CMCORGID%3D242B6472541199F70A4C98A6%2540AdobeOrg%7CTS%3D1679464036#core-R25" TargetMode="External"/><Relationship Id="rId4" Type="http://schemas.openxmlformats.org/officeDocument/2006/relationships/hyperlink" Target="https://www.science.org/doi/10.1126/science.aaf6542?adobe_mc=MCMID%3D77816226977664599091784020659854932641%7CMCORGID%3D242B6472541199F70A4C98A6%2540AdobeOrg%7CTS%3D1679464036#core-R1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2FA24-FA23-6169-ADA7-91E4F533D276}"/>
              </a:ext>
            </a:extLst>
          </p:cNvPr>
          <p:cNvSpPr>
            <a:spLocks noGrp="1"/>
          </p:cNvSpPr>
          <p:nvPr>
            <p:ph type="ctrTitle"/>
          </p:nvPr>
        </p:nvSpPr>
        <p:spPr/>
        <p:txBody>
          <a:bodyPr>
            <a:normAutofit fontScale="90000"/>
          </a:bodyPr>
          <a:lstStyle/>
          <a:p>
            <a:r>
              <a:rPr lang="en-US" dirty="0"/>
              <a:t>High-Resolution Lithospheric Viscosity and Dynamics</a:t>
            </a:r>
          </a:p>
        </p:txBody>
      </p:sp>
      <p:sp>
        <p:nvSpPr>
          <p:cNvPr id="3" name="Subtitle 2">
            <a:extLst>
              <a:ext uri="{FF2B5EF4-FFF2-40B4-BE49-F238E27FC236}">
                <a16:creationId xmlns:a16="http://schemas.microsoft.com/office/drawing/2014/main" id="{4C1427AE-FAB5-076D-E6EC-08FBEFDFACFB}"/>
              </a:ext>
            </a:extLst>
          </p:cNvPr>
          <p:cNvSpPr>
            <a:spLocks noGrp="1"/>
          </p:cNvSpPr>
          <p:nvPr>
            <p:ph type="subTitle" idx="1"/>
          </p:nvPr>
        </p:nvSpPr>
        <p:spPr/>
        <p:txBody>
          <a:bodyPr/>
          <a:lstStyle/>
          <a:p>
            <a:r>
              <a:rPr lang="en-US" dirty="0"/>
              <a:t>Ethan Harrow</a:t>
            </a:r>
          </a:p>
        </p:txBody>
      </p:sp>
    </p:spTree>
    <p:extLst>
      <p:ext uri="{BB962C8B-B14F-4D97-AF65-F5344CB8AC3E}">
        <p14:creationId xmlns:p14="http://schemas.microsoft.com/office/powerpoint/2010/main" val="3394518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61E9-1F3D-7FB1-F733-DBC2D65FCE96}"/>
              </a:ext>
            </a:extLst>
          </p:cNvPr>
          <p:cNvSpPr>
            <a:spLocks noGrp="1"/>
          </p:cNvSpPr>
          <p:nvPr>
            <p:ph type="title"/>
          </p:nvPr>
        </p:nvSpPr>
        <p:spPr/>
        <p:txBody>
          <a:bodyPr/>
          <a:lstStyle/>
          <a:p>
            <a:r>
              <a:rPr lang="en-US" dirty="0" err="1"/>
              <a:t>Magnetotelluric</a:t>
            </a:r>
            <a:r>
              <a:rPr lang="en-US" dirty="0"/>
              <a:t> Imaging </a:t>
            </a:r>
          </a:p>
        </p:txBody>
      </p:sp>
      <p:sp>
        <p:nvSpPr>
          <p:cNvPr id="3" name="Content Placeholder 2">
            <a:extLst>
              <a:ext uri="{FF2B5EF4-FFF2-40B4-BE49-F238E27FC236}">
                <a16:creationId xmlns:a16="http://schemas.microsoft.com/office/drawing/2014/main" id="{BBDF6348-92F7-C803-F912-7D3D2222182B}"/>
              </a:ext>
            </a:extLst>
          </p:cNvPr>
          <p:cNvSpPr>
            <a:spLocks noGrp="1"/>
          </p:cNvSpPr>
          <p:nvPr>
            <p:ph idx="1"/>
          </p:nvPr>
        </p:nvSpPr>
        <p:spPr/>
        <p:txBody>
          <a:bodyPr>
            <a:normAutofit fontScale="85000" lnSpcReduction="10000"/>
          </a:bodyPr>
          <a:lstStyle/>
          <a:p>
            <a:r>
              <a:rPr lang="en-US" dirty="0"/>
              <a:t>“</a:t>
            </a:r>
            <a:r>
              <a:rPr lang="en-US" dirty="0" err="1"/>
              <a:t>Magnetotellurics</a:t>
            </a:r>
            <a:r>
              <a:rPr lang="en-US" dirty="0"/>
              <a:t> (MT) is a passive geophysical method which uses natural time variations of the Earth's magnetic and electric fields to measure the electrical resistivity of the sub-surface… The Earth's magnetic field varies continuously in both time and space. By measuring at ground level sites time variations of the magnetic field and the electric field, the ratio of the electric and magnetic variations provides a measure of the electrical resistivity. Depth information is obtained by measuring the time variations over a range of frequencies. High frequencies penetrate the Earth to shallow depths only, while low frequencies penetrate deeper. Information is obtained from a few hundred meters depth to hundreds of kilometers depth.”</a:t>
            </a:r>
          </a:p>
          <a:p>
            <a:pPr marL="0" indent="0">
              <a:buNone/>
            </a:pPr>
            <a:r>
              <a:rPr lang="en-US" dirty="0"/>
              <a:t>-Government of Australia</a:t>
            </a:r>
          </a:p>
        </p:txBody>
      </p:sp>
    </p:spTree>
    <p:extLst>
      <p:ext uri="{BB962C8B-B14F-4D97-AF65-F5344CB8AC3E}">
        <p14:creationId xmlns:p14="http://schemas.microsoft.com/office/powerpoint/2010/main" val="2477517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B88F5-E988-2E1F-339B-19BD156A708E}"/>
              </a:ext>
            </a:extLst>
          </p:cNvPr>
          <p:cNvSpPr>
            <a:spLocks noGrp="1"/>
          </p:cNvSpPr>
          <p:nvPr>
            <p:ph type="title"/>
          </p:nvPr>
        </p:nvSpPr>
        <p:spPr/>
        <p:txBody>
          <a:bodyPr/>
          <a:lstStyle/>
          <a:p>
            <a:endParaRPr lang="en-US" dirty="0"/>
          </a:p>
        </p:txBody>
      </p:sp>
      <p:pic>
        <p:nvPicPr>
          <p:cNvPr id="1026" name="Picture 2">
            <a:extLst>
              <a:ext uri="{FF2B5EF4-FFF2-40B4-BE49-F238E27FC236}">
                <a16:creationId xmlns:a16="http://schemas.microsoft.com/office/drawing/2014/main" id="{8C8DC85F-B625-5F0A-A0B2-DF90155842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02500" y="2792"/>
            <a:ext cx="6095999" cy="68552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4F8547A-87CF-4494-C197-B185885A8E88}"/>
              </a:ext>
            </a:extLst>
          </p:cNvPr>
          <p:cNvSpPr txBox="1"/>
          <p:nvPr/>
        </p:nvSpPr>
        <p:spPr>
          <a:xfrm>
            <a:off x="1011380" y="3965994"/>
            <a:ext cx="4291120" cy="3231654"/>
          </a:xfrm>
          <a:prstGeom prst="rect">
            <a:avLst/>
          </a:prstGeom>
          <a:noFill/>
        </p:spPr>
        <p:txBody>
          <a:bodyPr wrap="square" rtlCol="0">
            <a:spAutoFit/>
          </a:bodyPr>
          <a:lstStyle/>
          <a:p>
            <a:pPr algn="l"/>
            <a:r>
              <a:rPr lang="en-US" sz="1400" b="1" i="0" dirty="0">
                <a:effectLst/>
                <a:latin typeface="var(--font-family-sans-serif)"/>
              </a:rPr>
              <a:t>Fig. 1 Geophysical characteristics of the Basin and Range and Colorado Plateau.</a:t>
            </a:r>
          </a:p>
          <a:p>
            <a:pPr marL="342900" indent="-342900" algn="l">
              <a:buAutoNum type="alphaUcParenBoth"/>
            </a:pPr>
            <a:r>
              <a:rPr lang="en-US" sz="1400" b="0" i="0" dirty="0">
                <a:effectLst/>
                <a:latin typeface="var(--font-family-sans-serif)"/>
              </a:rPr>
              <a:t>Shaded topography, surface heat flow interpolated from the global heat flow database (</a:t>
            </a:r>
            <a:r>
              <a:rPr lang="en-US" sz="1400" b="0" i="1" u="none" strike="noStrike" dirty="0">
                <a:effectLst/>
                <a:latin typeface="var(--font-family-sans-serif)"/>
                <a:hlinkClick r:id="rId3">
                  <a:extLst>
                    <a:ext uri="{A12FA001-AC4F-418D-AE19-62706E023703}">
                      <ahyp:hlinkClr xmlns:ahyp="http://schemas.microsoft.com/office/drawing/2018/hyperlinkcolor" val="tx"/>
                    </a:ext>
                  </a:extLst>
                </a:hlinkClick>
              </a:rPr>
              <a:t>13</a:t>
            </a:r>
            <a:r>
              <a:rPr lang="en-US" sz="1400" b="0" i="0" dirty="0">
                <a:effectLst/>
                <a:latin typeface="var(--font-family-sans-serif)"/>
              </a:rPr>
              <a:t>), crustal thickness estimated by seismic receiver functions (</a:t>
            </a:r>
            <a:r>
              <a:rPr lang="en-US" sz="1400" b="0" i="1" u="none" strike="noStrike" dirty="0">
                <a:effectLst/>
                <a:latin typeface="var(--font-family-sans-serif)"/>
                <a:hlinkClick r:id="rId4">
                  <a:extLst>
                    <a:ext uri="{A12FA001-AC4F-418D-AE19-62706E023703}">
                      <ahyp:hlinkClr xmlns:ahyp="http://schemas.microsoft.com/office/drawing/2018/hyperlinkcolor" val="tx"/>
                    </a:ext>
                  </a:extLst>
                </a:hlinkClick>
              </a:rPr>
              <a:t>14</a:t>
            </a:r>
            <a:r>
              <a:rPr lang="en-US" sz="1400" b="0" i="0" dirty="0">
                <a:effectLst/>
                <a:latin typeface="var(--font-family-sans-serif)"/>
              </a:rPr>
              <a:t>), MT station locations, and late Cenozoic volcanism. </a:t>
            </a:r>
          </a:p>
          <a:p>
            <a:pPr marL="342900" indent="-342900" algn="l">
              <a:buAutoNum type="alphaUcParenBoth"/>
            </a:pPr>
            <a:r>
              <a:rPr lang="en-US" sz="1400" b="0" i="0" dirty="0">
                <a:effectLst/>
                <a:latin typeface="var(--font-family-sans-serif)"/>
              </a:rPr>
              <a:t>Inverted resistivity model from (</a:t>
            </a:r>
            <a:r>
              <a:rPr lang="en-US" sz="1400" b="0" i="1" u="none" strike="noStrike" dirty="0">
                <a:effectLst/>
                <a:latin typeface="var(--font-family-sans-serif)"/>
                <a:hlinkClick r:id="rId5">
                  <a:extLst>
                    <a:ext uri="{A12FA001-AC4F-418D-AE19-62706E023703}">
                      <ahyp:hlinkClr xmlns:ahyp="http://schemas.microsoft.com/office/drawing/2018/hyperlinkcolor" val="tx"/>
                    </a:ext>
                  </a:extLst>
                </a:hlinkClick>
              </a:rPr>
              <a:t>25</a:t>
            </a:r>
            <a:r>
              <a:rPr lang="en-US" sz="1400" b="0" i="0" dirty="0">
                <a:effectLst/>
                <a:latin typeface="var(--font-family-sans-serif)"/>
              </a:rPr>
              <a:t>), along the 2D profile shown in (A). The vertical gray bars at the surface represent MT stations. Note the correlation of faults and weak zones with low resistivity and that of </a:t>
            </a:r>
            <a:r>
              <a:rPr lang="en-US" sz="1400" b="0" i="0" dirty="0" err="1">
                <a:effectLst/>
                <a:latin typeface="var(--font-family-sans-serif)"/>
              </a:rPr>
              <a:t>cratonic</a:t>
            </a:r>
            <a:r>
              <a:rPr lang="en-US" sz="1400" b="0" i="0" dirty="0">
                <a:effectLst/>
                <a:latin typeface="var(--font-family-sans-serif)"/>
              </a:rPr>
              <a:t> lithosphere with high resistivity.</a:t>
            </a:r>
          </a:p>
          <a:p>
            <a:br>
              <a:rPr lang="en-US" dirty="0"/>
            </a:br>
            <a:endParaRPr lang="en-US" dirty="0"/>
          </a:p>
        </p:txBody>
      </p:sp>
    </p:spTree>
    <p:extLst>
      <p:ext uri="{BB962C8B-B14F-4D97-AF65-F5344CB8AC3E}">
        <p14:creationId xmlns:p14="http://schemas.microsoft.com/office/powerpoint/2010/main" val="1540495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5EBF6-8240-6D10-4693-A8AF8678014E}"/>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94F7982D-6C06-AA7D-AA05-3989E4DE5BF3}"/>
              </a:ext>
            </a:extLst>
          </p:cNvPr>
          <p:cNvSpPr txBox="1"/>
          <p:nvPr/>
        </p:nvSpPr>
        <p:spPr>
          <a:xfrm>
            <a:off x="7952509" y="1885285"/>
            <a:ext cx="3311236" cy="5047536"/>
          </a:xfrm>
          <a:prstGeom prst="rect">
            <a:avLst/>
          </a:prstGeom>
          <a:noFill/>
        </p:spPr>
        <p:txBody>
          <a:bodyPr wrap="square" rtlCol="0">
            <a:spAutoFit/>
          </a:bodyPr>
          <a:lstStyle/>
          <a:p>
            <a:pPr algn="l"/>
            <a:r>
              <a:rPr lang="en-US" sz="1400" b="1" i="0" dirty="0">
                <a:effectLst/>
                <a:latin typeface="roboto" panose="020F0502020204030204" pitchFamily="34" charset="0"/>
              </a:rPr>
              <a:t>Fig. 2 Models with a 1D viscosity profile predicting intraplate deformation, surface topography, and mantle flow.</a:t>
            </a:r>
          </a:p>
          <a:p>
            <a:pPr algn="l"/>
            <a:r>
              <a:rPr lang="en-US" sz="1400" b="0" i="0" dirty="0">
                <a:effectLst/>
                <a:latin typeface="roboto" panose="020F0502020204030204" pitchFamily="34" charset="0"/>
              </a:rPr>
              <a:t>(</a:t>
            </a:r>
            <a:r>
              <a:rPr lang="en-US" sz="1400" b="1" i="0" dirty="0">
                <a:effectLst/>
                <a:latin typeface="roboto" panose="020F0502020204030204" pitchFamily="34" charset="0"/>
              </a:rPr>
              <a:t>A</a:t>
            </a:r>
            <a:r>
              <a:rPr lang="en-US" sz="1400" b="0" i="0" dirty="0">
                <a:effectLst/>
                <a:latin typeface="roboto" panose="020F0502020204030204" pitchFamily="34" charset="0"/>
              </a:rPr>
              <a:t> and </a:t>
            </a:r>
            <a:r>
              <a:rPr lang="en-US" sz="1400" b="1" i="0" dirty="0">
                <a:effectLst/>
                <a:latin typeface="roboto" panose="020F0502020204030204" pitchFamily="34" charset="0"/>
              </a:rPr>
              <a:t>B</a:t>
            </a:r>
            <a:r>
              <a:rPr lang="en-US" sz="1400" b="0" i="0" dirty="0">
                <a:effectLst/>
                <a:latin typeface="roboto" panose="020F0502020204030204" pitchFamily="34" charset="0"/>
              </a:rPr>
              <a:t>) Intraplate deformation and surface topography. The black curves in (A) and (B) represent the observed Basin and Range extension rate and surface topography, respectively. The green and red colors represent results from a weak and strong lithosphere, respectively. (B) The corresponding contributions to topography from crustal buoyancy (orange), thermal buoyancy (blue), and their combined effects (red) are shown. (</a:t>
            </a:r>
            <a:r>
              <a:rPr lang="en-US" sz="1400" b="1" i="0" dirty="0">
                <a:effectLst/>
                <a:latin typeface="roboto" panose="020F0502020204030204" pitchFamily="34" charset="0"/>
              </a:rPr>
              <a:t>C</a:t>
            </a:r>
            <a:r>
              <a:rPr lang="en-US" sz="1400" b="0" i="0" dirty="0">
                <a:effectLst/>
                <a:latin typeface="roboto" panose="020F0502020204030204" pitchFamily="34" charset="0"/>
              </a:rPr>
              <a:t>) Mantle flow. The background viscosity is for the strong lithosphere model, but the mantle flow from both the weak (green) and strong (red) lithosphere models are shown. Gray lines represent the geotherms, and magenta line marks the Moho.</a:t>
            </a:r>
          </a:p>
        </p:txBody>
      </p:sp>
      <p:pic>
        <p:nvPicPr>
          <p:cNvPr id="7" name="Content Placeholder 6" descr="Chart&#10;&#10;Description automatically generated">
            <a:extLst>
              <a:ext uri="{FF2B5EF4-FFF2-40B4-BE49-F238E27FC236}">
                <a16:creationId xmlns:a16="http://schemas.microsoft.com/office/drawing/2014/main" id="{A5526134-A517-7A96-5A79-D680BC7CED7A}"/>
              </a:ext>
            </a:extLst>
          </p:cNvPr>
          <p:cNvPicPr>
            <a:picLocks noGrp="1" noChangeAspect="1"/>
          </p:cNvPicPr>
          <p:nvPr>
            <p:ph idx="1"/>
          </p:nvPr>
        </p:nvPicPr>
        <p:blipFill>
          <a:blip r:embed="rId2"/>
          <a:stretch>
            <a:fillRect/>
          </a:stretch>
        </p:blipFill>
        <p:spPr>
          <a:xfrm>
            <a:off x="1359561" y="-19386"/>
            <a:ext cx="6592948" cy="6896771"/>
          </a:xfrm>
        </p:spPr>
      </p:pic>
    </p:spTree>
    <p:extLst>
      <p:ext uri="{BB962C8B-B14F-4D97-AF65-F5344CB8AC3E}">
        <p14:creationId xmlns:p14="http://schemas.microsoft.com/office/powerpoint/2010/main" val="1621861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5BE8-656C-7C1A-2F48-6286671DA8E8}"/>
              </a:ext>
            </a:extLst>
          </p:cNvPr>
          <p:cNvSpPr>
            <a:spLocks noGrp="1"/>
          </p:cNvSpPr>
          <p:nvPr>
            <p:ph type="title"/>
          </p:nvPr>
        </p:nvSpPr>
        <p:spPr/>
        <p:txBody>
          <a:bodyPr/>
          <a:lstStyle/>
          <a:p>
            <a:endParaRPr lang="en-US"/>
          </a:p>
        </p:txBody>
      </p:sp>
      <p:pic>
        <p:nvPicPr>
          <p:cNvPr id="3074" name="Picture 2">
            <a:extLst>
              <a:ext uri="{FF2B5EF4-FFF2-40B4-BE49-F238E27FC236}">
                <a16:creationId xmlns:a16="http://schemas.microsoft.com/office/drawing/2014/main" id="{41165396-0630-632A-EF1A-7754B789C2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9935" y="0"/>
            <a:ext cx="8772128" cy="52575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435C3F9-1BEA-D92E-1EF7-035B49309B9E}"/>
              </a:ext>
            </a:extLst>
          </p:cNvPr>
          <p:cNvSpPr txBox="1"/>
          <p:nvPr/>
        </p:nvSpPr>
        <p:spPr>
          <a:xfrm>
            <a:off x="921326" y="5257562"/>
            <a:ext cx="10349346" cy="1600438"/>
          </a:xfrm>
          <a:prstGeom prst="rect">
            <a:avLst/>
          </a:prstGeom>
          <a:noFill/>
        </p:spPr>
        <p:txBody>
          <a:bodyPr wrap="square" rtlCol="0">
            <a:spAutoFit/>
          </a:bodyPr>
          <a:lstStyle/>
          <a:p>
            <a:pPr algn="l"/>
            <a:r>
              <a:rPr lang="en-US" sz="1400" b="1" i="0" dirty="0">
                <a:effectLst/>
                <a:latin typeface="roboto" panose="02000000000000000000" pitchFamily="2" charset="0"/>
              </a:rPr>
              <a:t>Fig. 3 Sensitivity of tectonic constraints on the MT-converted lithosphere viscosity.</a:t>
            </a:r>
          </a:p>
          <a:p>
            <a:pPr algn="l"/>
            <a:r>
              <a:rPr lang="en-US" sz="1400" b="0" i="0" dirty="0">
                <a:effectLst/>
                <a:latin typeface="roboto" panose="02000000000000000000" pitchFamily="2" charset="0"/>
              </a:rPr>
              <a:t>(</a:t>
            </a:r>
            <a:r>
              <a:rPr lang="en-US" sz="1400" b="1" i="0" dirty="0">
                <a:effectLst/>
                <a:latin typeface="roboto" panose="02000000000000000000" pitchFamily="2" charset="0"/>
              </a:rPr>
              <a:t>A</a:t>
            </a:r>
            <a:r>
              <a:rPr lang="en-US" sz="1400" b="0" i="0" dirty="0">
                <a:effectLst/>
                <a:latin typeface="roboto" panose="02000000000000000000" pitchFamily="2" charset="0"/>
              </a:rPr>
              <a:t> and </a:t>
            </a:r>
            <a:r>
              <a:rPr lang="en-US" sz="1400" b="1" i="0" dirty="0">
                <a:effectLst/>
                <a:latin typeface="roboto" panose="02000000000000000000" pitchFamily="2" charset="0"/>
              </a:rPr>
              <a:t>B</a:t>
            </a:r>
            <a:r>
              <a:rPr lang="en-US" sz="1400" b="0" i="0" dirty="0">
                <a:effectLst/>
                <a:latin typeface="roboto" panose="02000000000000000000" pitchFamily="2" charset="0"/>
              </a:rPr>
              <a:t>) Dependence of (A) intraplate deformation rate and (B) surface topography on the amount of spatial variation of lithosphere viscosity. (</a:t>
            </a:r>
            <a:r>
              <a:rPr lang="en-US" sz="1400" b="1" i="0" dirty="0">
                <a:effectLst/>
                <a:latin typeface="roboto" panose="02000000000000000000" pitchFamily="2" charset="0"/>
              </a:rPr>
              <a:t>C</a:t>
            </a:r>
            <a:r>
              <a:rPr lang="en-US" sz="1400" b="0" i="0" dirty="0">
                <a:effectLst/>
                <a:latin typeface="roboto" panose="02000000000000000000" pitchFamily="2" charset="0"/>
              </a:rPr>
              <a:t>) The background color shows the viscosity with a 10-fold spatial variation, and the three mantle flow fields correspond to cases with 10 (blue), 10</a:t>
            </a:r>
            <a:r>
              <a:rPr lang="en-US" sz="1400" b="0" i="0" baseline="30000" dirty="0">
                <a:effectLst/>
                <a:latin typeface="roboto" panose="02000000000000000000" pitchFamily="2" charset="0"/>
              </a:rPr>
              <a:t>5</a:t>
            </a:r>
            <a:r>
              <a:rPr lang="en-US" sz="1400" b="0" i="0" dirty="0">
                <a:effectLst/>
                <a:latin typeface="roboto" panose="02000000000000000000" pitchFamily="2" charset="0"/>
              </a:rPr>
              <a:t> (orange), and 10</a:t>
            </a:r>
            <a:r>
              <a:rPr lang="en-US" sz="1400" b="0" i="0" baseline="30000" dirty="0">
                <a:effectLst/>
                <a:latin typeface="roboto" panose="02000000000000000000" pitchFamily="2" charset="0"/>
              </a:rPr>
              <a:t>9</a:t>
            </a:r>
            <a:r>
              <a:rPr lang="en-US" sz="1400" b="0" i="0" dirty="0">
                <a:effectLst/>
                <a:latin typeface="roboto" panose="02000000000000000000" pitchFamily="2" charset="0"/>
              </a:rPr>
              <a:t> (green) of viscosity variations, respectively. (</a:t>
            </a:r>
            <a:r>
              <a:rPr lang="en-US" sz="1400" b="1" i="0" dirty="0">
                <a:effectLst/>
                <a:latin typeface="roboto" panose="02000000000000000000" pitchFamily="2" charset="0"/>
              </a:rPr>
              <a:t>D</a:t>
            </a:r>
            <a:r>
              <a:rPr lang="en-US" sz="1400" b="0" i="0" dirty="0">
                <a:effectLst/>
                <a:latin typeface="roboto" panose="02000000000000000000" pitchFamily="2" charset="0"/>
              </a:rPr>
              <a:t> and </a:t>
            </a:r>
            <a:r>
              <a:rPr lang="en-US" sz="1400" b="1" i="0" dirty="0">
                <a:effectLst/>
                <a:latin typeface="roboto" panose="02000000000000000000" pitchFamily="2" charset="0"/>
              </a:rPr>
              <a:t>E</a:t>
            </a:r>
            <a:r>
              <a:rPr lang="en-US" sz="1400" b="0" i="0" dirty="0">
                <a:effectLst/>
                <a:latin typeface="roboto" panose="02000000000000000000" pitchFamily="2" charset="0"/>
              </a:rPr>
              <a:t>) Dependence of tectonic constraints on the average (or net) viscosity of the lithosphere. (</a:t>
            </a:r>
            <a:r>
              <a:rPr lang="en-US" sz="1400" b="1" i="0" dirty="0">
                <a:effectLst/>
                <a:latin typeface="roboto" panose="02000000000000000000" pitchFamily="2" charset="0"/>
              </a:rPr>
              <a:t>F</a:t>
            </a:r>
            <a:r>
              <a:rPr lang="en-US" sz="1400" b="0" i="0" dirty="0">
                <a:effectLst/>
                <a:latin typeface="roboto" panose="02000000000000000000" pitchFamily="2" charset="0"/>
              </a:rPr>
              <a:t>) Background color represents viscosity of the strongest (</a:t>
            </a:r>
            <a:r>
              <a:rPr lang="en-US" sz="1400" b="0" i="1" dirty="0">
                <a:effectLst/>
                <a:latin typeface="roboto" panose="02000000000000000000" pitchFamily="2" charset="0"/>
              </a:rPr>
              <a:t>C</a:t>
            </a:r>
            <a:r>
              <a:rPr lang="en-US" sz="1400" b="0" i="0" baseline="-25000" dirty="0">
                <a:effectLst/>
                <a:latin typeface="roboto" panose="02000000000000000000" pitchFamily="2" charset="0"/>
              </a:rPr>
              <a:t>0</a:t>
            </a:r>
            <a:r>
              <a:rPr lang="en-US" sz="1400" b="0" i="0" dirty="0">
                <a:effectLst/>
                <a:latin typeface="roboto" panose="02000000000000000000" pitchFamily="2" charset="0"/>
              </a:rPr>
              <a:t> = 8.0) lithosphere case, and the three flow fields are from cases with </a:t>
            </a:r>
            <a:r>
              <a:rPr lang="en-US" sz="1400" b="0" i="1" dirty="0">
                <a:effectLst/>
                <a:latin typeface="roboto" panose="02000000000000000000" pitchFamily="2" charset="0"/>
              </a:rPr>
              <a:t>C</a:t>
            </a:r>
            <a:r>
              <a:rPr lang="en-US" sz="1400" b="0" i="0" baseline="-25000" dirty="0">
                <a:effectLst/>
                <a:latin typeface="roboto" panose="02000000000000000000" pitchFamily="2" charset="0"/>
              </a:rPr>
              <a:t>0</a:t>
            </a:r>
            <a:r>
              <a:rPr lang="en-US" sz="1400" b="0" i="0" dirty="0">
                <a:effectLst/>
                <a:latin typeface="roboto" panose="02000000000000000000" pitchFamily="2" charset="0"/>
              </a:rPr>
              <a:t> of 8.0 (blue), 2.0 (orange), and 0.5 (green), respectively. The red bars on the surface mark the MT stations.</a:t>
            </a:r>
          </a:p>
        </p:txBody>
      </p:sp>
    </p:spTree>
    <p:extLst>
      <p:ext uri="{BB962C8B-B14F-4D97-AF65-F5344CB8AC3E}">
        <p14:creationId xmlns:p14="http://schemas.microsoft.com/office/powerpoint/2010/main" val="1856222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C36F4-FEF9-DE73-950C-D70ABFC0B5FC}"/>
              </a:ext>
            </a:extLst>
          </p:cNvPr>
          <p:cNvSpPr>
            <a:spLocks noGrp="1"/>
          </p:cNvSpPr>
          <p:nvPr>
            <p:ph type="title"/>
          </p:nvPr>
        </p:nvSpPr>
        <p:spPr/>
        <p:txBody>
          <a:bodyPr/>
          <a:lstStyle/>
          <a:p>
            <a:endParaRPr lang="en-US"/>
          </a:p>
        </p:txBody>
      </p:sp>
      <p:pic>
        <p:nvPicPr>
          <p:cNvPr id="4098" name="Picture 2">
            <a:extLst>
              <a:ext uri="{FF2B5EF4-FFF2-40B4-BE49-F238E27FC236}">
                <a16:creationId xmlns:a16="http://schemas.microsoft.com/office/drawing/2014/main" id="{25B04236-6690-1C0E-4E83-EFB4C8B4A1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5080" y="1"/>
            <a:ext cx="9981839" cy="56249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580F144-D1F8-44E7-78EE-ABE1D2D3B974}"/>
              </a:ext>
            </a:extLst>
          </p:cNvPr>
          <p:cNvSpPr txBox="1"/>
          <p:nvPr/>
        </p:nvSpPr>
        <p:spPr>
          <a:xfrm>
            <a:off x="962891" y="5624946"/>
            <a:ext cx="10439400" cy="1384995"/>
          </a:xfrm>
          <a:prstGeom prst="rect">
            <a:avLst/>
          </a:prstGeom>
          <a:noFill/>
        </p:spPr>
        <p:txBody>
          <a:bodyPr wrap="square" rtlCol="0">
            <a:spAutoFit/>
          </a:bodyPr>
          <a:lstStyle/>
          <a:p>
            <a:pPr algn="l"/>
            <a:r>
              <a:rPr lang="en-US" sz="1400" b="1" i="0" dirty="0">
                <a:effectLst/>
                <a:latin typeface="roboto" panose="02000000000000000000" pitchFamily="2" charset="0"/>
              </a:rPr>
              <a:t>Fig. 4 Effective viscosity structures derived from the MT image and laboratory-based </a:t>
            </a:r>
            <a:r>
              <a:rPr lang="en-US" sz="1400" b="1" i="0" dirty="0" err="1">
                <a:effectLst/>
                <a:latin typeface="roboto" panose="02000000000000000000" pitchFamily="2" charset="0"/>
              </a:rPr>
              <a:t>rheologies</a:t>
            </a:r>
            <a:r>
              <a:rPr lang="en-US" sz="1400" b="1" i="0" dirty="0">
                <a:effectLst/>
                <a:latin typeface="roboto" panose="02000000000000000000" pitchFamily="2" charset="0"/>
              </a:rPr>
              <a:t>.</a:t>
            </a:r>
          </a:p>
          <a:p>
            <a:pPr algn="l"/>
            <a:r>
              <a:rPr lang="en-US" sz="1400" b="0" i="0" dirty="0">
                <a:effectLst/>
                <a:latin typeface="roboto" panose="02000000000000000000" pitchFamily="2" charset="0"/>
              </a:rPr>
              <a:t>(</a:t>
            </a:r>
            <a:r>
              <a:rPr lang="en-US" sz="1400" b="1" i="0" dirty="0">
                <a:effectLst/>
                <a:latin typeface="roboto" panose="02000000000000000000" pitchFamily="2" charset="0"/>
              </a:rPr>
              <a:t>A</a:t>
            </a:r>
            <a:r>
              <a:rPr lang="en-US" sz="1400" b="0" i="0" dirty="0">
                <a:effectLst/>
                <a:latin typeface="roboto" panose="02000000000000000000" pitchFamily="2" charset="0"/>
              </a:rPr>
              <a:t>) Best-fitting model with an MT-converted viscosity structure, including six orders of magnitude of viscosity variations. (</a:t>
            </a:r>
            <a:r>
              <a:rPr lang="en-US" sz="1400" b="1" i="0" dirty="0">
                <a:effectLst/>
                <a:latin typeface="roboto" panose="02000000000000000000" pitchFamily="2" charset="0"/>
              </a:rPr>
              <a:t>B</a:t>
            </a:r>
            <a:r>
              <a:rPr lang="en-US" sz="1400" b="0" i="0" dirty="0">
                <a:effectLst/>
                <a:latin typeface="roboto" panose="02000000000000000000" pitchFamily="2" charset="0"/>
              </a:rPr>
              <a:t>) Viscosity structure and model predictions using a power-law rheology (</a:t>
            </a:r>
            <a:r>
              <a:rPr lang="en-US" sz="1400" b="0" i="1" dirty="0">
                <a:effectLst/>
                <a:latin typeface="roboto" panose="02000000000000000000" pitchFamily="2" charset="0"/>
              </a:rPr>
              <a:t>n</a:t>
            </a:r>
            <a:r>
              <a:rPr lang="en-US" sz="1400" b="0" i="0" dirty="0">
                <a:effectLst/>
                <a:latin typeface="roboto" panose="02000000000000000000" pitchFamily="2" charset="0"/>
              </a:rPr>
              <a:t> = 3 in Eq. 1 and other parameters listed in supplementary materials) and pseudoplasticity (yield stresses of 40,150 MPa for above and below 40 km in depth, respectively). The general similarity between the two viscosity structures and model predictions confirms the physical validity of the MT-converted viscosity</a:t>
            </a:r>
          </a:p>
          <a:p>
            <a:endParaRPr lang="en-US" sz="1400" dirty="0"/>
          </a:p>
        </p:txBody>
      </p:sp>
    </p:spTree>
    <p:extLst>
      <p:ext uri="{BB962C8B-B14F-4D97-AF65-F5344CB8AC3E}">
        <p14:creationId xmlns:p14="http://schemas.microsoft.com/office/powerpoint/2010/main" val="9196575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Madison</Template>
  <TotalTime>710</TotalTime>
  <Words>646</Words>
  <Application>Microsoft Macintosh PowerPoint</Application>
  <PresentationFormat>Widescreen</PresentationFormat>
  <Paragraphs>15</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MS Shell Dlg 2</vt:lpstr>
      <vt:lpstr>roboto</vt:lpstr>
      <vt:lpstr>var(--font-family-sans-serif)</vt:lpstr>
      <vt:lpstr>Wingdings</vt:lpstr>
      <vt:lpstr>Wingdings 3</vt:lpstr>
      <vt:lpstr>Madison</vt:lpstr>
      <vt:lpstr>High-Resolution Lithospheric Viscosity and Dynamics</vt:lpstr>
      <vt:lpstr>Magnetotelluric Imaging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Ethan Harrow</dc:creator>
  <cp:lastModifiedBy>Ethan Harrow</cp:lastModifiedBy>
  <cp:revision>1</cp:revision>
  <dcterms:created xsi:type="dcterms:W3CDTF">2023-03-21T21:54:27Z</dcterms:created>
  <dcterms:modified xsi:type="dcterms:W3CDTF">2023-03-22T16:51:40Z</dcterms:modified>
</cp:coreProperties>
</file>