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72" r:id="rId3"/>
    <p:sldId id="270" r:id="rId4"/>
    <p:sldId id="271" r:id="rId5"/>
    <p:sldId id="274" r:id="rId6"/>
    <p:sldId id="275" r:id="rId7"/>
    <p:sldId id="276" r:id="rId8"/>
    <p:sldId id="277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AA"/>
    <a:srgbClr val="0015E8"/>
    <a:srgbClr val="D50000"/>
    <a:srgbClr val="B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 snapToGrid="0">
      <p:cViewPr varScale="1">
        <p:scale>
          <a:sx n="224" d="100"/>
          <a:sy n="224" d="100"/>
        </p:scale>
        <p:origin x="1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DE3-FF8A-B69E-8952-8E098ECD3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306EE-B8B7-3FCC-84F1-0C7488503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7137C-3D03-0B49-FC1E-B6D131D4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CFAA-7444-7439-2534-C9143F70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4BC8-6074-A773-04F6-DA9914F7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BCD5-5005-19AA-6AFE-4E6131FB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BCFE3-539A-68A7-0EF2-D54078D84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F712-DE4E-26B4-F1B0-6F5DB955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0F34-1AE8-009E-0978-45DFDF07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C3F7-C127-FF95-8A69-B3F02D08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1B1B1-5188-B0C9-20D3-92BDC2DAA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2ACA7-4AAE-7592-4E23-FA2E817B0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8623-7D4C-3DCD-CEE0-9823AE80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7D4BF-F6A9-36CA-9350-4604C754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769A-8500-A651-742B-4F5D46B5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0064-451F-B25C-9FC9-6F574163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4BCD-6A8B-32E8-19A7-2A4903B3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1680-2EC7-29B9-DA35-535678D1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0720C-D892-53ED-017B-B662E9A1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3D55-088C-D70C-A14B-1A23479D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20C9-DB7A-087E-EA5C-B8F60240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6111-74D8-2BFF-FF3B-7F78BA282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8D08-55C7-5039-6EA1-2F41B41C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D76CD-7C5B-D85E-73A2-68C3855F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38E2D-C71B-7216-8A6E-7B5096A7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2B68-616C-1EEE-C449-38775E6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171A-87BB-E588-53BD-9D571A1AF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F01DF-748B-6D66-E6E3-6A55DC88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06113-0074-2404-57EF-C26C1034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588F-D2F2-0910-D5B9-534BF59D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3A9DF-EE44-8148-604F-02408945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4818-FC93-2808-D698-FBDE2B7E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1F01C-BF4D-E8FE-86A1-83E39B2EA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6316D-0CA1-CCF7-47AD-DB52529E1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36A68-46A5-395C-EAB8-5680B8A58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629C9-0F8C-5C95-2927-3EA2BB871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75529-C428-5A71-51C5-9A23272E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93B-6AD7-0648-8AB5-8FCB5882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22D93-779D-F188-B470-AB0FFD6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939D-A126-43B5-33A5-64DF5FF2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A5E52-A658-30CC-3346-549CB782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08996-C0BC-F1BC-3101-8802842F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ADE19-2EB5-8B51-AA7E-5AE6D71D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750CD-671B-7C96-A65D-3B4C834B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2980A-94DC-CC77-B52A-79C09E6D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C28B8-8D0A-00DC-1D71-F20C4063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5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EAB1-ABBA-5A49-C4DB-EF976972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FA3D-3961-94B6-C73E-C3B50B03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1C32A-C36F-268D-9046-0EA0C8B91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3BEEA-390C-9B7A-9C12-9D4BE35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2CF7-E1BE-EABA-72BE-ADDABCE4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EAE3-4512-2A34-A67F-1BECEF68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424E-E069-5AD6-AE68-E55EE16F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5E251-279C-4F32-25D6-65224689A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C81F6-BF43-EFC9-9FA4-7DAD7E2EC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D5F8D-D455-4BD2-009F-DB0ECAC1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81E89-437F-0171-5A64-9E4F89B7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DFA5-C261-9D4E-F269-7DDA25C2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CD269-F1FB-FC50-51D8-67B5AA3C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08BF2-E6F4-E0ED-5322-202291A7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42F3-E301-CE02-B17C-BBFAC259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754D-438D-6946-A723-A943EC2CA0C6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4B1B-A017-F54D-13F1-28BC01EE0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8BA43-7BF7-9ED4-4EEC-07C6A1B4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6">
            <a:extLst>
              <a:ext uri="{FF2B5EF4-FFF2-40B4-BE49-F238E27FC236}">
                <a16:creationId xmlns:a16="http://schemas.microsoft.com/office/drawing/2014/main" id="{7B25FC69-FEA4-0967-6B30-B68112BE5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192" y="60603"/>
            <a:ext cx="1880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23 Jan 2023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9AFAA8E-FD55-F034-4E04-50F433CAC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055" y="136803"/>
            <a:ext cx="6611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 5/6690 Geodynamics</a:t>
            </a:r>
            <a:endParaRPr lang="en-US" sz="3600" i="1" u="sng" dirty="0">
              <a:solidFill>
                <a:srgbClr val="0003AA"/>
              </a:solidFill>
              <a:latin typeface="Arial Black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EAC9652-8B26-D137-4397-F27297287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174" y="2397949"/>
            <a:ext cx="785965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Today: Journal Article Discussion</a:t>
            </a:r>
          </a:p>
          <a:p>
            <a:r>
              <a:rPr lang="en-US" sz="3200" dirty="0">
                <a:solidFill>
                  <a:srgbClr val="0003AA"/>
                </a:solidFill>
              </a:rPr>
              <a:t>Furlong &amp; Chapman (2013) </a:t>
            </a:r>
            <a:r>
              <a:rPr lang="en-US" sz="3200" i="1" dirty="0">
                <a:solidFill>
                  <a:srgbClr val="0003AA"/>
                </a:solidFill>
              </a:rPr>
              <a:t>Annual</a:t>
            </a:r>
          </a:p>
          <a:p>
            <a:r>
              <a:rPr lang="en-US" sz="3200" i="1" dirty="0">
                <a:solidFill>
                  <a:srgbClr val="0003AA"/>
                </a:solidFill>
              </a:rPr>
              <a:t>Reviews of Earth and Planetary</a:t>
            </a:r>
          </a:p>
          <a:p>
            <a:r>
              <a:rPr lang="en-US" sz="3200" i="1" dirty="0">
                <a:solidFill>
                  <a:srgbClr val="0003AA"/>
                </a:solidFill>
              </a:rPr>
              <a:t>Science, </a:t>
            </a:r>
            <a:r>
              <a:rPr lang="en-US" sz="3200" b="1" dirty="0">
                <a:solidFill>
                  <a:srgbClr val="0003AA"/>
                </a:solidFill>
              </a:rPr>
              <a:t>41</a:t>
            </a:r>
            <a:r>
              <a:rPr lang="en-US" sz="3200" dirty="0">
                <a:solidFill>
                  <a:srgbClr val="0003AA"/>
                </a:solidFill>
              </a:rPr>
              <a:t>, 385-410.</a:t>
            </a:r>
          </a:p>
        </p:txBody>
      </p:sp>
    </p:spTree>
    <p:extLst>
      <p:ext uri="{BB962C8B-B14F-4D97-AF65-F5344CB8AC3E}">
        <p14:creationId xmlns:p14="http://schemas.microsoft.com/office/powerpoint/2010/main" val="245487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4C5464-19A5-D220-CC79-EF123B5CA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5170"/>
            <a:ext cx="9144000" cy="62876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E6C18A-77EA-1C42-903A-7C1E643E5EC2}"/>
              </a:ext>
            </a:extLst>
          </p:cNvPr>
          <p:cNvSpPr txBox="1"/>
          <p:nvPr/>
        </p:nvSpPr>
        <p:spPr>
          <a:xfrm>
            <a:off x="2495195" y="562361"/>
            <a:ext cx="5615640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500" dirty="0">
                <a:solidFill>
                  <a:srgbClr val="0003AA"/>
                </a:solidFill>
              </a:rPr>
              <a:t>Both exhumation and cooling increase</a:t>
            </a:r>
          </a:p>
          <a:p>
            <a:r>
              <a:rPr lang="en-US" sz="2500" dirty="0">
                <a:solidFill>
                  <a:srgbClr val="0003AA"/>
                </a:solidFill>
              </a:rPr>
              <a:t>surface heat flow and contribute to</a:t>
            </a:r>
          </a:p>
          <a:p>
            <a:r>
              <a:rPr lang="en-US" sz="2500" dirty="0">
                <a:solidFill>
                  <a:srgbClr val="0003AA"/>
                </a:solidFill>
              </a:rPr>
              <a:t>curvature of the geotherm, so</a:t>
            </a:r>
          </a:p>
          <a:p>
            <a:r>
              <a:rPr lang="en-US" sz="2500" dirty="0">
                <a:solidFill>
                  <a:srgbClr val="0003AA"/>
                </a:solidFill>
              </a:rPr>
              <a:t>must be corrected for in</a:t>
            </a:r>
          </a:p>
          <a:p>
            <a:r>
              <a:rPr lang="en-US" sz="2500" dirty="0">
                <a:solidFill>
                  <a:srgbClr val="0003AA"/>
                </a:solidFill>
              </a:rPr>
              <a:t>thermochronology</a:t>
            </a:r>
          </a:p>
        </p:txBody>
      </p:sp>
    </p:spTree>
    <p:extLst>
      <p:ext uri="{BB962C8B-B14F-4D97-AF65-F5344CB8AC3E}">
        <p14:creationId xmlns:p14="http://schemas.microsoft.com/office/powerpoint/2010/main" val="212017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65094E-D95A-35D9-6B03-021DD8F7A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518" y="0"/>
            <a:ext cx="5780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5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2E6A54F6-B562-8447-B614-1606CA231442}"/>
              </a:ext>
            </a:extLst>
          </p:cNvPr>
          <p:cNvSpPr txBox="1"/>
          <p:nvPr/>
        </p:nvSpPr>
        <p:spPr>
          <a:xfrm>
            <a:off x="3400391" y="3105835"/>
            <a:ext cx="539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dirty="0">
                <a:solidFill>
                  <a:srgbClr val="0003AA"/>
                </a:solidFill>
              </a:rPr>
              <a:t>Main points of the paper?</a:t>
            </a:r>
          </a:p>
        </p:txBody>
      </p:sp>
    </p:spTree>
    <p:extLst>
      <p:ext uri="{BB962C8B-B14F-4D97-AF65-F5344CB8AC3E}">
        <p14:creationId xmlns:p14="http://schemas.microsoft.com/office/powerpoint/2010/main" val="340359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A480DF-D8A5-210B-2C68-37A82817D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68" y="1279436"/>
            <a:ext cx="9144000" cy="4233439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42DF2B2D-A6D5-29EA-F741-E43F6FB4F110}"/>
              </a:ext>
            </a:extLst>
          </p:cNvPr>
          <p:cNvSpPr txBox="1"/>
          <p:nvPr/>
        </p:nvSpPr>
        <p:spPr>
          <a:xfrm>
            <a:off x="2665468" y="123736"/>
            <a:ext cx="7289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Recent estimates: total global heat flux is 46–47 TW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177BCC0F-827C-B846-3DCC-C99F8BD02900}"/>
              </a:ext>
            </a:extLst>
          </p:cNvPr>
          <p:cNvSpPr txBox="1"/>
          <p:nvPr/>
        </p:nvSpPr>
        <p:spPr>
          <a:xfrm>
            <a:off x="3046468" y="809536"/>
            <a:ext cx="3044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~32 TW from oceans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BBEA924-5425-816B-830F-7BEBAD3219C7}"/>
              </a:ext>
            </a:extLst>
          </p:cNvPr>
          <p:cNvSpPr txBox="1"/>
          <p:nvPr/>
        </p:nvSpPr>
        <p:spPr>
          <a:xfrm>
            <a:off x="7843797" y="809536"/>
            <a:ext cx="2753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~15 TW continents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D7EED2F5-2907-6E25-5312-E3403AC850C1}"/>
              </a:ext>
            </a:extLst>
          </p:cNvPr>
          <p:cNvSpPr txBox="1"/>
          <p:nvPr/>
        </p:nvSpPr>
        <p:spPr>
          <a:xfrm>
            <a:off x="8228068" y="2485936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~8 TW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232D80D-42D6-C8CD-6E09-2F96FEC4D5C1}"/>
              </a:ext>
            </a:extLst>
          </p:cNvPr>
          <p:cNvSpPr txBox="1"/>
          <p:nvPr/>
        </p:nvSpPr>
        <p:spPr>
          <a:xfrm>
            <a:off x="7929648" y="4467136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~7–8 TW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07E72860-2BD5-5800-88DA-DEB38CC1E7B8}"/>
              </a:ext>
            </a:extLst>
          </p:cNvPr>
          <p:cNvSpPr txBox="1"/>
          <p:nvPr/>
        </p:nvSpPr>
        <p:spPr>
          <a:xfrm>
            <a:off x="4113268" y="3095536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~10 TW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F98ABEFF-78A7-E990-918E-EF3E03254F65}"/>
              </a:ext>
            </a:extLst>
          </p:cNvPr>
          <p:cNvSpPr txBox="1"/>
          <p:nvPr/>
        </p:nvSpPr>
        <p:spPr>
          <a:xfrm>
            <a:off x="4265668" y="4619536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~20–25 TW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3D9980FC-F86B-5C64-C3D3-48F6BC1D4E84}"/>
              </a:ext>
            </a:extLst>
          </p:cNvPr>
          <p:cNvSpPr txBox="1"/>
          <p:nvPr/>
        </p:nvSpPr>
        <p:spPr>
          <a:xfrm>
            <a:off x="1598668" y="5533936"/>
            <a:ext cx="907086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Attributes 10 TW to lower mantle radioactive heating (based on?);</a:t>
            </a:r>
          </a:p>
          <a:p>
            <a:r>
              <a:rPr lang="en-US" dirty="0">
                <a:solidFill>
                  <a:srgbClr val="0003AA"/>
                </a:solidFill>
              </a:rPr>
              <a:t>5–15 TW to Core; remainder to continental heat production and</a:t>
            </a:r>
          </a:p>
          <a:p>
            <a:r>
              <a:rPr lang="en-US" dirty="0">
                <a:solidFill>
                  <a:srgbClr val="0003AA"/>
                </a:solidFill>
              </a:rPr>
              <a:t>mantle secular cooling</a:t>
            </a:r>
            <a:r>
              <a:rPr lang="mr-IN" dirty="0">
                <a:solidFill>
                  <a:srgbClr val="0003AA"/>
                </a:solidFill>
              </a:rPr>
              <a:t>…</a:t>
            </a:r>
            <a:endParaRPr lang="en-US" dirty="0">
              <a:solidFill>
                <a:srgbClr val="0003AA"/>
              </a:solidFill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8ADAE802-832E-75A0-5AA1-DC787862F569}"/>
              </a:ext>
            </a:extLst>
          </p:cNvPr>
          <p:cNvSpPr txBox="1"/>
          <p:nvPr/>
        </p:nvSpPr>
        <p:spPr>
          <a:xfrm>
            <a:off x="5408668" y="500271"/>
            <a:ext cx="1791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(92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mW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/m</a:t>
            </a:r>
            <a:r>
              <a:rPr lang="en-US" sz="18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34E64FB9-DD84-F220-ED45-2CA7E1D146E6}"/>
              </a:ext>
            </a:extLst>
          </p:cNvPr>
          <p:cNvSpPr txBox="1"/>
          <p:nvPr/>
        </p:nvSpPr>
        <p:spPr>
          <a:xfrm>
            <a:off x="3732268" y="1190536"/>
            <a:ext cx="1963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(105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mW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/m</a:t>
            </a:r>
            <a:r>
              <a:rPr lang="en-US" sz="18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9BA49833-3937-74DC-158B-82F2E82A79AD}"/>
              </a:ext>
            </a:extLst>
          </p:cNvPr>
          <p:cNvSpPr txBox="1"/>
          <p:nvPr/>
        </p:nvSpPr>
        <p:spPr>
          <a:xfrm>
            <a:off x="7618468" y="1190536"/>
            <a:ext cx="1791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(71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mW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/m</a:t>
            </a:r>
            <a:r>
              <a:rPr lang="en-US" sz="18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592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ED3ABD-0843-AF8F-077D-648979CFA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74319"/>
            <a:ext cx="4216849" cy="3108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3B7781-E885-6E1F-7767-E8AFECB55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474720"/>
            <a:ext cx="4210050" cy="3108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F4BF1D-2416-E3BD-05E1-929A4B8E5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702801"/>
            <a:ext cx="4419600" cy="3513359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B11E1450-0E78-D362-DF8E-7D02F6A10A18}"/>
              </a:ext>
            </a:extLst>
          </p:cNvPr>
          <p:cNvSpPr txBox="1"/>
          <p:nvPr/>
        </p:nvSpPr>
        <p:spPr>
          <a:xfrm>
            <a:off x="5981700" y="335280"/>
            <a:ext cx="4480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Suggest depth distribution of </a:t>
            </a:r>
            <a:r>
              <a:rPr lang="en-US" i="1" dirty="0">
                <a:solidFill>
                  <a:schemeClr val="tx2"/>
                </a:solidFill>
                <a:latin typeface="Times New Roman"/>
                <a:cs typeface="Times New Roman"/>
              </a:rPr>
              <a:t>A</a:t>
            </a:r>
          </a:p>
          <a:p>
            <a:r>
              <a:rPr lang="en-US" dirty="0">
                <a:solidFill>
                  <a:srgbClr val="0003AA"/>
                </a:solidFill>
              </a:rPr>
              <a:t>might best be approximated as </a:t>
            </a:r>
          </a:p>
          <a:p>
            <a:r>
              <a:rPr lang="en-US" dirty="0">
                <a:solidFill>
                  <a:srgbClr val="0003AA"/>
                </a:solidFill>
              </a:rPr>
              <a:t>constant within layers...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7C8BE951-0078-A167-0AE9-59A41E3C9935}"/>
              </a:ext>
            </a:extLst>
          </p:cNvPr>
          <p:cNvSpPr txBox="1"/>
          <p:nvPr/>
        </p:nvSpPr>
        <p:spPr>
          <a:xfrm>
            <a:off x="6057900" y="5364480"/>
            <a:ext cx="437045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Systematic difference between</a:t>
            </a:r>
          </a:p>
          <a:p>
            <a:r>
              <a:rPr lang="en-US" dirty="0">
                <a:solidFill>
                  <a:srgbClr val="0003AA"/>
                </a:solidFill>
              </a:rPr>
              <a:t>xenoliths and exposed lower</a:t>
            </a:r>
          </a:p>
          <a:p>
            <a:r>
              <a:rPr lang="en-US" dirty="0">
                <a:solidFill>
                  <a:srgbClr val="0003AA"/>
                </a:solidFill>
              </a:rPr>
              <a:t>crustal rocks?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902405A-CE29-7A43-9E8E-25987DFCB799}"/>
              </a:ext>
            </a:extLst>
          </p:cNvPr>
          <p:cNvSpPr txBox="1"/>
          <p:nvPr/>
        </p:nvSpPr>
        <p:spPr>
          <a:xfrm>
            <a:off x="3428293" y="350312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“  </a:t>
            </a:r>
            <a:r>
              <a:rPr lang="en-US" sz="1000" dirty="0">
                <a:solidFill>
                  <a:srgbClr val="0003AA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   ”</a:t>
            </a:r>
          </a:p>
        </p:txBody>
      </p:sp>
    </p:spTree>
    <p:extLst>
      <p:ext uri="{BB962C8B-B14F-4D97-AF65-F5344CB8AC3E}">
        <p14:creationId xmlns:p14="http://schemas.microsoft.com/office/powerpoint/2010/main" val="426586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E23D3455-842D-1725-5D95-DED078098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25" y="54677"/>
            <a:ext cx="4205292" cy="32004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E1D1CC3-1658-3B8A-68FE-6A6D142DF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824" y="3331277"/>
            <a:ext cx="4206240" cy="3472047"/>
          </a:xfrm>
          <a:prstGeom prst="rect">
            <a:avLst/>
          </a:prstGeom>
        </p:spPr>
      </p:pic>
      <p:sp>
        <p:nvSpPr>
          <p:cNvPr id="72" name="TextBox 1">
            <a:extLst>
              <a:ext uri="{FF2B5EF4-FFF2-40B4-BE49-F238E27FC236}">
                <a16:creationId xmlns:a16="http://schemas.microsoft.com/office/drawing/2014/main" id="{A23C1AE1-086C-E1A3-EE97-3744901BB65F}"/>
              </a:ext>
            </a:extLst>
          </p:cNvPr>
          <p:cNvSpPr txBox="1"/>
          <p:nvPr/>
        </p:nvSpPr>
        <p:spPr>
          <a:xfrm>
            <a:off x="6965757" y="1438451"/>
            <a:ext cx="286411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Observations of a</a:t>
            </a:r>
          </a:p>
          <a:p>
            <a:r>
              <a:rPr lang="en-US" dirty="0">
                <a:solidFill>
                  <a:srgbClr val="0003AA"/>
                </a:solidFill>
              </a:rPr>
              <a:t>“linear” relationship</a:t>
            </a:r>
          </a:p>
          <a:p>
            <a:r>
              <a:rPr lang="en-US" dirty="0">
                <a:solidFill>
                  <a:srgbClr val="0003AA"/>
                </a:solidFill>
              </a:rPr>
              <a:t>of surface heat flow</a:t>
            </a:r>
          </a:p>
          <a:p>
            <a:r>
              <a:rPr lang="en-US" dirty="0">
                <a:solidFill>
                  <a:srgbClr val="0003AA"/>
                </a:solidFill>
              </a:rPr>
              <a:t>to surface heat</a:t>
            </a:r>
          </a:p>
          <a:p>
            <a:r>
              <a:rPr lang="en-US" dirty="0">
                <a:solidFill>
                  <a:srgbClr val="0003AA"/>
                </a:solidFill>
              </a:rPr>
              <a:t>production can be</a:t>
            </a:r>
          </a:p>
          <a:p>
            <a:r>
              <a:rPr lang="en-US" dirty="0">
                <a:solidFill>
                  <a:srgbClr val="0003AA"/>
                </a:solidFill>
              </a:rPr>
              <a:t>fit by many different</a:t>
            </a:r>
          </a:p>
          <a:p>
            <a:r>
              <a:rPr lang="en-US" dirty="0">
                <a:solidFill>
                  <a:srgbClr val="0003AA"/>
                </a:solidFill>
              </a:rPr>
              <a:t>possible models</a:t>
            </a:r>
            <a:r>
              <a:rPr lang="mr-IN" dirty="0">
                <a:solidFill>
                  <a:srgbClr val="0003AA"/>
                </a:solidFill>
              </a:rPr>
              <a:t>…</a:t>
            </a:r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Exponential</a:t>
            </a:r>
          </a:p>
          <a:p>
            <a:r>
              <a:rPr lang="en-US" dirty="0">
                <a:solidFill>
                  <a:srgbClr val="0003AA"/>
                </a:solidFill>
              </a:rPr>
              <a:t>decrease, linear</a:t>
            </a:r>
          </a:p>
          <a:p>
            <a:r>
              <a:rPr lang="en-US" dirty="0">
                <a:solidFill>
                  <a:srgbClr val="0003AA"/>
                </a:solidFill>
              </a:rPr>
              <a:t>decrease, or even</a:t>
            </a:r>
          </a:p>
          <a:p>
            <a:r>
              <a:rPr lang="en-US" dirty="0">
                <a:solidFill>
                  <a:srgbClr val="0003AA"/>
                </a:solidFill>
              </a:rPr>
              <a:t>just random!</a:t>
            </a:r>
          </a:p>
        </p:txBody>
      </p:sp>
    </p:spTree>
    <p:extLst>
      <p:ext uri="{BB962C8B-B14F-4D97-AF65-F5344CB8AC3E}">
        <p14:creationId xmlns:p14="http://schemas.microsoft.com/office/powerpoint/2010/main" val="2979551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76F19C0-2FCC-0902-0B8D-7BD105E63F5D}"/>
              </a:ext>
            </a:extLst>
          </p:cNvPr>
          <p:cNvSpPr/>
          <p:nvPr/>
        </p:nvSpPr>
        <p:spPr>
          <a:xfrm>
            <a:off x="715616" y="1221089"/>
            <a:ext cx="1274111" cy="224908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FD1111-97EB-67BF-DF1E-E22CEC9AD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087" y="18472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82E887-C749-4DC3-3D68-CDD07049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87" y="18472"/>
            <a:ext cx="9126665" cy="6858000"/>
          </a:xfrm>
          <a:prstGeom prst="rect">
            <a:avLst/>
          </a:prstGeom>
        </p:spPr>
      </p:pic>
      <p:sp>
        <p:nvSpPr>
          <p:cNvPr id="13" name="TextBox 2">
            <a:extLst>
              <a:ext uri="{FF2B5EF4-FFF2-40B4-BE49-F238E27FC236}">
                <a16:creationId xmlns:a16="http://schemas.microsoft.com/office/drawing/2014/main" id="{AD1EF204-4006-AA63-EBAD-B114E83D6905}"/>
              </a:ext>
            </a:extLst>
          </p:cNvPr>
          <p:cNvSpPr txBox="1"/>
          <p:nvPr/>
        </p:nvSpPr>
        <p:spPr>
          <a:xfrm>
            <a:off x="2839287" y="3794480"/>
            <a:ext cx="22890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333399"/>
                </a:solidFill>
              </a:rPr>
              <a:t>Melting</a:t>
            </a:r>
          </a:p>
          <a:p>
            <a:r>
              <a:rPr lang="en-US" dirty="0">
                <a:solidFill>
                  <a:srgbClr val="333399"/>
                </a:solidFill>
              </a:rPr>
              <a:t>depends on</a:t>
            </a:r>
          </a:p>
          <a:p>
            <a:r>
              <a:rPr lang="en-US" dirty="0">
                <a:solidFill>
                  <a:srgbClr val="333399"/>
                </a:solidFill>
              </a:rPr>
              <a:t>temperature,</a:t>
            </a:r>
          </a:p>
          <a:p>
            <a:r>
              <a:rPr lang="en-US" dirty="0">
                <a:solidFill>
                  <a:srgbClr val="333399"/>
                </a:solidFill>
              </a:rPr>
              <a:t>pressure &amp;</a:t>
            </a:r>
          </a:p>
          <a:p>
            <a:r>
              <a:rPr lang="en-US" dirty="0">
                <a:solidFill>
                  <a:srgbClr val="333399"/>
                </a:solidFill>
              </a:rPr>
              <a:t>hydration state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C0FF645F-D71F-D813-C87B-3E2BE8FB28B1}"/>
              </a:ext>
            </a:extLst>
          </p:cNvPr>
          <p:cNvSpPr txBox="1"/>
          <p:nvPr/>
        </p:nvSpPr>
        <p:spPr>
          <a:xfrm>
            <a:off x="6954087" y="3284416"/>
            <a:ext cx="248016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333399"/>
                </a:solidFill>
              </a:rPr>
              <a:t>Differences in</a:t>
            </a:r>
          </a:p>
          <a:p>
            <a:r>
              <a:rPr lang="en-US" dirty="0">
                <a:solidFill>
                  <a:srgbClr val="333399"/>
                </a:solidFill>
              </a:rPr>
              <a:t>these two sets</a:t>
            </a:r>
          </a:p>
          <a:p>
            <a:r>
              <a:rPr lang="en-US" dirty="0">
                <a:solidFill>
                  <a:srgbClr val="333399"/>
                </a:solidFill>
              </a:rPr>
              <a:t>of </a:t>
            </a:r>
            <a:r>
              <a:rPr lang="en-US" dirty="0" err="1">
                <a:solidFill>
                  <a:srgbClr val="333399"/>
                </a:solidFill>
              </a:rPr>
              <a:t>geotherms</a:t>
            </a:r>
            <a:endParaRPr lang="en-US" dirty="0">
              <a:solidFill>
                <a:srgbClr val="333399"/>
              </a:solidFill>
            </a:endParaRPr>
          </a:p>
          <a:p>
            <a:r>
              <a:rPr lang="en-US" dirty="0">
                <a:solidFill>
                  <a:srgbClr val="333399"/>
                </a:solidFill>
              </a:rPr>
              <a:t>are how much of</a:t>
            </a:r>
          </a:p>
          <a:p>
            <a:r>
              <a:rPr lang="en-US" dirty="0">
                <a:solidFill>
                  <a:srgbClr val="333399"/>
                </a:solidFill>
              </a:rPr>
              <a:t>total heat flow is</a:t>
            </a:r>
          </a:p>
          <a:p>
            <a:r>
              <a:rPr lang="en-US" dirty="0">
                <a:solidFill>
                  <a:srgbClr val="333399"/>
                </a:solidFill>
              </a:rPr>
              <a:t>from crustal</a:t>
            </a:r>
          </a:p>
          <a:p>
            <a:r>
              <a:rPr lang="en-US" dirty="0">
                <a:solidFill>
                  <a:srgbClr val="333399"/>
                </a:solidFill>
              </a:rPr>
              <a:t>heat production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614324A4-CD1A-8408-9CBA-0F89352E39FB}"/>
              </a:ext>
            </a:extLst>
          </p:cNvPr>
          <p:cNvSpPr txBox="1"/>
          <p:nvPr/>
        </p:nvSpPr>
        <p:spPr>
          <a:xfrm>
            <a:off x="2924712" y="2186242"/>
            <a:ext cx="1405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= 0.4</a:t>
            </a: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baseline="-25000" dirty="0"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B75A825A-9242-269E-FD15-ED0F072B94D9}"/>
              </a:ext>
            </a:extLst>
          </p:cNvPr>
          <p:cNvSpPr txBox="1"/>
          <p:nvPr/>
        </p:nvSpPr>
        <p:spPr>
          <a:xfrm>
            <a:off x="7110970" y="2304472"/>
            <a:ext cx="151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= 0.26</a:t>
            </a: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baseline="-25000" dirty="0">
                <a:latin typeface="Times New Roman"/>
                <a:cs typeface="Times New Roman"/>
              </a:rPr>
              <a:t>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80CEFE-A4AB-B3EC-26D0-7D50EF9351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39287" y="2228272"/>
            <a:ext cx="419485" cy="381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751EC0-0C6B-AB5D-47CC-B005D40AE0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034770" y="2357892"/>
            <a:ext cx="419485" cy="381000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1F027157-759E-40E7-4246-59568846ADEB}"/>
              </a:ext>
            </a:extLst>
          </p:cNvPr>
          <p:cNvSpPr txBox="1"/>
          <p:nvPr/>
        </p:nvSpPr>
        <p:spPr>
          <a:xfrm>
            <a:off x="660893" y="1211865"/>
            <a:ext cx="142539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dirty="0">
                <a:solidFill>
                  <a:srgbClr val="333399"/>
                </a:solidFill>
              </a:rPr>
              <a:t>Note this</a:t>
            </a:r>
          </a:p>
          <a:p>
            <a:r>
              <a:rPr lang="en-US" sz="2000" dirty="0">
                <a:solidFill>
                  <a:srgbClr val="333399"/>
                </a:solidFill>
              </a:rPr>
              <a:t>assumes a</a:t>
            </a:r>
          </a:p>
          <a:p>
            <a:r>
              <a:rPr lang="en-US" sz="2000" dirty="0">
                <a:solidFill>
                  <a:srgbClr val="333399"/>
                </a:solidFill>
              </a:rPr>
              <a:t>constant</a:t>
            </a:r>
          </a:p>
          <a:p>
            <a:r>
              <a:rPr lang="en-US" sz="2000" dirty="0">
                <a:solidFill>
                  <a:srgbClr val="333399"/>
                </a:solidFill>
              </a:rPr>
              <a:t>ratio of</a:t>
            </a:r>
          </a:p>
          <a:p>
            <a:r>
              <a:rPr lang="en-US" sz="2000" dirty="0">
                <a:solidFill>
                  <a:srgbClr val="333399"/>
                </a:solidFill>
              </a:rPr>
              <a:t>radioactive</a:t>
            </a:r>
          </a:p>
          <a:p>
            <a:r>
              <a:rPr lang="en-US" sz="2000" dirty="0">
                <a:solidFill>
                  <a:srgbClr val="333399"/>
                </a:solidFill>
              </a:rPr>
              <a:t>to total</a:t>
            </a:r>
          </a:p>
          <a:p>
            <a:r>
              <a:rPr lang="en-US" sz="2000" dirty="0">
                <a:solidFill>
                  <a:srgbClr val="333399"/>
                </a:solidFill>
              </a:rPr>
              <a:t>heat flow!</a:t>
            </a:r>
          </a:p>
        </p:txBody>
      </p:sp>
    </p:spTree>
    <p:extLst>
      <p:ext uri="{BB962C8B-B14F-4D97-AF65-F5344CB8AC3E}">
        <p14:creationId xmlns:p14="http://schemas.microsoft.com/office/powerpoint/2010/main" val="99993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88D550-0963-5EFE-39EE-8D5F60BB0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821" y="18472"/>
            <a:ext cx="4971103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35CCB35-3C9A-F4EA-A0C5-FD2B14130DDE}"/>
              </a:ext>
            </a:extLst>
          </p:cNvPr>
          <p:cNvSpPr txBox="1"/>
          <p:nvPr/>
        </p:nvSpPr>
        <p:spPr>
          <a:xfrm>
            <a:off x="5055508" y="551872"/>
            <a:ext cx="1711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Metamorphism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4927E400-E13F-BE6B-50B4-12CC1E245EF3}"/>
              </a:ext>
            </a:extLst>
          </p:cNvPr>
          <p:cNvSpPr txBox="1"/>
          <p:nvPr/>
        </p:nvSpPr>
        <p:spPr>
          <a:xfrm rot="4198068">
            <a:off x="5771046" y="4427013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Stable lower crust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CCD9A7B5-6C5D-46E6-8CFE-01900B46F9F8}"/>
              </a:ext>
            </a:extLst>
          </p:cNvPr>
          <p:cNvSpPr txBox="1"/>
          <p:nvPr/>
        </p:nvSpPr>
        <p:spPr>
          <a:xfrm>
            <a:off x="1647501" y="-18473"/>
            <a:ext cx="213086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This instead</a:t>
            </a:r>
          </a:p>
          <a:p>
            <a:r>
              <a:rPr lang="en-US" dirty="0">
                <a:solidFill>
                  <a:srgbClr val="0003AA"/>
                </a:solidFill>
              </a:rPr>
              <a:t>allows for a</a:t>
            </a:r>
          </a:p>
          <a:p>
            <a:r>
              <a:rPr lang="en-US" dirty="0">
                <a:solidFill>
                  <a:srgbClr val="0003AA"/>
                </a:solidFill>
              </a:rPr>
              <a:t>variable ratio</a:t>
            </a:r>
          </a:p>
          <a:p>
            <a:r>
              <a:rPr lang="en-US" dirty="0">
                <a:solidFill>
                  <a:srgbClr val="0003AA"/>
                </a:solidFill>
              </a:rPr>
              <a:t>of basal (or</a:t>
            </a:r>
          </a:p>
          <a:p>
            <a:r>
              <a:rPr lang="en-US" dirty="0">
                <a:solidFill>
                  <a:srgbClr val="0003AA"/>
                </a:solidFill>
              </a:rPr>
              <a:t>crustal)</a:t>
            </a:r>
          </a:p>
          <a:p>
            <a:r>
              <a:rPr lang="en-US" dirty="0">
                <a:solidFill>
                  <a:srgbClr val="0003AA"/>
                </a:solidFill>
              </a:rPr>
              <a:t>contribution to</a:t>
            </a:r>
          </a:p>
          <a:p>
            <a:r>
              <a:rPr lang="en-US" dirty="0">
                <a:solidFill>
                  <a:srgbClr val="0003AA"/>
                </a:solidFill>
              </a:rPr>
              <a:t>total heat</a:t>
            </a:r>
          </a:p>
          <a:p>
            <a:r>
              <a:rPr lang="en-US" dirty="0">
                <a:solidFill>
                  <a:srgbClr val="0003AA"/>
                </a:solidFill>
              </a:rPr>
              <a:t>flux</a:t>
            </a:r>
            <a:r>
              <a:rPr lang="mr-IN" dirty="0">
                <a:solidFill>
                  <a:srgbClr val="0003AA"/>
                </a:solidFill>
              </a:rPr>
              <a:t>…</a:t>
            </a:r>
            <a:endParaRPr lang="en-US" dirty="0">
              <a:solidFill>
                <a:srgbClr val="0003AA"/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1AC3785C-AF5F-C247-A2E3-CEEFE989A97C}"/>
              </a:ext>
            </a:extLst>
          </p:cNvPr>
          <p:cNvSpPr txBox="1"/>
          <p:nvPr/>
        </p:nvSpPr>
        <p:spPr>
          <a:xfrm>
            <a:off x="8646221" y="4309770"/>
            <a:ext cx="18982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Blue is </a:t>
            </a:r>
          </a:p>
          <a:p>
            <a:r>
              <a:rPr lang="en-US" dirty="0">
                <a:solidFill>
                  <a:srgbClr val="0003AA"/>
                </a:solidFill>
              </a:rPr>
              <a:t>steady-state</a:t>
            </a:r>
          </a:p>
          <a:p>
            <a:r>
              <a:rPr lang="en-US" dirty="0">
                <a:solidFill>
                  <a:srgbClr val="0003AA"/>
                </a:solidFill>
              </a:rPr>
              <a:t>conditions in</a:t>
            </a:r>
          </a:p>
          <a:p>
            <a:r>
              <a:rPr lang="en-US" dirty="0">
                <a:solidFill>
                  <a:srgbClr val="0003AA"/>
                </a:solidFill>
              </a:rPr>
              <a:t>stable</a:t>
            </a:r>
          </a:p>
          <a:p>
            <a:r>
              <a:rPr lang="en-US" dirty="0">
                <a:solidFill>
                  <a:srgbClr val="0003AA"/>
                </a:solidFill>
              </a:rPr>
              <a:t>continental</a:t>
            </a:r>
          </a:p>
          <a:p>
            <a:r>
              <a:rPr lang="en-US" dirty="0">
                <a:solidFill>
                  <a:srgbClr val="0003AA"/>
                </a:solidFill>
              </a:rPr>
              <a:t>lithosphere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9A1E151-C4FB-C045-B0A8-03534B6EB867}"/>
              </a:ext>
            </a:extLst>
          </p:cNvPr>
          <p:cNvSpPr/>
          <p:nvPr/>
        </p:nvSpPr>
        <p:spPr bwMode="auto">
          <a:xfrm>
            <a:off x="4947287" y="1739361"/>
            <a:ext cx="2425148" cy="3799588"/>
          </a:xfrm>
          <a:custGeom>
            <a:avLst/>
            <a:gdLst>
              <a:gd name="connsiteX0" fmla="*/ 0 w 2425148"/>
              <a:gd name="connsiteY0" fmla="*/ 17039 h 3799588"/>
              <a:gd name="connsiteX1" fmla="*/ 505476 w 2425148"/>
              <a:gd name="connsiteY1" fmla="*/ 1987827 h 3799588"/>
              <a:gd name="connsiteX2" fmla="*/ 874643 w 2425148"/>
              <a:gd name="connsiteY2" fmla="*/ 3799588 h 3799588"/>
              <a:gd name="connsiteX3" fmla="*/ 2061659 w 2425148"/>
              <a:gd name="connsiteY3" fmla="*/ 3782550 h 3799588"/>
              <a:gd name="connsiteX4" fmla="*/ 2425148 w 2425148"/>
              <a:gd name="connsiteY4" fmla="*/ 1857198 h 3799588"/>
              <a:gd name="connsiteX5" fmla="*/ 1187016 w 2425148"/>
              <a:gd name="connsiteY5" fmla="*/ 0 h 3799588"/>
              <a:gd name="connsiteX6" fmla="*/ 0 w 2425148"/>
              <a:gd name="connsiteY6" fmla="*/ 17039 h 379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5148" h="3799588">
                <a:moveTo>
                  <a:pt x="0" y="17039"/>
                </a:moveTo>
                <a:lnTo>
                  <a:pt x="505476" y="1987827"/>
                </a:lnTo>
                <a:lnTo>
                  <a:pt x="874643" y="3799588"/>
                </a:lnTo>
                <a:lnTo>
                  <a:pt x="2061659" y="3782550"/>
                </a:lnTo>
                <a:lnTo>
                  <a:pt x="2425148" y="1857198"/>
                </a:lnTo>
                <a:lnTo>
                  <a:pt x="1187016" y="0"/>
                </a:lnTo>
                <a:lnTo>
                  <a:pt x="0" y="17039"/>
                </a:lnTo>
                <a:close/>
              </a:path>
            </a:pathLst>
          </a:custGeom>
          <a:noFill/>
          <a:ln w="38100" cap="flat" cmpd="sng" algn="ctr">
            <a:solidFill>
              <a:srgbClr val="0003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2677AB-42CD-5149-A8FA-33467447BE0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300022" y="4067958"/>
            <a:ext cx="1386462" cy="4373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3AA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0">
            <a:extLst>
              <a:ext uri="{FF2B5EF4-FFF2-40B4-BE49-F238E27FC236}">
                <a16:creationId xmlns:a16="http://schemas.microsoft.com/office/drawing/2014/main" id="{77527A8E-0B6F-3144-BCBF-7E9EE3533A56}"/>
              </a:ext>
            </a:extLst>
          </p:cNvPr>
          <p:cNvSpPr txBox="1"/>
          <p:nvPr/>
        </p:nvSpPr>
        <p:spPr>
          <a:xfrm>
            <a:off x="8541359" y="551199"/>
            <a:ext cx="19656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Grey is </a:t>
            </a:r>
          </a:p>
          <a:p>
            <a:r>
              <a:rPr lang="en-US" dirty="0">
                <a:solidFill>
                  <a:srgbClr val="0003AA"/>
                </a:solidFill>
              </a:rPr>
              <a:t>range of</a:t>
            </a:r>
          </a:p>
          <a:p>
            <a:r>
              <a:rPr lang="en-US" dirty="0">
                <a:solidFill>
                  <a:srgbClr val="0003AA"/>
                </a:solidFill>
              </a:rPr>
              <a:t>metamorphic</a:t>
            </a:r>
          </a:p>
          <a:p>
            <a:r>
              <a:rPr lang="en-US" dirty="0">
                <a:solidFill>
                  <a:srgbClr val="0003AA"/>
                </a:solidFill>
              </a:rPr>
              <a:t>grade found</a:t>
            </a:r>
          </a:p>
          <a:p>
            <a:r>
              <a:rPr lang="en-US" dirty="0">
                <a:solidFill>
                  <a:srgbClr val="0003AA"/>
                </a:solidFill>
              </a:rPr>
              <a:t>in rocks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E88867-D0A7-C649-9F4F-3B823C2D318A}"/>
              </a:ext>
            </a:extLst>
          </p:cNvPr>
          <p:cNvCxnSpPr>
            <a:cxnSpLocks/>
          </p:cNvCxnSpPr>
          <p:nvPr/>
        </p:nvCxnSpPr>
        <p:spPr bwMode="auto">
          <a:xfrm flipH="1">
            <a:off x="6333086" y="782079"/>
            <a:ext cx="2254762" cy="309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3AA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57599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A88CCB-9F47-8C7C-09CF-870E46390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88041"/>
            <a:ext cx="9144000" cy="55476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EB68C4-3F82-1FCD-195C-8E25CF505E34}"/>
              </a:ext>
            </a:extLst>
          </p:cNvPr>
          <p:cNvSpPr txBox="1"/>
          <p:nvPr/>
        </p:nvSpPr>
        <p:spPr>
          <a:xfrm>
            <a:off x="3024486" y="340771"/>
            <a:ext cx="614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 versus basal heat flow from oceans</a:t>
            </a:r>
          </a:p>
        </p:txBody>
      </p:sp>
    </p:spTree>
    <p:extLst>
      <p:ext uri="{BB962C8B-B14F-4D97-AF65-F5344CB8AC3E}">
        <p14:creationId xmlns:p14="http://schemas.microsoft.com/office/powerpoint/2010/main" val="3428116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BBB3A9-6E64-2920-56EF-E5F345D73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02" y="0"/>
            <a:ext cx="7306944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FC4D1F-6342-CE78-2328-D28F26E5B726}"/>
              </a:ext>
            </a:extLst>
          </p:cNvPr>
          <p:cNvSpPr txBox="1"/>
          <p:nvPr/>
        </p:nvSpPr>
        <p:spPr>
          <a:xfrm>
            <a:off x="1289256" y="2459504"/>
            <a:ext cx="26579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Time-dependence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surface heat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following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lithospheric strain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events…</a:t>
            </a:r>
          </a:p>
        </p:txBody>
      </p:sp>
    </p:spTree>
    <p:extLst>
      <p:ext uri="{BB962C8B-B14F-4D97-AF65-F5344CB8AC3E}">
        <p14:creationId xmlns:p14="http://schemas.microsoft.com/office/powerpoint/2010/main" val="123842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299</Words>
  <Application>Microsoft Macintosh PowerPoint</Application>
  <PresentationFormat>Widescreen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14</cp:revision>
  <dcterms:created xsi:type="dcterms:W3CDTF">2023-01-09T19:13:31Z</dcterms:created>
  <dcterms:modified xsi:type="dcterms:W3CDTF">2023-01-23T20:04:34Z</dcterms:modified>
</cp:coreProperties>
</file>