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68" r:id="rId2"/>
    <p:sldId id="272" r:id="rId3"/>
    <p:sldId id="407" r:id="rId4"/>
    <p:sldId id="406" r:id="rId5"/>
    <p:sldId id="408" r:id="rId6"/>
    <p:sldId id="298" r:id="rId7"/>
    <p:sldId id="409" r:id="rId8"/>
    <p:sldId id="287" r:id="rId9"/>
    <p:sldId id="418" r:id="rId10"/>
    <p:sldId id="29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3AA"/>
    <a:srgbClr val="0015E8"/>
    <a:srgbClr val="D50000"/>
    <a:srgbClr val="B3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266"/>
    <p:restoredTop sz="96327"/>
  </p:normalViewPr>
  <p:slideViewPr>
    <p:cSldViewPr snapToGrid="0">
      <p:cViewPr varScale="1">
        <p:scale>
          <a:sx n="128" d="100"/>
          <a:sy n="128" d="100"/>
        </p:scale>
        <p:origin x="11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07A009-E4C4-B74D-B2C6-57200F2836FC}" type="datetimeFigureOut">
              <a:rPr lang="en-US" smtClean="0"/>
              <a:t>3/1/23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DE3BD-1BE0-D54B-8A0C-80418BE2E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345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854BDC-7B50-0346-B5E5-C0DFB894667D}" type="slidenum">
              <a:rPr lang="en-US"/>
              <a:pPr/>
              <a:t>3</a:t>
            </a:fld>
            <a:endParaRPr lang="en-US"/>
          </a:p>
        </p:txBody>
      </p:sp>
      <p:sp>
        <p:nvSpPr>
          <p:cNvPr id="419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285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51E5AF-FFBF-7841-88FE-CB884A263BC8}" type="slidenum">
              <a:rPr lang="en-US"/>
              <a:pPr/>
              <a:t>4</a:t>
            </a:fld>
            <a:endParaRPr lang="en-US"/>
          </a:p>
        </p:txBody>
      </p:sp>
      <p:sp>
        <p:nvSpPr>
          <p:cNvPr id="3440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54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180054-062D-754C-A225-B1FDFB9897E4}" type="slidenum">
              <a:rPr lang="en-US"/>
              <a:pPr/>
              <a:t>5</a:t>
            </a:fld>
            <a:endParaRPr lang="en-US"/>
          </a:p>
        </p:txBody>
      </p:sp>
      <p:sp>
        <p:nvSpPr>
          <p:cNvPr id="35123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3013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A7302A-B2BB-1B47-9711-9E9F7F6F410E}" type="slidenum">
              <a:rPr lang="en-US"/>
              <a:pPr/>
              <a:t>7</a:t>
            </a:fld>
            <a:endParaRPr lang="en-US"/>
          </a:p>
        </p:txBody>
      </p:sp>
      <p:sp>
        <p:nvSpPr>
          <p:cNvPr id="416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411163" y="692150"/>
            <a:ext cx="6035675" cy="339566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16771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46163" y="4352925"/>
            <a:ext cx="477043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66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854BDC-7B50-0346-B5E5-C0DFB894667D}" type="slidenum">
              <a:rPr lang="en-US"/>
              <a:pPr/>
              <a:t>9</a:t>
            </a:fld>
            <a:endParaRPr lang="en-US"/>
          </a:p>
        </p:txBody>
      </p:sp>
      <p:sp>
        <p:nvSpPr>
          <p:cNvPr id="419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29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BCDE3-FF8A-B69E-8952-8E098ECD35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A306EE-B8B7-3FCC-84F1-0C74885035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07137C-3D03-0B49-FC1E-B6D131D45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3/1/23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ECFAA-7444-7439-2534-C9143F708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34BC8-6074-A773-04F6-DA9914F73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960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5BCD5-5005-19AA-6AFE-4E6131FB4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ABCFE3-539A-68A7-0EF2-D54078D844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84F712-DE4E-26B4-F1B0-6F5DB9559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3/1/23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A20F34-1AE8-009E-0978-45DFDF072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A5C3F7-C127-FF95-8A69-B3F02D080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328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41B1B1-5188-B0C9-20D3-92BDC2DAA9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2ACA7-4AAE-7592-4E23-FA2E817B0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EC8623-7D4C-3DCD-CEE0-9823AE80D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3/1/23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7D4BF-F6A9-36CA-9350-4604C7545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ED769A-8500-A651-742B-4F5D46B57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849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10064-451F-B25C-9FC9-6F5741632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74BCD-6A8B-32E8-19A7-2A4903B3A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2A1680-2EC7-29B9-DA35-535678D17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3/1/23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40720C-D892-53ED-017B-B662E9A15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E63D55-088C-D70C-A14B-1A23479D6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558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C20C9-DB7A-087E-EA5C-B8F602406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9E6111-74D8-2BFF-FF3B-7F78BA282A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418D08-55C7-5039-6EA1-2F41B41C0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3/1/23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9D76CD-7C5B-D85E-73A2-68C3855F5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38E2D-C71B-7216-8A6E-7B5096A7D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067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D2B68-616C-1EEE-C449-38775E6D7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6171A-87BB-E588-53BD-9D571A1AF3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2F01DF-748B-6D66-E6E3-6A55DC8801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A06113-0074-2404-57EF-C26C10341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3/1/23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F8588F-D2F2-0910-D5B9-534BF59D5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03A9DF-EE44-8148-604F-024089450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297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B4818-FC93-2808-D698-FBDE2B7EF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A1F01C-BF4D-E8FE-86A1-83E39B2EA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E6316D-0CA1-CCF7-47AD-DB52529E15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036A68-46A5-395C-EAB8-5680B8A58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2629C9-0F8C-5C95-2927-3EA2BB8714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575529-C428-5A71-51C5-9A23272EE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3/1/23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C5093B-6AD7-0648-8AB5-8FCB58823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622D93-779D-F188-B470-AB0FFD61A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36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7939D-A126-43B5-33A5-64DF5FF22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9A5E52-A658-30CC-3346-549CB7823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3/1/23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408996-C0BC-F1BC-3101-8802842FD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7ADE19-2EB5-8B51-AA7E-5AE6D71D7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9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2750CD-671B-7C96-A65D-3B4C834B9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3/1/23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82980A-94DC-CC77-B52A-79C09E6D0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FC28B8-8D0A-00DC-1D71-F20C40632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454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EAB1-ABBA-5A49-C4DB-EF976972C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CFA3D-3961-94B6-C73E-C3B50B03E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41C32A-C36F-268D-9046-0EA0C8B918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A3BEEA-390C-9B7A-9C12-9D4BE3528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3/1/23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AB2CF7-E1BE-EABA-72BE-ADDABCE42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75EAE3-4512-2A34-A67F-1BECEF68E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33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3424E-E069-5AD6-AE68-E55EE16FD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C5E251-279C-4F32-25D6-65224689A8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CC81F6-BF43-EFC9-9FA4-7DAD7E2EC4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CD5F8D-D455-4BD2-009F-DB0ECAC10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3/1/23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B81E89-437F-0171-5A64-9E4F89B73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A4DFA5-C261-9D4E-F269-7DDA25C22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311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9CD269-F1FB-FC50-51D8-67B5AA3C2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408BF2-E6F4-E0ED-5322-202291A752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CC42F3-E301-CE02-B17C-BBFAC2599F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9754D-438D-6946-A723-A943EC2CA0C6}" type="datetimeFigureOut">
              <a:rPr lang="en-US" smtClean="0"/>
              <a:t>3/1/23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F44B1B-A017-F54D-13F1-28BC01EE05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8BA43-7BF7-9ED4-4EEC-07C6A1B4E3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476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emf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emf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26">
            <a:extLst>
              <a:ext uri="{FF2B5EF4-FFF2-40B4-BE49-F238E27FC236}">
                <a16:creationId xmlns:a16="http://schemas.microsoft.com/office/drawing/2014/main" id="{7B25FC69-FEA4-0967-6B30-B68112BE5D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7192" y="60603"/>
            <a:ext cx="19143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24 Feb 2023</a:t>
            </a: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09AFAA8E-FD55-F034-4E04-50F433CAC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9055" y="136803"/>
            <a:ext cx="66119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algn="ctr"/>
            <a:r>
              <a:rPr lang="en-US" sz="3600" i="1" dirty="0">
                <a:solidFill>
                  <a:srgbClr val="0003AA"/>
                </a:solidFill>
                <a:latin typeface="Arial Black" charset="0"/>
              </a:rPr>
              <a:t>GEO 5/6690 Geodynamics</a:t>
            </a:r>
            <a:endParaRPr lang="en-US" sz="3600" i="1" u="sng" dirty="0">
              <a:solidFill>
                <a:srgbClr val="0003AA"/>
              </a:solidFill>
              <a:latin typeface="Arial Black" charset="0"/>
            </a:endParaRPr>
          </a:p>
        </p:txBody>
      </p:sp>
      <p:sp>
        <p:nvSpPr>
          <p:cNvPr id="17" name="Text Box 27">
            <a:extLst>
              <a:ext uri="{FF2B5EF4-FFF2-40B4-BE49-F238E27FC236}">
                <a16:creationId xmlns:a16="http://schemas.microsoft.com/office/drawing/2014/main" id="{83F45969-C33B-DB1D-5586-4E8D2425C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9712" y="6428066"/>
            <a:ext cx="21115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eaLnBrk="0" hangingPunct="0"/>
            <a:r>
              <a:rPr lang="en-US" sz="1800" dirty="0">
                <a:solidFill>
                  <a:srgbClr val="0003AA"/>
                </a:solidFill>
              </a:rPr>
              <a:t>© A.R. Lowry 2023</a:t>
            </a:r>
            <a:endParaRPr lang="en-US" sz="1800" dirty="0">
              <a:solidFill>
                <a:srgbClr val="0003AA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6" name="Text Box 29">
            <a:extLst>
              <a:ext uri="{FF2B5EF4-FFF2-40B4-BE49-F238E27FC236}">
                <a16:creationId xmlns:a16="http://schemas.microsoft.com/office/drawing/2014/main" id="{3F210FD5-0D22-774D-B09A-C5DAECDB98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437" y="6381899"/>
            <a:ext cx="534556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3AA"/>
                </a:solidFill>
              </a:rPr>
              <a:t>Read for Wed 1 Mar: </a:t>
            </a:r>
            <a:r>
              <a:rPr lang="en-US" i="1" dirty="0">
                <a:solidFill>
                  <a:srgbClr val="0003AA"/>
                </a:solidFill>
                <a:latin typeface="Arial Black" charset="0"/>
              </a:rPr>
              <a:t>T&amp;S</a:t>
            </a:r>
            <a:r>
              <a:rPr lang="en-US" dirty="0">
                <a:solidFill>
                  <a:srgbClr val="0003AA"/>
                </a:solidFill>
              </a:rPr>
              <a:t>  §7.1–7.4</a:t>
            </a:r>
          </a:p>
        </p:txBody>
      </p:sp>
      <p:sp>
        <p:nvSpPr>
          <p:cNvPr id="9" name="Text Box 35">
            <a:extLst>
              <a:ext uri="{FF2B5EF4-FFF2-40B4-BE49-F238E27FC236}">
                <a16:creationId xmlns:a16="http://schemas.microsoft.com/office/drawing/2014/main" id="{B641A414-46B0-E448-A380-C4BBF1E4E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2885" y="703422"/>
            <a:ext cx="8706230" cy="5724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eaLnBrk="0" hangingPunct="0"/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Last Time:</a:t>
            </a:r>
            <a:r>
              <a:rPr lang="en-US" i="1" dirty="0">
                <a:solidFill>
                  <a:srgbClr val="FF3300"/>
                </a:solidFill>
                <a:latin typeface="Arial Black" charset="0"/>
              </a:rPr>
              <a:t> </a:t>
            </a:r>
            <a:r>
              <a:rPr lang="en-US" i="1" dirty="0">
                <a:solidFill>
                  <a:srgbClr val="0003AA"/>
                </a:solidFill>
                <a:latin typeface="Arial Black" charset="0"/>
              </a:rPr>
              <a:t>Geophysical expressions of “drips”</a:t>
            </a:r>
          </a:p>
          <a:p>
            <a:pPr eaLnBrk="0" hangingPunct="0"/>
            <a:endParaRPr lang="en-US" sz="300" i="1" dirty="0">
              <a:solidFill>
                <a:srgbClr val="0003AA"/>
              </a:solidFill>
              <a:latin typeface="Arial Black" charset="0"/>
            </a:endParaRPr>
          </a:p>
          <a:p>
            <a:pPr eaLnBrk="0" hangingPunct="0"/>
            <a:r>
              <a:rPr lang="en-US" dirty="0">
                <a:solidFill>
                  <a:srgbClr val="0003AA"/>
                </a:solidFill>
              </a:rPr>
              <a:t>Delamination or </a:t>
            </a:r>
            <a:r>
              <a:rPr lang="ja-JP" altLang="en-US" dirty="0">
                <a:solidFill>
                  <a:srgbClr val="0003AA"/>
                </a:solidFill>
              </a:rPr>
              <a:t>“</a:t>
            </a:r>
            <a:r>
              <a:rPr lang="en-US" dirty="0">
                <a:solidFill>
                  <a:srgbClr val="0003AA"/>
                </a:solidFill>
              </a:rPr>
              <a:t>drips</a:t>
            </a:r>
            <a:r>
              <a:rPr lang="ja-JP" altLang="en-US" dirty="0">
                <a:solidFill>
                  <a:srgbClr val="0003AA"/>
                </a:solidFill>
              </a:rPr>
              <a:t>”</a:t>
            </a:r>
            <a:r>
              <a:rPr lang="en-US" dirty="0">
                <a:solidFill>
                  <a:srgbClr val="0003AA"/>
                </a:solidFill>
              </a:rPr>
              <a:t> should be expressed in:</a:t>
            </a:r>
          </a:p>
          <a:p>
            <a:pPr eaLnBrk="0" hangingPunct="0"/>
            <a:r>
              <a:rPr lang="en-US" dirty="0">
                <a:solidFill>
                  <a:srgbClr val="0003AA"/>
                </a:solidFill>
              </a:rPr>
              <a:t>   • Seismic velocity tomography (but complicated!)</a:t>
            </a:r>
          </a:p>
          <a:p>
            <a:pPr eaLnBrk="0" hangingPunct="0"/>
            <a:r>
              <a:rPr lang="en-US" dirty="0">
                <a:solidFill>
                  <a:srgbClr val="0003AA"/>
                </a:solidFill>
              </a:rPr>
              <a:t>   • Seismic anisotropy (?)</a:t>
            </a:r>
          </a:p>
          <a:p>
            <a:pPr eaLnBrk="0" hangingPunct="0"/>
            <a:r>
              <a:rPr lang="en-US" dirty="0">
                <a:solidFill>
                  <a:srgbClr val="0003AA"/>
                </a:solidFill>
              </a:rPr>
              <a:t>   • Gravity</a:t>
            </a:r>
          </a:p>
          <a:p>
            <a:r>
              <a:rPr lang="en-US" dirty="0">
                <a:solidFill>
                  <a:srgbClr val="0003AA"/>
                </a:solidFill>
              </a:rPr>
              <a:t>     (→ Mid/Late stages will emphasize low-density return flow!)</a:t>
            </a:r>
          </a:p>
          <a:p>
            <a:r>
              <a:rPr lang="en-US" dirty="0">
                <a:solidFill>
                  <a:srgbClr val="0003AA"/>
                </a:solidFill>
              </a:rPr>
              <a:t>   • Crustal thickness</a:t>
            </a:r>
          </a:p>
          <a:p>
            <a:r>
              <a:rPr lang="en-US" dirty="0">
                <a:solidFill>
                  <a:srgbClr val="0003AA"/>
                </a:solidFill>
              </a:rPr>
              <a:t>     (→ Initial thickening, then thinning, then more thinning)</a:t>
            </a:r>
          </a:p>
          <a:p>
            <a:r>
              <a:rPr lang="en-US" dirty="0">
                <a:solidFill>
                  <a:srgbClr val="0003AA"/>
                </a:solidFill>
              </a:rPr>
              <a:t>   • Lithospheric stress and deformation</a:t>
            </a:r>
          </a:p>
          <a:p>
            <a:r>
              <a:rPr lang="en-US" dirty="0">
                <a:solidFill>
                  <a:srgbClr val="0003AA"/>
                </a:solidFill>
              </a:rPr>
              <a:t>     (→ Initial contraction, then extension!)</a:t>
            </a:r>
          </a:p>
          <a:p>
            <a:r>
              <a:rPr lang="en-US" dirty="0">
                <a:solidFill>
                  <a:srgbClr val="0003AA"/>
                </a:solidFill>
              </a:rPr>
              <a:t>   • Surface elevation</a:t>
            </a:r>
          </a:p>
          <a:p>
            <a:r>
              <a:rPr lang="en-US" dirty="0">
                <a:solidFill>
                  <a:srgbClr val="0003AA"/>
                </a:solidFill>
              </a:rPr>
              <a:t>     (→ Initial subsidence, then uplift, then subsidence)</a:t>
            </a:r>
          </a:p>
          <a:p>
            <a:endParaRPr lang="en-US" sz="300" dirty="0">
              <a:solidFill>
                <a:srgbClr val="0003AA"/>
              </a:solidFill>
            </a:endParaRPr>
          </a:p>
          <a:p>
            <a:r>
              <a:rPr lang="en-US" dirty="0">
                <a:solidFill>
                  <a:srgbClr val="0003AA"/>
                </a:solidFill>
              </a:rPr>
              <a:t>Mantle tomographic images suggest </a:t>
            </a:r>
            <a:r>
              <a:rPr lang="ja-JP" altLang="en-US" dirty="0">
                <a:solidFill>
                  <a:srgbClr val="0003AA"/>
                </a:solidFill>
              </a:rPr>
              <a:t>“</a:t>
            </a:r>
            <a:r>
              <a:rPr lang="en-US" dirty="0">
                <a:solidFill>
                  <a:srgbClr val="0003AA"/>
                </a:solidFill>
              </a:rPr>
              <a:t>drips</a:t>
            </a:r>
            <a:r>
              <a:rPr lang="ja-JP" altLang="en-US" dirty="0">
                <a:solidFill>
                  <a:srgbClr val="0003AA"/>
                </a:solidFill>
              </a:rPr>
              <a:t>”</a:t>
            </a:r>
            <a:r>
              <a:rPr lang="en-US" dirty="0">
                <a:solidFill>
                  <a:srgbClr val="0003AA"/>
                </a:solidFill>
              </a:rPr>
              <a:t> under southern</a:t>
            </a:r>
          </a:p>
          <a:p>
            <a:r>
              <a:rPr lang="en-US" dirty="0">
                <a:solidFill>
                  <a:srgbClr val="0003AA"/>
                </a:solidFill>
              </a:rPr>
              <a:t>   Sierra Nevada, maybe NE Oregon, maybe Colorado</a:t>
            </a:r>
          </a:p>
          <a:p>
            <a:r>
              <a:rPr lang="en-US" dirty="0">
                <a:solidFill>
                  <a:srgbClr val="0003AA"/>
                </a:solidFill>
              </a:rPr>
              <a:t>   Plateau</a:t>
            </a:r>
            <a:r>
              <a:rPr lang="is-IS" dirty="0">
                <a:solidFill>
                  <a:srgbClr val="0003AA"/>
                </a:solidFill>
              </a:rPr>
              <a:t>… And Wyoming</a:t>
            </a:r>
            <a:r>
              <a:rPr lang="en-US" dirty="0">
                <a:solidFill>
                  <a:srgbClr val="0003AA"/>
                </a:solidFill>
              </a:rPr>
              <a:t>?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CBC89D-DA63-1542-F025-8B3CC43BBB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8494" y="2130692"/>
            <a:ext cx="2288288" cy="668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a14="http://schemas.microsoft.com/office/drawing/2010/main" xmlns="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a14="http://schemas.microsoft.com/office/drawing/2010/main" xmlns="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4877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4D8C12E-C596-F2E5-A0A8-6495255883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6042" y="3133835"/>
            <a:ext cx="5219700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3" name="Picture 2" descr="Disloc_coin">
            <a:extLst>
              <a:ext uri="{FF2B5EF4-FFF2-40B4-BE49-F238E27FC236}">
                <a16:creationId xmlns:a16="http://schemas.microsoft.com/office/drawing/2014/main" id="{5463F4D9-FE9F-BC79-83FE-E0B78788B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442" y="924035"/>
            <a:ext cx="2590800" cy="2098675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7">
            <a:extLst>
              <a:ext uri="{FF2B5EF4-FFF2-40B4-BE49-F238E27FC236}">
                <a16:creationId xmlns:a16="http://schemas.microsoft.com/office/drawing/2014/main" id="{94F212E7-5F6A-C8FA-29FF-4716F8336D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8705" y="2516297"/>
            <a:ext cx="18621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800">
                <a:solidFill>
                  <a:srgbClr val="333399"/>
                </a:solidFill>
              </a:rPr>
              <a:t>Edge dislocation</a:t>
            </a:r>
          </a:p>
        </p:txBody>
      </p:sp>
      <p:pic>
        <p:nvPicPr>
          <p:cNvPr id="5" name="Picture 4" descr="Disloc_vis">
            <a:extLst>
              <a:ext uri="{FF2B5EF4-FFF2-40B4-BE49-F238E27FC236}">
                <a16:creationId xmlns:a16="http://schemas.microsoft.com/office/drawing/2014/main" id="{C65BCF66-9B98-31A1-39A2-E2735A3B33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442" y="3065572"/>
            <a:ext cx="2590800" cy="2098675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9">
            <a:extLst>
              <a:ext uri="{FF2B5EF4-FFF2-40B4-BE49-F238E27FC236}">
                <a16:creationId xmlns:a16="http://schemas.microsoft.com/office/drawing/2014/main" id="{692DFB0F-CF62-52B0-BF18-4ED1BA807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3442" y="4630847"/>
            <a:ext cx="1963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800">
                <a:solidFill>
                  <a:srgbClr val="333399"/>
                </a:solidFill>
              </a:rPr>
              <a:t>Screw dislocation</a:t>
            </a: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01DB0340-89D3-E493-49FD-3A1CC122EA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3642" y="58847"/>
            <a:ext cx="8324715" cy="6740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3AA"/>
                </a:solidFill>
                <a:latin typeface="Arial"/>
                <a:cs typeface="Arial"/>
              </a:rPr>
              <a:t>Laboratory studies &amp; mineral physics suggest two dominant</a:t>
            </a:r>
          </a:p>
          <a:p>
            <a:r>
              <a:rPr lang="en-US" dirty="0">
                <a:solidFill>
                  <a:srgbClr val="0003AA"/>
                </a:solidFill>
                <a:latin typeface="Arial"/>
                <a:cs typeface="Arial"/>
              </a:rPr>
              <a:t>   </a:t>
            </a:r>
            <a:r>
              <a:rPr lang="ja-JP" altLang="en-US" dirty="0">
                <a:solidFill>
                  <a:srgbClr val="0003AA"/>
                </a:solidFill>
                <a:latin typeface="Arial"/>
                <a:cs typeface="Arial"/>
              </a:rPr>
              <a:t>“</a:t>
            </a:r>
            <a:r>
              <a:rPr lang="en-US" dirty="0">
                <a:solidFill>
                  <a:srgbClr val="0003AA"/>
                </a:solidFill>
                <a:latin typeface="Arial"/>
                <a:cs typeface="Arial"/>
              </a:rPr>
              <a:t>flavors</a:t>
            </a:r>
            <a:r>
              <a:rPr lang="ja-JP" altLang="en-US" dirty="0">
                <a:solidFill>
                  <a:srgbClr val="0003AA"/>
                </a:solidFill>
                <a:latin typeface="Arial"/>
                <a:cs typeface="Arial"/>
              </a:rPr>
              <a:t>”</a:t>
            </a:r>
            <a:r>
              <a:rPr lang="en-US" dirty="0">
                <a:solidFill>
                  <a:srgbClr val="0003AA"/>
                </a:solidFill>
                <a:latin typeface="Arial"/>
                <a:cs typeface="Arial"/>
              </a:rPr>
              <a:t> of non-recoverable ductile (flow) strain:</a:t>
            </a:r>
          </a:p>
          <a:p>
            <a:endParaRPr lang="en-US" sz="1200" dirty="0">
              <a:solidFill>
                <a:srgbClr val="0003AA"/>
              </a:solidFill>
              <a:latin typeface="Arial Black" charset="0"/>
            </a:endParaRPr>
          </a:p>
          <a:p>
            <a:r>
              <a:rPr lang="en-US" dirty="0">
                <a:solidFill>
                  <a:srgbClr val="0003AA"/>
                </a:solidFill>
                <a:latin typeface="Arial"/>
                <a:cs typeface="Arial"/>
              </a:rPr>
              <a:t>(2)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Nonlinear Viscoelastic: </a:t>
            </a:r>
          </a:p>
          <a:p>
            <a:r>
              <a:rPr lang="en-US" altLang="ja-JP" i="1" dirty="0">
                <a:solidFill>
                  <a:srgbClr val="FF0000"/>
                </a:solidFill>
                <a:latin typeface="Arial Black" charset="0"/>
              </a:rPr>
              <a:t>       “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Dislocation creep”</a:t>
            </a:r>
          </a:p>
          <a:p>
            <a:endParaRPr lang="en-US" i="1" dirty="0">
              <a:solidFill>
                <a:srgbClr val="FF3300"/>
              </a:solidFill>
              <a:latin typeface="Arial Black" charset="0"/>
            </a:endParaRPr>
          </a:p>
          <a:p>
            <a:endParaRPr lang="en-US" i="1" dirty="0">
              <a:solidFill>
                <a:srgbClr val="FF3300"/>
              </a:solidFill>
              <a:latin typeface="Arial Black" charset="0"/>
            </a:endParaRPr>
          </a:p>
          <a:p>
            <a:endParaRPr lang="en-US" sz="1200" i="1" dirty="0">
              <a:solidFill>
                <a:srgbClr val="FF3300"/>
              </a:solidFill>
              <a:latin typeface="Arial Black" charset="0"/>
            </a:endParaRPr>
          </a:p>
          <a:p>
            <a:r>
              <a:rPr lang="en-US" dirty="0">
                <a:solidFill>
                  <a:srgbClr val="0003AA"/>
                </a:solidFill>
                <a:latin typeface="Arial"/>
                <a:cs typeface="Arial"/>
              </a:rPr>
              <a:t>where</a:t>
            </a:r>
            <a:r>
              <a:rPr lang="en-US" dirty="0">
                <a:solidFill>
                  <a:srgbClr val="0003AA"/>
                </a:solidFill>
                <a:latin typeface="Arial Black" charset="0"/>
              </a:rPr>
              <a:t> </a:t>
            </a:r>
            <a:r>
              <a:rPr lang="en-US" i="1" dirty="0">
                <a:solidFill>
                  <a:srgbClr val="0003AA"/>
                </a:solidFill>
                <a:latin typeface="Arial Black" charset="0"/>
              </a:rPr>
              <a:t>effective viscosity</a:t>
            </a:r>
          </a:p>
          <a:p>
            <a:endParaRPr lang="en-US" dirty="0">
              <a:solidFill>
                <a:schemeClr val="accent2"/>
              </a:solidFill>
              <a:latin typeface="Arial Black" charset="0"/>
            </a:endParaRPr>
          </a:p>
          <a:p>
            <a:endParaRPr lang="en-US" dirty="0">
              <a:solidFill>
                <a:schemeClr val="accent2"/>
              </a:solidFill>
              <a:latin typeface="Arial Black" charset="0"/>
            </a:endParaRPr>
          </a:p>
          <a:p>
            <a:endParaRPr lang="en-US" dirty="0">
              <a:solidFill>
                <a:schemeClr val="accent2"/>
              </a:solidFill>
              <a:latin typeface="Arial Black" charset="0"/>
            </a:endParaRPr>
          </a:p>
          <a:p>
            <a:r>
              <a:rPr lang="en-US" dirty="0">
                <a:solidFill>
                  <a:srgbClr val="0003AA"/>
                </a:solidFill>
                <a:latin typeface="Arial"/>
                <a:cs typeface="Arial"/>
              </a:rPr>
              <a:t>Here:</a:t>
            </a:r>
          </a:p>
          <a:p>
            <a:r>
              <a:rPr lang="en-US" dirty="0">
                <a:solidFill>
                  <a:schemeClr val="accent2"/>
                </a:solidFill>
                <a:latin typeface="Arial Black" charset="0"/>
              </a:rPr>
              <a:t>    </a:t>
            </a:r>
            <a:r>
              <a:rPr lang="en-US" i="1" dirty="0">
                <a:latin typeface="Times New Roman" charset="0"/>
              </a:rPr>
              <a:t>R</a:t>
            </a:r>
            <a:r>
              <a:rPr lang="en-US" dirty="0">
                <a:latin typeface="Arial Black" charset="0"/>
              </a:rPr>
              <a:t> </a:t>
            </a:r>
            <a:r>
              <a:rPr lang="en-US" dirty="0">
                <a:solidFill>
                  <a:srgbClr val="0003AA"/>
                </a:solidFill>
                <a:latin typeface="Arial"/>
                <a:cs typeface="Arial"/>
              </a:rPr>
              <a:t>= gas constant</a:t>
            </a:r>
          </a:p>
          <a:p>
            <a:r>
              <a:rPr lang="en-US" dirty="0">
                <a:solidFill>
                  <a:schemeClr val="accent2"/>
                </a:solidFill>
                <a:latin typeface="Arial Black" charset="0"/>
              </a:rPr>
              <a:t>   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Arial Black" charset="0"/>
              </a:rPr>
              <a:t> </a:t>
            </a:r>
            <a:r>
              <a:rPr lang="en-US" dirty="0">
                <a:solidFill>
                  <a:srgbClr val="0003AA"/>
                </a:solidFill>
                <a:latin typeface="Arial"/>
                <a:cs typeface="Arial"/>
              </a:rPr>
              <a:t>= temperature</a:t>
            </a:r>
          </a:p>
          <a:p>
            <a:r>
              <a:rPr lang="en-US" dirty="0">
                <a:solidFill>
                  <a:schemeClr val="accent2"/>
                </a:solidFill>
                <a:latin typeface="Arial Black" charset="0"/>
              </a:rPr>
              <a:t>    </a:t>
            </a:r>
            <a:r>
              <a:rPr lang="en-US" i="1" dirty="0">
                <a:latin typeface="Times New Roman" charset="0"/>
              </a:rPr>
              <a:t>P</a:t>
            </a:r>
            <a:r>
              <a:rPr lang="en-US" dirty="0">
                <a:solidFill>
                  <a:schemeClr val="accent2"/>
                </a:solidFill>
                <a:latin typeface="Arial Black" charset="0"/>
              </a:rPr>
              <a:t> </a:t>
            </a:r>
            <a:r>
              <a:rPr lang="en-US" dirty="0">
                <a:solidFill>
                  <a:srgbClr val="0003AA"/>
                </a:solidFill>
                <a:latin typeface="Arial"/>
                <a:cs typeface="Arial"/>
              </a:rPr>
              <a:t>= pressure </a:t>
            </a:r>
            <a:r>
              <a:rPr lang="en-US" dirty="0">
                <a:solidFill>
                  <a:schemeClr val="accent2"/>
                </a:solidFill>
                <a:latin typeface="Arial"/>
                <a:cs typeface="Arial"/>
              </a:rPr>
              <a:t>		     </a:t>
            </a:r>
            <a:r>
              <a:rPr lang="en-US" i="1" dirty="0" err="1">
                <a:latin typeface="Times New Roman" charset="0"/>
              </a:rPr>
              <a:t>E</a:t>
            </a:r>
            <a:r>
              <a:rPr lang="en-US" i="1" baseline="-25000" dirty="0" err="1">
                <a:latin typeface="Times New Roman" charset="0"/>
              </a:rPr>
              <a:t>a</a:t>
            </a:r>
            <a:r>
              <a:rPr lang="en-US" dirty="0">
                <a:latin typeface="Arial Black" charset="0"/>
              </a:rPr>
              <a:t> </a:t>
            </a:r>
            <a:r>
              <a:rPr lang="en-US" dirty="0">
                <a:solidFill>
                  <a:srgbClr val="0CE321"/>
                </a:solidFill>
                <a:latin typeface="Arial"/>
                <a:cs typeface="Arial"/>
              </a:rPr>
              <a:t>= activation energy</a:t>
            </a:r>
            <a:endParaRPr lang="en-US" dirty="0">
              <a:solidFill>
                <a:schemeClr val="accent2"/>
              </a:solidFill>
              <a:latin typeface="Arial"/>
              <a:cs typeface="Arial"/>
            </a:endParaRPr>
          </a:p>
          <a:p>
            <a:r>
              <a:rPr lang="en-US" dirty="0">
                <a:solidFill>
                  <a:schemeClr val="accent2"/>
                </a:solidFill>
                <a:latin typeface="Arial Black" charset="0"/>
              </a:rPr>
              <a:t>    </a:t>
            </a:r>
            <a:r>
              <a:rPr lang="en-US" i="1" dirty="0">
                <a:latin typeface="Times New Roman" charset="0"/>
              </a:rPr>
              <a:t>b</a:t>
            </a:r>
            <a:r>
              <a:rPr lang="en-US" dirty="0">
                <a:solidFill>
                  <a:srgbClr val="0CE321"/>
                </a:solidFill>
                <a:latin typeface="Arial Black" charset="0"/>
              </a:rPr>
              <a:t> </a:t>
            </a:r>
            <a:r>
              <a:rPr lang="en-US" dirty="0">
                <a:solidFill>
                  <a:srgbClr val="0CE321"/>
                </a:solidFill>
                <a:latin typeface="Arial"/>
                <a:cs typeface="Arial"/>
              </a:rPr>
              <a:t>= dislocation density	     </a:t>
            </a:r>
            <a:r>
              <a:rPr lang="en-US" i="1" dirty="0" err="1">
                <a:latin typeface="Times New Roman" charset="0"/>
              </a:rPr>
              <a:t>V</a:t>
            </a:r>
            <a:r>
              <a:rPr lang="en-US" i="1" baseline="-25000" dirty="0" err="1">
                <a:latin typeface="Times New Roman" charset="0"/>
              </a:rPr>
              <a:t>a</a:t>
            </a:r>
            <a:r>
              <a:rPr lang="en-US" dirty="0">
                <a:solidFill>
                  <a:srgbClr val="0CE321"/>
                </a:solidFill>
                <a:latin typeface="Arial Black" charset="0"/>
              </a:rPr>
              <a:t> </a:t>
            </a:r>
            <a:r>
              <a:rPr lang="en-US" dirty="0">
                <a:solidFill>
                  <a:srgbClr val="0CE321"/>
                </a:solidFill>
                <a:latin typeface="Arial"/>
                <a:cs typeface="Arial"/>
              </a:rPr>
              <a:t>= activation volume</a:t>
            </a:r>
          </a:p>
          <a:p>
            <a:r>
              <a:rPr lang="en-US" dirty="0">
                <a:solidFill>
                  <a:srgbClr val="0CE321"/>
                </a:solidFill>
                <a:latin typeface="Arial Black" charset="0"/>
              </a:rPr>
              <a:t>   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solidFill>
                  <a:srgbClr val="0CE321"/>
                </a:solidFill>
                <a:latin typeface="Arial Black" charset="0"/>
              </a:rPr>
              <a:t> </a:t>
            </a:r>
            <a:r>
              <a:rPr lang="en-US" dirty="0">
                <a:solidFill>
                  <a:srgbClr val="0CE321"/>
                </a:solidFill>
                <a:latin typeface="Arial"/>
                <a:cs typeface="Arial"/>
              </a:rPr>
              <a:t>~ 3</a:t>
            </a:r>
            <a:r>
              <a:rPr lang="en-US" dirty="0">
                <a:solidFill>
                  <a:schemeClr val="accent2"/>
                </a:solidFill>
                <a:latin typeface="Arial"/>
                <a:cs typeface="Arial"/>
              </a:rPr>
              <a:t> 			     </a:t>
            </a:r>
            <a:r>
              <a:rPr lang="en-US" i="1" dirty="0">
                <a:latin typeface="Times New Roman" charset="0"/>
              </a:rPr>
              <a:t>D</a:t>
            </a:r>
            <a:r>
              <a:rPr lang="en-US" baseline="-25000" dirty="0">
                <a:latin typeface="Times New Roman" charset="0"/>
              </a:rPr>
              <a:t>0</a:t>
            </a:r>
            <a:r>
              <a:rPr lang="en-US" dirty="0">
                <a:latin typeface="Arial Black" charset="0"/>
              </a:rPr>
              <a:t> </a:t>
            </a:r>
            <a:r>
              <a:rPr lang="en-US" dirty="0">
                <a:solidFill>
                  <a:srgbClr val="0CE321"/>
                </a:solidFill>
                <a:latin typeface="Arial"/>
                <a:cs typeface="Arial"/>
              </a:rPr>
              <a:t>= frequency factor</a:t>
            </a:r>
          </a:p>
          <a:p>
            <a:r>
              <a:rPr lang="en-US" dirty="0">
                <a:solidFill>
                  <a:srgbClr val="0CE321"/>
                </a:solidFill>
                <a:latin typeface="Arial Black" charset="0"/>
              </a:rPr>
              <a:t>    </a:t>
            </a:r>
            <a:r>
              <a:rPr lang="en-US" i="1" dirty="0">
                <a:latin typeface="Symbol" charset="0"/>
                <a:sym typeface="Symbol" charset="0"/>
              </a:rPr>
              <a:t></a:t>
            </a:r>
            <a:r>
              <a:rPr lang="en-US" dirty="0">
                <a:solidFill>
                  <a:srgbClr val="0CE321"/>
                </a:solidFill>
                <a:latin typeface="Arial Black" charset="0"/>
              </a:rPr>
              <a:t> </a:t>
            </a:r>
            <a:r>
              <a:rPr lang="en-US" dirty="0">
                <a:solidFill>
                  <a:srgbClr val="0CE321"/>
                </a:solidFill>
                <a:latin typeface="Arial"/>
                <a:cs typeface="Arial"/>
              </a:rPr>
              <a:t>= shear modulus 	     (rock </a:t>
            </a:r>
            <a:r>
              <a:rPr lang="en-US" dirty="0" err="1">
                <a:solidFill>
                  <a:srgbClr val="0CE321"/>
                </a:solidFill>
                <a:latin typeface="Arial"/>
                <a:cs typeface="Arial"/>
              </a:rPr>
              <a:t>mat’l</a:t>
            </a:r>
            <a:r>
              <a:rPr lang="en-US" dirty="0">
                <a:solidFill>
                  <a:srgbClr val="0CE321"/>
                </a:solidFill>
                <a:latin typeface="Arial"/>
                <a:cs typeface="Arial"/>
              </a:rPr>
              <a:t> properties)</a:t>
            </a:r>
            <a:endParaRPr lang="en-US" dirty="0">
              <a:solidFill>
                <a:schemeClr val="accent2"/>
              </a:solidFill>
              <a:latin typeface="Arial"/>
              <a:cs typeface="Arial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25D3DDE-C8B6-4952-C3BE-B9F4789CE6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67242" y="1735247"/>
            <a:ext cx="1414462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73C6D45A-F1AE-34E5-7EB6-C0D2104E0CB5}"/>
              </a:ext>
            </a:extLst>
          </p:cNvPr>
          <p:cNvSpPr/>
          <p:nvPr/>
        </p:nvSpPr>
        <p:spPr>
          <a:xfrm>
            <a:off x="4695892" y="2345912"/>
            <a:ext cx="228237" cy="3407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864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>
            <a:extLst>
              <a:ext uri="{FF2B5EF4-FFF2-40B4-BE49-F238E27FC236}">
                <a16:creationId xmlns:a16="http://schemas.microsoft.com/office/drawing/2014/main" id="{0D0AAEAC-C64F-4180-B65E-EC53A9BE5C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7235" y="1166843"/>
            <a:ext cx="619753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i="1" dirty="0">
                <a:solidFill>
                  <a:srgbClr val="0003AA"/>
                </a:solidFill>
                <a:latin typeface="Arial Black" charset="0"/>
              </a:rPr>
              <a:t>First Assignment: </a:t>
            </a:r>
          </a:p>
          <a:p>
            <a:r>
              <a:rPr lang="en-US" sz="3200" i="1" dirty="0">
                <a:solidFill>
                  <a:srgbClr val="0003AA"/>
                </a:solidFill>
                <a:latin typeface="Arial Black" charset="0"/>
              </a:rPr>
              <a:t>Posted on course website!</a:t>
            </a:r>
          </a:p>
          <a:p>
            <a:r>
              <a:rPr lang="en-US" sz="3200" dirty="0">
                <a:solidFill>
                  <a:srgbClr val="0003AA"/>
                </a:solidFill>
                <a:latin typeface="Arial"/>
                <a:cs typeface="Arial"/>
              </a:rPr>
              <a:t>Due Mar 3 at 1:30 pm</a:t>
            </a:r>
          </a:p>
          <a:p>
            <a:endParaRPr lang="en-US" sz="3200" dirty="0">
              <a:solidFill>
                <a:srgbClr val="0003AA"/>
              </a:solidFill>
              <a:latin typeface="Arial"/>
              <a:cs typeface="Arial"/>
            </a:endParaRPr>
          </a:p>
          <a:p>
            <a:r>
              <a:rPr lang="en-US" sz="3200" b="1" i="1" dirty="0">
                <a:solidFill>
                  <a:srgbClr val="0003AA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Next reading Assignment:</a:t>
            </a:r>
          </a:p>
          <a:p>
            <a:r>
              <a:rPr lang="en-US" sz="3200" dirty="0">
                <a:solidFill>
                  <a:srgbClr val="0003AA"/>
                </a:solidFill>
                <a:latin typeface="Arial"/>
                <a:cs typeface="Arial"/>
              </a:rPr>
              <a:t>(Monday Feb 27)</a:t>
            </a:r>
          </a:p>
          <a:p>
            <a:r>
              <a:rPr lang="en-US" sz="3200" dirty="0">
                <a:solidFill>
                  <a:srgbClr val="0003AA"/>
                </a:solidFill>
                <a:latin typeface="Arial"/>
                <a:cs typeface="Arial"/>
              </a:rPr>
              <a:t>Castellanos et al. (2020) </a:t>
            </a:r>
            <a:r>
              <a:rPr lang="en-US" sz="3200" i="1" dirty="0">
                <a:solidFill>
                  <a:srgbClr val="0003AA"/>
                </a:solidFill>
                <a:latin typeface="Arial"/>
                <a:cs typeface="Arial"/>
              </a:rPr>
              <a:t>Science</a:t>
            </a:r>
          </a:p>
          <a:p>
            <a:r>
              <a:rPr lang="en-US" sz="3200" i="1" dirty="0">
                <a:solidFill>
                  <a:srgbClr val="0003AA"/>
                </a:solidFill>
                <a:latin typeface="Arial"/>
                <a:cs typeface="Arial"/>
              </a:rPr>
              <a:t>Advances 6</a:t>
            </a:r>
            <a:r>
              <a:rPr lang="en-US" sz="3200" dirty="0">
                <a:solidFill>
                  <a:srgbClr val="0003AA"/>
                </a:solidFill>
                <a:latin typeface="Arial"/>
                <a:cs typeface="Arial"/>
              </a:rPr>
              <a:t>(28) #eabb0476</a:t>
            </a:r>
          </a:p>
          <a:p>
            <a:r>
              <a:rPr lang="en-US" sz="3200" b="1" i="1" dirty="0" err="1">
                <a:solidFill>
                  <a:srgbClr val="0003AA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Kitri</a:t>
            </a:r>
            <a:r>
              <a:rPr lang="en-US" sz="3200" b="1" i="1" dirty="0">
                <a:solidFill>
                  <a:srgbClr val="0003AA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will lead!</a:t>
            </a:r>
          </a:p>
        </p:txBody>
      </p:sp>
    </p:spTree>
    <p:extLst>
      <p:ext uri="{BB962C8B-B14F-4D97-AF65-F5344CB8AC3E}">
        <p14:creationId xmlns:p14="http://schemas.microsoft.com/office/powerpoint/2010/main" val="3403593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>
            <a:extLst>
              <a:ext uri="{FF2B5EF4-FFF2-40B4-BE49-F238E27FC236}">
                <a16:creationId xmlns:a16="http://schemas.microsoft.com/office/drawing/2014/main" id="{06B217AC-497D-D41D-EBE4-1AAEB2E022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8504" y="305069"/>
            <a:ext cx="7754991" cy="6247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3600" i="1" dirty="0">
                <a:solidFill>
                  <a:srgbClr val="0003AA"/>
                </a:solidFill>
                <a:latin typeface="Arial Black" charset="0"/>
              </a:rPr>
              <a:t>Rheology:</a:t>
            </a:r>
          </a:p>
          <a:p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Rheology</a:t>
            </a:r>
            <a:r>
              <a:rPr lang="en-US" i="1" dirty="0">
                <a:solidFill>
                  <a:srgbClr val="FF3300"/>
                </a:solidFill>
                <a:latin typeface="Arial Black" charset="0"/>
              </a:rPr>
              <a:t> </a:t>
            </a:r>
            <a:r>
              <a:rPr lang="en-US" dirty="0">
                <a:solidFill>
                  <a:srgbClr val="0003AA"/>
                </a:solidFill>
                <a:latin typeface="Arial"/>
                <a:cs typeface="Arial"/>
                <a:sym typeface="Symbol" charset="0"/>
              </a:rPr>
              <a:t>denotes the study of </a:t>
            </a:r>
            <a:r>
              <a:rPr lang="en-US" i="1" dirty="0">
                <a:solidFill>
                  <a:srgbClr val="0003AA"/>
                </a:solidFill>
                <a:latin typeface="Arial"/>
                <a:cs typeface="Arial"/>
                <a:sym typeface="Symbol" charset="0"/>
              </a:rPr>
              <a:t>deformation and flow;</a:t>
            </a:r>
          </a:p>
          <a:p>
            <a:r>
              <a:rPr lang="en-US" dirty="0">
                <a:solidFill>
                  <a:srgbClr val="0003AA"/>
                </a:solidFill>
                <a:latin typeface="Arial"/>
                <a:cs typeface="Arial"/>
                <a:sym typeface="Symbol" charset="0"/>
              </a:rPr>
              <a:t>  specifically the relationship of stress to strain and its</a:t>
            </a:r>
          </a:p>
          <a:p>
            <a:r>
              <a:rPr lang="en-US" dirty="0">
                <a:solidFill>
                  <a:srgbClr val="0003AA"/>
                </a:solidFill>
                <a:latin typeface="Arial"/>
                <a:cs typeface="Arial"/>
                <a:sym typeface="Symbol" charset="0"/>
              </a:rPr>
              <a:t>  derivatives</a:t>
            </a:r>
          </a:p>
          <a:p>
            <a:endParaRPr lang="en-US" b="1" dirty="0">
              <a:solidFill>
                <a:srgbClr val="0003AA"/>
              </a:solidFill>
              <a:latin typeface="Arial Black" charset="0"/>
              <a:sym typeface="Symbol" charset="0"/>
            </a:endParaRPr>
          </a:p>
          <a:p>
            <a:r>
              <a:rPr lang="en-US" dirty="0">
                <a:solidFill>
                  <a:srgbClr val="0003AA"/>
                </a:solidFill>
                <a:latin typeface="Arial"/>
                <a:cs typeface="Arial"/>
                <a:sym typeface="Symbol" charset="0"/>
              </a:rPr>
              <a:t>These are generally expressed as</a:t>
            </a:r>
          </a:p>
          <a:p>
            <a:r>
              <a:rPr lang="en-US" dirty="0">
                <a:solidFill>
                  <a:srgbClr val="0003AA"/>
                </a:solidFill>
                <a:latin typeface="Arial"/>
                <a:cs typeface="Arial"/>
                <a:sym typeface="Symbol" charset="0"/>
              </a:rPr>
              <a:t>   </a:t>
            </a:r>
            <a:r>
              <a:rPr lang="en-US" sz="2800" b="1" i="1" dirty="0">
                <a:solidFill>
                  <a:srgbClr val="FF0000"/>
                </a:solidFill>
                <a:latin typeface="Arial Black" charset="0"/>
                <a:sym typeface="Symbol" charset="0"/>
              </a:rPr>
              <a:t>Constitutive Laws</a:t>
            </a:r>
            <a:endParaRPr lang="en-US" sz="2800" b="1" i="1" dirty="0">
              <a:solidFill>
                <a:srgbClr val="0003AA"/>
              </a:solidFill>
              <a:latin typeface="Arial Black" charset="0"/>
              <a:sym typeface="Symbol" charset="0"/>
            </a:endParaRPr>
          </a:p>
          <a:p>
            <a:endParaRPr lang="en-US" sz="1200" b="1" i="1" dirty="0">
              <a:solidFill>
                <a:srgbClr val="0003AA"/>
              </a:solidFill>
              <a:latin typeface="Arial Black" charset="0"/>
              <a:sym typeface="Symbol" charset="0"/>
            </a:endParaRPr>
          </a:p>
          <a:p>
            <a:r>
              <a:rPr lang="en-US" dirty="0">
                <a:solidFill>
                  <a:srgbClr val="0003AA"/>
                </a:solidFill>
                <a:latin typeface="Arial"/>
                <a:cs typeface="Arial"/>
                <a:sym typeface="Symbol" charset="0"/>
              </a:rPr>
              <a:t>   (I.e., operators relating stress and strain):</a:t>
            </a:r>
          </a:p>
          <a:p>
            <a:endParaRPr lang="en-US" b="1" i="1" dirty="0">
              <a:solidFill>
                <a:schemeClr val="accent2"/>
              </a:solidFill>
              <a:latin typeface="Arial Black" charset="0"/>
              <a:sym typeface="Symbol" charset="0"/>
            </a:endParaRPr>
          </a:p>
          <a:p>
            <a:endParaRPr lang="en-US" b="1" i="1" dirty="0">
              <a:solidFill>
                <a:srgbClr val="0003AA"/>
              </a:solidFill>
              <a:latin typeface="Arial Black" charset="0"/>
              <a:sym typeface="Symbol" charset="0"/>
            </a:endParaRPr>
          </a:p>
          <a:p>
            <a:r>
              <a:rPr lang="en-US" dirty="0">
                <a:solidFill>
                  <a:srgbClr val="0003AA"/>
                </a:solidFill>
                <a:latin typeface="Arial"/>
                <a:cs typeface="Arial"/>
                <a:sym typeface="Symbol" charset="0"/>
              </a:rPr>
              <a:t>   that are neither purely elastic strain nor classical</a:t>
            </a:r>
          </a:p>
          <a:p>
            <a:r>
              <a:rPr lang="en-US" dirty="0">
                <a:solidFill>
                  <a:srgbClr val="0003AA"/>
                </a:solidFill>
                <a:latin typeface="Arial"/>
                <a:cs typeface="Arial"/>
                <a:sym typeface="Symbol" charset="0"/>
              </a:rPr>
              <a:t>   Newtonian flow, but have some combination of </a:t>
            </a:r>
          </a:p>
          <a:p>
            <a:r>
              <a:rPr lang="en-US" dirty="0">
                <a:solidFill>
                  <a:srgbClr val="0003AA"/>
                </a:solidFill>
                <a:latin typeface="Arial"/>
                <a:cs typeface="Arial"/>
                <a:sym typeface="Symbol" charset="0"/>
              </a:rPr>
              <a:t>   viscous flow and elasticity.</a:t>
            </a:r>
          </a:p>
          <a:p>
            <a:endParaRPr lang="en-US" sz="1200" dirty="0">
              <a:solidFill>
                <a:srgbClr val="0003AA"/>
              </a:solidFill>
              <a:latin typeface="Arial"/>
              <a:cs typeface="Arial"/>
              <a:sym typeface="Symbol" charset="0"/>
            </a:endParaRPr>
          </a:p>
          <a:p>
            <a:r>
              <a:rPr lang="en-US" dirty="0">
                <a:solidFill>
                  <a:srgbClr val="0003AA"/>
                </a:solidFill>
                <a:latin typeface="Arial"/>
                <a:cs typeface="Arial"/>
                <a:sym typeface="Symbol" charset="0"/>
              </a:rPr>
              <a:t>(Note here </a:t>
            </a:r>
            <a:r>
              <a:rPr lang="en-US" i="1" dirty="0">
                <a:latin typeface="Times New Roman"/>
                <a:cs typeface="Times New Roman"/>
                <a:sym typeface="Symbol" charset="0"/>
              </a:rPr>
              <a:t>R</a:t>
            </a:r>
            <a:r>
              <a:rPr lang="en-US" dirty="0">
                <a:solidFill>
                  <a:schemeClr val="accent2"/>
                </a:solidFill>
                <a:latin typeface="Arial"/>
                <a:cs typeface="Arial"/>
                <a:sym typeface="Symbol" charset="0"/>
              </a:rPr>
              <a:t> </a:t>
            </a:r>
            <a:r>
              <a:rPr lang="en-US" dirty="0">
                <a:solidFill>
                  <a:srgbClr val="0003AA"/>
                </a:solidFill>
                <a:latin typeface="Arial"/>
                <a:cs typeface="Arial"/>
                <a:sym typeface="Symbol" charset="0"/>
              </a:rPr>
              <a:t>is a linear operator which may invoke</a:t>
            </a:r>
          </a:p>
          <a:p>
            <a:r>
              <a:rPr lang="en-US" dirty="0">
                <a:solidFill>
                  <a:srgbClr val="0003AA"/>
                </a:solidFill>
                <a:latin typeface="Arial"/>
                <a:cs typeface="Arial"/>
                <a:sym typeface="Symbol" charset="0"/>
              </a:rPr>
              <a:t>   derivatives and/or integrands!)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206871D-D444-931E-CE77-BCBC5E1469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5724" y="3724275"/>
            <a:ext cx="1860550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6740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napshot 2010-10-07 10-58-39">
            <a:extLst>
              <a:ext uri="{FF2B5EF4-FFF2-40B4-BE49-F238E27FC236}">
                <a16:creationId xmlns:a16="http://schemas.microsoft.com/office/drawing/2014/main" id="{CB4ABD89-F57D-FC90-3514-D93AC049BF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305396">
            <a:off x="2878137" y="-934243"/>
            <a:ext cx="6435725" cy="8437562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4">
            <a:extLst>
              <a:ext uri="{FF2B5EF4-FFF2-40B4-BE49-F238E27FC236}">
                <a16:creationId xmlns:a16="http://schemas.microsoft.com/office/drawing/2014/main" id="{F20FCEBF-3114-9228-6487-57DB05D344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2606" y="6334125"/>
            <a:ext cx="604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>
                <a:solidFill>
                  <a:srgbClr val="0003AA"/>
                </a:solidFill>
              </a:rPr>
              <a:t>(From Twiss &amp; Moores, </a:t>
            </a:r>
            <a:r>
              <a:rPr lang="en-US" i="1">
                <a:solidFill>
                  <a:srgbClr val="0003AA"/>
                </a:solidFill>
              </a:rPr>
              <a:t>Structural Geology</a:t>
            </a:r>
            <a:r>
              <a:rPr lang="en-US">
                <a:solidFill>
                  <a:srgbClr val="0003AA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71235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">
            <a:extLst>
              <a:ext uri="{FF2B5EF4-FFF2-40B4-BE49-F238E27FC236}">
                <a16:creationId xmlns:a16="http://schemas.microsoft.com/office/drawing/2014/main" id="{C0EB7A93-74C0-804F-B20A-492B43C006E7}"/>
              </a:ext>
            </a:extLst>
          </p:cNvPr>
          <p:cNvSpPr txBox="1"/>
          <p:nvPr/>
        </p:nvSpPr>
        <p:spPr>
          <a:xfrm>
            <a:off x="2612643" y="357656"/>
            <a:ext cx="69667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b="1" i="1" dirty="0">
                <a:solidFill>
                  <a:srgbClr val="0003AA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But practically, there are four types that</a:t>
            </a:r>
          </a:p>
          <a:p>
            <a:r>
              <a:rPr lang="en-US" b="1" i="1" dirty="0">
                <a:solidFill>
                  <a:srgbClr val="0003AA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  are important in Earth dynamics…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ECB318E-B612-6D46-807E-0E21ECFDFDF8}"/>
              </a:ext>
            </a:extLst>
          </p:cNvPr>
          <p:cNvCxnSpPr>
            <a:cxnSpLocks/>
          </p:cNvCxnSpPr>
          <p:nvPr/>
        </p:nvCxnSpPr>
        <p:spPr bwMode="auto">
          <a:xfrm>
            <a:off x="5884532" y="1287674"/>
            <a:ext cx="0" cy="499796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AC7196C-0FD7-4E45-B08B-791E7DF60602}"/>
              </a:ext>
            </a:extLst>
          </p:cNvPr>
          <p:cNvCxnSpPr>
            <a:cxnSpLocks/>
          </p:cNvCxnSpPr>
          <p:nvPr/>
        </p:nvCxnSpPr>
        <p:spPr bwMode="auto">
          <a:xfrm flipV="1">
            <a:off x="1772572" y="3968403"/>
            <a:ext cx="8223921" cy="4543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4" name="TextBox 7">
            <a:extLst>
              <a:ext uri="{FF2B5EF4-FFF2-40B4-BE49-F238E27FC236}">
                <a16:creationId xmlns:a16="http://schemas.microsoft.com/office/drawing/2014/main" id="{215E8642-D3D7-B24B-B837-F0A239F5AD4E}"/>
              </a:ext>
            </a:extLst>
          </p:cNvPr>
          <p:cNvSpPr txBox="1"/>
          <p:nvPr/>
        </p:nvSpPr>
        <p:spPr>
          <a:xfrm>
            <a:off x="1857763" y="1299977"/>
            <a:ext cx="38242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b="1" i="1" dirty="0">
                <a:solidFill>
                  <a:srgbClr val="FF000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Hooke’s Law (Elastic)</a:t>
            </a:r>
          </a:p>
        </p:txBody>
      </p:sp>
      <p:sp>
        <p:nvSpPr>
          <p:cNvPr id="15" name="TextBox 8">
            <a:extLst>
              <a:ext uri="{FF2B5EF4-FFF2-40B4-BE49-F238E27FC236}">
                <a16:creationId xmlns:a16="http://schemas.microsoft.com/office/drawing/2014/main" id="{7E158E24-80C6-DD4B-9926-2637304E78BC}"/>
              </a:ext>
            </a:extLst>
          </p:cNvPr>
          <p:cNvSpPr txBox="1"/>
          <p:nvPr/>
        </p:nvSpPr>
        <p:spPr>
          <a:xfrm>
            <a:off x="3037958" y="1760013"/>
            <a:ext cx="14638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3600" i="1" dirty="0">
                <a:latin typeface="Symbol" pitchFamily="2" charset="2"/>
                <a:cs typeface="Times New Roman" panose="02020603050405020304" pitchFamily="18" charset="0"/>
              </a:rPr>
              <a:t>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600" i="1" dirty="0">
                <a:latin typeface="Symbol" pitchFamily="2" charset="2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16" name="TextBox 9">
            <a:extLst>
              <a:ext uri="{FF2B5EF4-FFF2-40B4-BE49-F238E27FC236}">
                <a16:creationId xmlns:a16="http://schemas.microsoft.com/office/drawing/2014/main" id="{867C3F19-CC6D-F54D-B1FB-F662340CB99B}"/>
              </a:ext>
            </a:extLst>
          </p:cNvPr>
          <p:cNvSpPr txBox="1"/>
          <p:nvPr/>
        </p:nvSpPr>
        <p:spPr>
          <a:xfrm>
            <a:off x="2017646" y="2608716"/>
            <a:ext cx="35044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 dirty="0">
                <a:latin typeface="Symbol" pitchFamily="2" charset="2"/>
              </a:rPr>
              <a:t>s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3AA"/>
                </a:solidFill>
              </a:rPr>
              <a:t>is stress; </a:t>
            </a:r>
          </a:p>
          <a:p>
            <a:r>
              <a:rPr lang="en-US" i="1" dirty="0">
                <a:latin typeface="Symbol" pitchFamily="2" charset="2"/>
              </a:rPr>
              <a:t>e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3AA"/>
                </a:solidFill>
              </a:rPr>
              <a:t>is strain;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3AA"/>
                </a:solidFill>
              </a:rPr>
              <a:t>are elastic constant(s)</a:t>
            </a:r>
          </a:p>
        </p:txBody>
      </p:sp>
      <p:sp>
        <p:nvSpPr>
          <p:cNvPr id="17" name="TextBox 10">
            <a:extLst>
              <a:ext uri="{FF2B5EF4-FFF2-40B4-BE49-F238E27FC236}">
                <a16:creationId xmlns:a16="http://schemas.microsoft.com/office/drawing/2014/main" id="{EAC229A2-2A51-FA41-9DDC-0C430730C021}"/>
              </a:ext>
            </a:extLst>
          </p:cNvPr>
          <p:cNvSpPr txBox="1"/>
          <p:nvPr/>
        </p:nvSpPr>
        <p:spPr>
          <a:xfrm>
            <a:off x="6053970" y="1299977"/>
            <a:ext cx="4169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b="1" i="1" dirty="0" err="1">
                <a:solidFill>
                  <a:srgbClr val="FF000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Byerlee’s</a:t>
            </a:r>
            <a:r>
              <a:rPr lang="en-US" b="1" i="1" dirty="0">
                <a:solidFill>
                  <a:srgbClr val="FF000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Law (Friction)</a:t>
            </a:r>
          </a:p>
        </p:txBody>
      </p:sp>
      <p:sp>
        <p:nvSpPr>
          <p:cNvPr id="18" name="TextBox 11">
            <a:extLst>
              <a:ext uri="{FF2B5EF4-FFF2-40B4-BE49-F238E27FC236}">
                <a16:creationId xmlns:a16="http://schemas.microsoft.com/office/drawing/2014/main" id="{2094C5FD-2E00-F441-B616-4E3C3341A706}"/>
              </a:ext>
            </a:extLst>
          </p:cNvPr>
          <p:cNvSpPr txBox="1"/>
          <p:nvPr/>
        </p:nvSpPr>
        <p:spPr>
          <a:xfrm>
            <a:off x="6944887" y="1760013"/>
            <a:ext cx="2387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3600" i="1" dirty="0">
                <a:latin typeface="Symbol" pitchFamily="2" charset="2"/>
                <a:cs typeface="Times New Roman" panose="02020603050405020304" pitchFamily="18" charset="0"/>
              </a:rPr>
              <a:t>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3600" i="1" dirty="0">
                <a:latin typeface="Symbol" pitchFamily="2" charset="2"/>
                <a:cs typeface="Times New Roman" panose="02020603050405020304" pitchFamily="18" charset="0"/>
              </a:rPr>
              <a:t>ms</a:t>
            </a:r>
            <a:r>
              <a:rPr lang="en-US" sz="36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C</a:t>
            </a:r>
            <a:endParaRPr lang="en-US" sz="3600" i="1" dirty="0">
              <a:latin typeface="Symbol" pitchFamily="2" charset="2"/>
              <a:cs typeface="Times New Roman" panose="02020603050405020304" pitchFamily="18" charset="0"/>
            </a:endParaRPr>
          </a:p>
        </p:txBody>
      </p:sp>
      <p:sp>
        <p:nvSpPr>
          <p:cNvPr id="19" name="TextBox 12">
            <a:extLst>
              <a:ext uri="{FF2B5EF4-FFF2-40B4-BE49-F238E27FC236}">
                <a16:creationId xmlns:a16="http://schemas.microsoft.com/office/drawing/2014/main" id="{91AD60D7-C771-2B43-8848-FEF9318DBC11}"/>
              </a:ext>
            </a:extLst>
          </p:cNvPr>
          <p:cNvSpPr txBox="1"/>
          <p:nvPr/>
        </p:nvSpPr>
        <p:spPr>
          <a:xfrm>
            <a:off x="6294068" y="2424050"/>
            <a:ext cx="368883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 dirty="0">
                <a:latin typeface="Symbol" pitchFamily="2" charset="2"/>
              </a:rPr>
              <a:t>t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3AA"/>
                </a:solidFill>
              </a:rPr>
              <a:t>is (failure) shear stress; </a:t>
            </a:r>
          </a:p>
          <a:p>
            <a:r>
              <a:rPr lang="en-US" i="1" dirty="0" err="1">
                <a:latin typeface="Symbol" pitchFamily="2" charset="2"/>
              </a:rPr>
              <a:t>s</a:t>
            </a:r>
            <a:r>
              <a:rPr lang="en-US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3AA"/>
                </a:solidFill>
              </a:rPr>
              <a:t>is normal stress;</a:t>
            </a:r>
          </a:p>
          <a:p>
            <a:r>
              <a:rPr lang="en-US" i="1" dirty="0">
                <a:latin typeface="Symbol" pitchFamily="2" charset="2"/>
              </a:rPr>
              <a:t>m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3AA"/>
                </a:solidFill>
              </a:rPr>
              <a:t>is frictional coefficient;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3AA"/>
                </a:solidFill>
              </a:rPr>
              <a:t>is cohesion</a:t>
            </a:r>
          </a:p>
        </p:txBody>
      </p:sp>
      <p:sp>
        <p:nvSpPr>
          <p:cNvPr id="20" name="TextBox 13">
            <a:extLst>
              <a:ext uri="{FF2B5EF4-FFF2-40B4-BE49-F238E27FC236}">
                <a16:creationId xmlns:a16="http://schemas.microsoft.com/office/drawing/2014/main" id="{52776150-1176-6C4B-B406-0C4F9EBEE54B}"/>
              </a:ext>
            </a:extLst>
          </p:cNvPr>
          <p:cNvSpPr txBox="1"/>
          <p:nvPr/>
        </p:nvSpPr>
        <p:spPr>
          <a:xfrm>
            <a:off x="1714829" y="4025192"/>
            <a:ext cx="38862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b="1" i="1" dirty="0">
                <a:solidFill>
                  <a:srgbClr val="FF000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Viscous (linear creep)</a:t>
            </a:r>
          </a:p>
        </p:txBody>
      </p:sp>
      <p:sp>
        <p:nvSpPr>
          <p:cNvPr id="21" name="TextBox 14">
            <a:extLst>
              <a:ext uri="{FF2B5EF4-FFF2-40B4-BE49-F238E27FC236}">
                <a16:creationId xmlns:a16="http://schemas.microsoft.com/office/drawing/2014/main" id="{071F062D-DBFD-F641-A071-41FBBE456859}"/>
              </a:ext>
            </a:extLst>
          </p:cNvPr>
          <p:cNvSpPr txBox="1"/>
          <p:nvPr/>
        </p:nvSpPr>
        <p:spPr>
          <a:xfrm>
            <a:off x="5814484" y="4001527"/>
            <a:ext cx="4662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b="1" i="1" dirty="0">
                <a:solidFill>
                  <a:srgbClr val="FF000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Viscous (power-law creep)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40DA43AE-AE22-6441-993A-11A175A43474}"/>
              </a:ext>
            </a:extLst>
          </p:cNvPr>
          <p:cNvGrpSpPr/>
          <p:nvPr/>
        </p:nvGrpSpPr>
        <p:grpSpPr>
          <a:xfrm>
            <a:off x="2697598" y="4230595"/>
            <a:ext cx="1920719" cy="747136"/>
            <a:chOff x="1616568" y="4004050"/>
            <a:chExt cx="1920719" cy="747136"/>
          </a:xfrm>
        </p:grpSpPr>
        <p:sp>
          <p:nvSpPr>
            <p:cNvPr id="29" name="TextBox 15">
              <a:extLst>
                <a:ext uri="{FF2B5EF4-FFF2-40B4-BE49-F238E27FC236}">
                  <a16:creationId xmlns:a16="http://schemas.microsoft.com/office/drawing/2014/main" id="{954C533A-4907-CF46-8E4A-CBAA0A99C943}"/>
                </a:ext>
              </a:extLst>
            </p:cNvPr>
            <p:cNvSpPr txBox="1"/>
            <p:nvPr/>
          </p:nvSpPr>
          <p:spPr>
            <a:xfrm>
              <a:off x="1616568" y="4104855"/>
              <a:ext cx="192071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n-US" sz="3600" i="1" dirty="0">
                  <a:latin typeface="Symbol" pitchFamily="2" charset="2"/>
                  <a:cs typeface="Times New Roman" panose="02020603050405020304" pitchFamily="18" charset="0"/>
                </a:rPr>
                <a:t>s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US" sz="3600" i="1" dirty="0" err="1">
                  <a:latin typeface="Symbol" pitchFamily="2" charset="2"/>
                  <a:cs typeface="Times New Roman" panose="02020603050405020304" pitchFamily="18" charset="0"/>
                </a:rPr>
                <a:t>h</a:t>
              </a:r>
              <a:r>
                <a:rPr lang="en-US" sz="3600" i="1" baseline="-25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diff</a:t>
              </a:r>
              <a:r>
                <a:rPr lang="en-US" sz="3600" i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i="1" dirty="0">
                  <a:latin typeface="Symbol" pitchFamily="2" charset="2"/>
                  <a:cs typeface="Times New Roman" panose="02020603050405020304" pitchFamily="18" charset="0"/>
                </a:rPr>
                <a:t>e</a:t>
              </a:r>
            </a:p>
          </p:txBody>
        </p:sp>
        <p:sp>
          <p:nvSpPr>
            <p:cNvPr id="30" name="TextBox 16">
              <a:extLst>
                <a:ext uri="{FF2B5EF4-FFF2-40B4-BE49-F238E27FC236}">
                  <a16:creationId xmlns:a16="http://schemas.microsoft.com/office/drawing/2014/main" id="{2E8C796B-913C-6346-9F6A-1AB1251534A2}"/>
                </a:ext>
              </a:extLst>
            </p:cNvPr>
            <p:cNvSpPr txBox="1"/>
            <p:nvPr/>
          </p:nvSpPr>
          <p:spPr>
            <a:xfrm>
              <a:off x="3265720" y="4004050"/>
              <a:ext cx="2696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</p:grpSp>
      <p:sp>
        <p:nvSpPr>
          <p:cNvPr id="23" name="TextBox 18">
            <a:extLst>
              <a:ext uri="{FF2B5EF4-FFF2-40B4-BE49-F238E27FC236}">
                <a16:creationId xmlns:a16="http://schemas.microsoft.com/office/drawing/2014/main" id="{55C12F16-04C4-9645-824C-1AE4FE8CEC37}"/>
              </a:ext>
            </a:extLst>
          </p:cNvPr>
          <p:cNvSpPr txBox="1"/>
          <p:nvPr/>
        </p:nvSpPr>
        <p:spPr>
          <a:xfrm>
            <a:off x="2225899" y="4930683"/>
            <a:ext cx="28641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 dirty="0">
                <a:latin typeface="Symbol" pitchFamily="2" charset="2"/>
              </a:rPr>
              <a:t>s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3AA"/>
                </a:solidFill>
              </a:rPr>
              <a:t>is stress; </a:t>
            </a:r>
          </a:p>
          <a:p>
            <a:r>
              <a:rPr lang="en-US" i="1" dirty="0">
                <a:latin typeface="Symbol" pitchFamily="2" charset="2"/>
              </a:rPr>
              <a:t>e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3AA"/>
                </a:solidFill>
              </a:rPr>
              <a:t>is strain-rate;</a:t>
            </a:r>
          </a:p>
          <a:p>
            <a:r>
              <a:rPr lang="en-US" i="1" dirty="0" err="1">
                <a:latin typeface="Symbol" pitchFamily="2" charset="2"/>
                <a:cs typeface="Times New Roman" panose="02020603050405020304" pitchFamily="18" charset="0"/>
              </a:rPr>
              <a:t>h</a:t>
            </a:r>
            <a:r>
              <a:rPr lang="en-US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3AA"/>
                </a:solidFill>
              </a:rPr>
              <a:t>is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b="1" i="1" dirty="0">
                <a:solidFill>
                  <a:srgbClr val="FF000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viscosity</a:t>
            </a:r>
            <a:endParaRPr lang="en-US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dirty="0">
                <a:solidFill>
                  <a:srgbClr val="0003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diffusion creep</a:t>
            </a:r>
          </a:p>
        </p:txBody>
      </p:sp>
      <p:sp>
        <p:nvSpPr>
          <p:cNvPr id="24" name="TextBox 19">
            <a:extLst>
              <a:ext uri="{FF2B5EF4-FFF2-40B4-BE49-F238E27FC236}">
                <a16:creationId xmlns:a16="http://schemas.microsoft.com/office/drawing/2014/main" id="{B591C70E-3B82-4140-9946-E95283751C42}"/>
              </a:ext>
            </a:extLst>
          </p:cNvPr>
          <p:cNvSpPr txBox="1"/>
          <p:nvPr/>
        </p:nvSpPr>
        <p:spPr>
          <a:xfrm>
            <a:off x="2295093" y="5122754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/>
              <a:t>.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508DE5C-785C-B741-BE78-305CD7ECBF26}"/>
              </a:ext>
            </a:extLst>
          </p:cNvPr>
          <p:cNvGrpSpPr/>
          <p:nvPr/>
        </p:nvGrpSpPr>
        <p:grpSpPr>
          <a:xfrm>
            <a:off x="7071655" y="4230595"/>
            <a:ext cx="2148345" cy="747136"/>
            <a:chOff x="5829812" y="4025821"/>
            <a:chExt cx="2148345" cy="747136"/>
          </a:xfrm>
        </p:grpSpPr>
        <p:sp>
          <p:nvSpPr>
            <p:cNvPr id="27" name="TextBox 20">
              <a:extLst>
                <a:ext uri="{FF2B5EF4-FFF2-40B4-BE49-F238E27FC236}">
                  <a16:creationId xmlns:a16="http://schemas.microsoft.com/office/drawing/2014/main" id="{D18C631B-2C0F-884D-B8F0-143CCCCE7308}"/>
                </a:ext>
              </a:extLst>
            </p:cNvPr>
            <p:cNvSpPr txBox="1"/>
            <p:nvPr/>
          </p:nvSpPr>
          <p:spPr>
            <a:xfrm>
              <a:off x="5829812" y="4126626"/>
              <a:ext cx="214834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n-US" sz="3600" i="1" dirty="0">
                  <a:latin typeface="Symbol" pitchFamily="2" charset="2"/>
                  <a:cs typeface="Times New Roman" panose="02020603050405020304" pitchFamily="18" charset="0"/>
                </a:rPr>
                <a:t>s </a:t>
              </a:r>
              <a:r>
                <a:rPr lang="en-US" sz="3600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US" sz="3600" i="1" dirty="0" err="1">
                  <a:latin typeface="Symbol" pitchFamily="2" charset="2"/>
                  <a:cs typeface="Times New Roman" panose="02020603050405020304" pitchFamily="18" charset="0"/>
                </a:rPr>
                <a:t>h</a:t>
              </a:r>
              <a:r>
                <a:rPr lang="en-US" sz="3600" i="1" baseline="-25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disl</a:t>
              </a:r>
              <a:r>
                <a:rPr lang="en-US" sz="3600" i="1" dirty="0" err="1">
                  <a:latin typeface="Symbol" pitchFamily="2" charset="2"/>
                  <a:cs typeface="Times New Roman" panose="02020603050405020304" pitchFamily="18" charset="0"/>
                </a:rPr>
                <a:t>e</a:t>
              </a:r>
              <a:endParaRPr lang="en-US" sz="3600" i="1" dirty="0">
                <a:latin typeface="Symbol" pitchFamily="2" charset="2"/>
                <a:cs typeface="Times New Roman" panose="02020603050405020304" pitchFamily="18" charset="0"/>
              </a:endParaRPr>
            </a:p>
          </p:txBody>
        </p:sp>
        <p:sp>
          <p:nvSpPr>
            <p:cNvPr id="28" name="TextBox 21">
              <a:extLst>
                <a:ext uri="{FF2B5EF4-FFF2-40B4-BE49-F238E27FC236}">
                  <a16:creationId xmlns:a16="http://schemas.microsoft.com/office/drawing/2014/main" id="{0175B487-6008-034E-BA6A-43ABD7C5322E}"/>
                </a:ext>
              </a:extLst>
            </p:cNvPr>
            <p:cNvSpPr txBox="1"/>
            <p:nvPr/>
          </p:nvSpPr>
          <p:spPr>
            <a:xfrm>
              <a:off x="7694789" y="4025821"/>
              <a:ext cx="2696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5pPr>
              <a:lvl6pPr marL="22860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6pPr>
              <a:lvl7pPr marL="27432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7pPr>
              <a:lvl8pPr marL="32004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8pPr>
              <a:lvl9pPr marL="3657600" algn="l" defTabSz="4572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+mn-cs"/>
                </a:defRPr>
              </a:lvl9pPr>
            </a:lstStyle>
            <a:p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</p:grpSp>
      <p:sp>
        <p:nvSpPr>
          <p:cNvPr id="26" name="TextBox 24">
            <a:extLst>
              <a:ext uri="{FF2B5EF4-FFF2-40B4-BE49-F238E27FC236}">
                <a16:creationId xmlns:a16="http://schemas.microsoft.com/office/drawing/2014/main" id="{C6AAE242-757D-EB45-955B-B8C0D3E020EE}"/>
              </a:ext>
            </a:extLst>
          </p:cNvPr>
          <p:cNvSpPr txBox="1"/>
          <p:nvPr/>
        </p:nvSpPr>
        <p:spPr>
          <a:xfrm>
            <a:off x="6315839" y="5049008"/>
            <a:ext cx="365997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3AA"/>
                </a:solidFill>
              </a:rPr>
              <a:t>is power-law exponent;</a:t>
            </a:r>
          </a:p>
          <a:p>
            <a:r>
              <a:rPr lang="en-US" i="1" dirty="0" err="1">
                <a:latin typeface="Symbol" pitchFamily="2" charset="2"/>
                <a:cs typeface="Times New Roman" panose="02020603050405020304" pitchFamily="18" charset="0"/>
              </a:rPr>
              <a:t>h</a:t>
            </a:r>
            <a:r>
              <a:rPr lang="en-US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disl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3AA"/>
                </a:solidFill>
              </a:rPr>
              <a:t>is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b="1" i="1" dirty="0">
                <a:solidFill>
                  <a:srgbClr val="FF000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viscosity</a:t>
            </a:r>
            <a:endParaRPr lang="en-US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dirty="0">
                <a:solidFill>
                  <a:srgbClr val="0003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dislocation creep</a:t>
            </a:r>
          </a:p>
        </p:txBody>
      </p:sp>
    </p:spTree>
    <p:extLst>
      <p:ext uri="{BB962C8B-B14F-4D97-AF65-F5344CB8AC3E}">
        <p14:creationId xmlns:p14="http://schemas.microsoft.com/office/powerpoint/2010/main" val="1074003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82105610-31DD-AD49-60FA-AA54A81516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354" y="502443"/>
            <a:ext cx="6781800" cy="360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9BC13107-3A76-2B93-945D-291ED6A5A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9854" y="4388643"/>
            <a:ext cx="791229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3AA"/>
                </a:solidFill>
              </a:rPr>
              <a:t>We denote the stress components acting on a plane with</a:t>
            </a:r>
          </a:p>
          <a:p>
            <a:r>
              <a:rPr lang="en-US" dirty="0">
                <a:solidFill>
                  <a:srgbClr val="0003AA"/>
                </a:solidFill>
              </a:rPr>
              <a:t>   normal     (i.e. a plane on which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dirty="0">
                <a:latin typeface="Times New Roman" charset="0"/>
              </a:rPr>
              <a:t>x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latin typeface="Times New Roman" charset="0"/>
              </a:rPr>
              <a:t>=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3AA"/>
                </a:solidFill>
              </a:rPr>
              <a:t>constant) as: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B30F237-6097-37BF-D2EE-06648BDA07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8454" y="5531643"/>
            <a:ext cx="191135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62EF9A4-EA6D-1C90-1FC6-12774A403D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4979" y="5518943"/>
            <a:ext cx="1911350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D33C125-5D39-EDCB-D46C-115FF11EB0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504" y="5533231"/>
            <a:ext cx="188595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429FED4-0415-B782-4325-F7931D43B9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1392" y="4741068"/>
            <a:ext cx="306387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9155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3">
            <a:extLst>
              <a:ext uri="{FF2B5EF4-FFF2-40B4-BE49-F238E27FC236}">
                <a16:creationId xmlns:a16="http://schemas.microsoft.com/office/drawing/2014/main" id="{14254C3A-78D4-C087-3485-68C242C66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7724" y="323285"/>
            <a:ext cx="4891083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3AA"/>
                </a:solidFill>
              </a:rPr>
              <a:t>Generally, we can denote:</a:t>
            </a:r>
          </a:p>
          <a:p>
            <a:endParaRPr lang="en-US" sz="1200" dirty="0">
              <a:solidFill>
                <a:schemeClr val="accent2"/>
              </a:solidFill>
            </a:endParaRPr>
          </a:p>
          <a:p>
            <a:r>
              <a:rPr lang="en-US" sz="4800" dirty="0">
                <a:solidFill>
                  <a:schemeClr val="accent2"/>
                </a:solidFill>
              </a:rPr>
              <a:t>                        </a:t>
            </a:r>
            <a:r>
              <a:rPr lang="en-US" sz="4800" i="1" dirty="0">
                <a:latin typeface="Symbol" charset="0"/>
                <a:sym typeface="Symbol" charset="0"/>
              </a:rPr>
              <a:t></a:t>
            </a:r>
            <a:r>
              <a:rPr lang="en-US" sz="4800" i="1" baseline="-25000" dirty="0" err="1">
                <a:latin typeface="Times New Roman" charset="0"/>
              </a:rPr>
              <a:t>ij</a:t>
            </a:r>
            <a:endParaRPr lang="en-US" dirty="0"/>
          </a:p>
        </p:txBody>
      </p:sp>
      <p:sp>
        <p:nvSpPr>
          <p:cNvPr id="15" name="Line 4">
            <a:extLst>
              <a:ext uri="{FF2B5EF4-FFF2-40B4-BE49-F238E27FC236}">
                <a16:creationId xmlns:a16="http://schemas.microsoft.com/office/drawing/2014/main" id="{B174BB66-6F1E-2818-5DCD-4A7352D0FE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27462" y="1571060"/>
            <a:ext cx="2782887" cy="774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noFill/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6" name="Text Box 5">
            <a:extLst>
              <a:ext uri="{FF2B5EF4-FFF2-40B4-BE49-F238E27FC236}">
                <a16:creationId xmlns:a16="http://schemas.microsoft.com/office/drawing/2014/main" id="{06EE0876-C8D6-D7D3-9546-6A77416047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199" y="2256860"/>
            <a:ext cx="271901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3AA"/>
                </a:solidFill>
              </a:rPr>
              <a:t>index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dirty="0" err="1">
                <a:latin typeface="Times New Roman" charset="0"/>
              </a:rPr>
              <a:t>i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3AA"/>
                </a:solidFill>
              </a:rPr>
              <a:t>denotes</a:t>
            </a:r>
          </a:p>
          <a:p>
            <a:r>
              <a:rPr lang="en-US" dirty="0">
                <a:solidFill>
                  <a:srgbClr val="0003AA"/>
                </a:solidFill>
              </a:rPr>
              <a:t>direction of normal</a:t>
            </a:r>
          </a:p>
          <a:p>
            <a:r>
              <a:rPr lang="en-US" dirty="0">
                <a:solidFill>
                  <a:srgbClr val="0003AA"/>
                </a:solidFill>
              </a:rPr>
              <a:t>to the plane acted</a:t>
            </a:r>
          </a:p>
          <a:p>
            <a:r>
              <a:rPr lang="en-US" dirty="0">
                <a:solidFill>
                  <a:srgbClr val="0003AA"/>
                </a:solidFill>
              </a:rPr>
              <a:t>on by the force</a:t>
            </a:r>
          </a:p>
        </p:txBody>
      </p:sp>
      <p:sp>
        <p:nvSpPr>
          <p:cNvPr id="17" name="Text Box 6">
            <a:extLst>
              <a:ext uri="{FF2B5EF4-FFF2-40B4-BE49-F238E27FC236}">
                <a16:creationId xmlns:a16="http://schemas.microsoft.com/office/drawing/2014/main" id="{1B951D00-C3A9-9846-EE15-4F561CD86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399" y="2333060"/>
            <a:ext cx="228940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3AA"/>
                </a:solidFill>
              </a:rPr>
              <a:t>index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dirty="0">
                <a:latin typeface="Times New Roman" charset="0"/>
              </a:rPr>
              <a:t>j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3AA"/>
                </a:solidFill>
              </a:rPr>
              <a:t>denotes</a:t>
            </a:r>
          </a:p>
          <a:p>
            <a:r>
              <a:rPr lang="en-US" dirty="0">
                <a:solidFill>
                  <a:srgbClr val="0003AA"/>
                </a:solidFill>
              </a:rPr>
              <a:t>direction of the </a:t>
            </a:r>
          </a:p>
          <a:p>
            <a:r>
              <a:rPr lang="en-US" dirty="0">
                <a:solidFill>
                  <a:srgbClr val="0003AA"/>
                </a:solidFill>
              </a:rPr>
              <a:t>force</a:t>
            </a:r>
          </a:p>
        </p:txBody>
      </p:sp>
      <p:sp>
        <p:nvSpPr>
          <p:cNvPr id="18" name="Line 7">
            <a:extLst>
              <a:ext uri="{FF2B5EF4-FFF2-40B4-BE49-F238E27FC236}">
                <a16:creationId xmlns:a16="http://schemas.microsoft.com/office/drawing/2014/main" id="{EF9F8092-B332-4F2E-DBC7-C3F84A9893E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854824" y="1623448"/>
            <a:ext cx="1058863" cy="8255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noFill/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88BE852-3DE7-F74C-EE1D-7BE8F2ADDA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4037" y="3857060"/>
            <a:ext cx="854392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3AA"/>
                </a:solidFill>
              </a:rPr>
              <a:t>Hence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dirty="0" err="1">
                <a:latin typeface="Times New Roman" charset="0"/>
              </a:rPr>
              <a:t>σ</a:t>
            </a:r>
            <a:r>
              <a:rPr lang="en-US" i="1" baseline="-25000" dirty="0" err="1">
                <a:latin typeface="Times New Roman" charset="0"/>
              </a:rPr>
              <a:t>xx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3AA"/>
                </a:solidFill>
              </a:rPr>
              <a:t>is a normal stress and </a:t>
            </a:r>
            <a:r>
              <a:rPr lang="en-US" i="1" dirty="0" err="1">
                <a:latin typeface="Times New Roman" charset="0"/>
              </a:rPr>
              <a:t>σ</a:t>
            </a:r>
            <a:r>
              <a:rPr lang="en-US" i="1" baseline="-25000" dirty="0" err="1">
                <a:latin typeface="Times New Roman" charset="0"/>
              </a:rPr>
              <a:t>xy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3AA"/>
                </a:solidFill>
              </a:rPr>
              <a:t>and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dirty="0" err="1">
                <a:latin typeface="Times New Roman" charset="0"/>
              </a:rPr>
              <a:t>σ</a:t>
            </a:r>
            <a:r>
              <a:rPr lang="en-US" i="1" baseline="-25000" dirty="0" err="1">
                <a:latin typeface="Times New Roman" charset="0"/>
              </a:rPr>
              <a:t>xz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3AA"/>
                </a:solidFill>
              </a:rPr>
              <a:t>are stresses in</a:t>
            </a:r>
          </a:p>
          <a:p>
            <a:r>
              <a:rPr lang="en-US" dirty="0">
                <a:solidFill>
                  <a:srgbClr val="0003AA"/>
                </a:solidFill>
              </a:rPr>
              <a:t>   the </a:t>
            </a:r>
            <a:r>
              <a:rPr lang="en-US" i="1" dirty="0" err="1">
                <a:solidFill>
                  <a:srgbClr val="0003AA"/>
                </a:solidFill>
                <a:latin typeface="Times New Roman"/>
                <a:cs typeface="Times New Roman"/>
              </a:rPr>
              <a:t>yz</a:t>
            </a:r>
            <a:r>
              <a:rPr lang="en-US" dirty="0">
                <a:solidFill>
                  <a:srgbClr val="0003AA"/>
                </a:solidFill>
              </a:rPr>
              <a:t>-plane (called </a:t>
            </a:r>
            <a:r>
              <a:rPr lang="ja-JP" altLang="en-US" dirty="0">
                <a:solidFill>
                  <a:srgbClr val="0003AA"/>
                </a:solidFill>
                <a:latin typeface="Arial"/>
              </a:rPr>
              <a:t>“</a:t>
            </a:r>
            <a:r>
              <a:rPr lang="en-US" dirty="0">
                <a:solidFill>
                  <a:srgbClr val="0003AA"/>
                </a:solidFill>
              </a:rPr>
              <a:t>shear stresses</a:t>
            </a:r>
            <a:r>
              <a:rPr lang="ja-JP" altLang="en-US" dirty="0">
                <a:solidFill>
                  <a:srgbClr val="0003AA"/>
                </a:solidFill>
                <a:latin typeface="Arial"/>
              </a:rPr>
              <a:t>”</a:t>
            </a:r>
            <a:r>
              <a:rPr lang="en-US" dirty="0">
                <a:solidFill>
                  <a:srgbClr val="0003AA"/>
                </a:solidFill>
              </a:rPr>
              <a:t>). We can do the same</a:t>
            </a:r>
          </a:p>
          <a:p>
            <a:r>
              <a:rPr lang="en-US" dirty="0">
                <a:solidFill>
                  <a:srgbClr val="0003AA"/>
                </a:solidFill>
              </a:rPr>
              <a:t>   with the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dirty="0">
                <a:latin typeface="Times New Roman" charset="0"/>
              </a:rPr>
              <a:t>y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3AA"/>
                </a:solidFill>
              </a:rPr>
              <a:t>direction: </a:t>
            </a:r>
            <a:r>
              <a:rPr lang="en-US" i="1" dirty="0" err="1">
                <a:latin typeface="Times New Roman" charset="0"/>
              </a:rPr>
              <a:t>σ</a:t>
            </a:r>
            <a:r>
              <a:rPr lang="en-US" i="1" baseline="-25000" dirty="0" err="1">
                <a:latin typeface="Times New Roman" charset="0"/>
              </a:rPr>
              <a:t>yx</a:t>
            </a:r>
            <a:r>
              <a:rPr lang="en-US" dirty="0">
                <a:solidFill>
                  <a:srgbClr val="0003AA"/>
                </a:solidFill>
              </a:rPr>
              <a:t>,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dirty="0" err="1">
                <a:latin typeface="Times New Roman" charset="0"/>
              </a:rPr>
              <a:t>σ</a:t>
            </a:r>
            <a:r>
              <a:rPr lang="en-US" i="1" baseline="-25000" dirty="0" err="1">
                <a:latin typeface="Times New Roman" charset="0"/>
              </a:rPr>
              <a:t>yy</a:t>
            </a:r>
            <a:r>
              <a:rPr lang="en-US" dirty="0">
                <a:solidFill>
                  <a:srgbClr val="0003AA"/>
                </a:solidFill>
              </a:rPr>
              <a:t>,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dirty="0" err="1">
                <a:latin typeface="Times New Roman" charset="0"/>
              </a:rPr>
              <a:t>σ</a:t>
            </a:r>
            <a:r>
              <a:rPr lang="en-US" i="1" baseline="-25000" dirty="0" err="1">
                <a:latin typeface="Times New Roman" charset="0"/>
              </a:rPr>
              <a:t>yz</a:t>
            </a:r>
            <a:r>
              <a:rPr lang="en-US" i="1" baseline="-25000" dirty="0">
                <a:latin typeface="Times New Roman" charset="0"/>
              </a:rPr>
              <a:t> </a:t>
            </a:r>
            <a:r>
              <a:rPr lang="en-US" dirty="0">
                <a:solidFill>
                  <a:srgbClr val="0003AA"/>
                </a:solidFill>
              </a:rPr>
              <a:t>act on the plane parallel to</a:t>
            </a:r>
          </a:p>
          <a:p>
            <a:r>
              <a:rPr lang="en-US" dirty="0">
                <a:solidFill>
                  <a:schemeClr val="accent2"/>
                </a:solidFill>
              </a:rPr>
              <a:t>   </a:t>
            </a:r>
            <a:r>
              <a:rPr lang="en-US" i="1" dirty="0" err="1">
                <a:latin typeface="Times New Roman" charset="0"/>
              </a:rPr>
              <a:t>xz</a:t>
            </a:r>
            <a:r>
              <a:rPr lang="en-US" dirty="0">
                <a:solidFill>
                  <a:srgbClr val="0003AA"/>
                </a:solidFill>
              </a:rPr>
              <a:t>-plane. For the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dirty="0">
                <a:latin typeface="Times New Roman" charset="0"/>
              </a:rPr>
              <a:t>z</a:t>
            </a:r>
            <a:r>
              <a:rPr lang="en-US" dirty="0">
                <a:solidFill>
                  <a:srgbClr val="0003AA"/>
                </a:solidFill>
              </a:rPr>
              <a:t>-direction,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dirty="0" err="1">
                <a:latin typeface="Times New Roman" charset="0"/>
              </a:rPr>
              <a:t>σ</a:t>
            </a:r>
            <a:r>
              <a:rPr lang="en-US" i="1" baseline="-25000" dirty="0" err="1">
                <a:latin typeface="Times New Roman" charset="0"/>
              </a:rPr>
              <a:t>zx</a:t>
            </a:r>
            <a:r>
              <a:rPr lang="en-US" dirty="0">
                <a:solidFill>
                  <a:srgbClr val="0003AA"/>
                </a:solidFill>
              </a:rPr>
              <a:t>, </a:t>
            </a:r>
            <a:r>
              <a:rPr lang="en-US" i="1" dirty="0" err="1">
                <a:latin typeface="Times New Roman" charset="0"/>
              </a:rPr>
              <a:t>σ</a:t>
            </a:r>
            <a:r>
              <a:rPr lang="en-US" i="1" baseline="-25000" dirty="0" err="1">
                <a:latin typeface="Times New Roman" charset="0"/>
              </a:rPr>
              <a:t>zy</a:t>
            </a:r>
            <a:r>
              <a:rPr lang="en-US" dirty="0">
                <a:solidFill>
                  <a:srgbClr val="0003AA"/>
                </a:solidFill>
              </a:rPr>
              <a:t>, </a:t>
            </a:r>
            <a:r>
              <a:rPr lang="en-US" i="1" dirty="0" err="1">
                <a:latin typeface="Times New Roman" charset="0"/>
              </a:rPr>
              <a:t>σ</a:t>
            </a:r>
            <a:r>
              <a:rPr lang="en-US" i="1" baseline="-25000" dirty="0" err="1">
                <a:latin typeface="Times New Roman" charset="0"/>
              </a:rPr>
              <a:t>zz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3AA"/>
                </a:solidFill>
              </a:rPr>
              <a:t>act on the plane</a:t>
            </a:r>
          </a:p>
          <a:p>
            <a:r>
              <a:rPr lang="en-US" dirty="0">
                <a:solidFill>
                  <a:srgbClr val="0003AA"/>
                </a:solidFill>
              </a:rPr>
              <a:t>   parallel to the </a:t>
            </a:r>
            <a:r>
              <a:rPr lang="en-US" i="1" dirty="0" err="1">
                <a:latin typeface="Times New Roman" charset="0"/>
              </a:rPr>
              <a:t>xy</a:t>
            </a:r>
            <a:r>
              <a:rPr lang="en-US" dirty="0">
                <a:solidFill>
                  <a:srgbClr val="0003AA"/>
                </a:solidFill>
              </a:rPr>
              <a:t>-plane. Thus we can use all nine </a:t>
            </a:r>
            <a:r>
              <a:rPr lang="en-US" i="1" dirty="0" err="1">
                <a:latin typeface="Times New Roman" charset="0"/>
              </a:rPr>
              <a:t>σ</a:t>
            </a:r>
            <a:r>
              <a:rPr lang="en-US" i="1" baseline="-25000" dirty="0" err="1">
                <a:latin typeface="Times New Roman" charset="0"/>
              </a:rPr>
              <a:t>ij</a:t>
            </a:r>
            <a:r>
              <a:rPr lang="en-US" i="1" dirty="0">
                <a:latin typeface="Times New Roman" charset="0"/>
              </a:rPr>
              <a:t> </a:t>
            </a:r>
            <a:r>
              <a:rPr lang="en-US" dirty="0">
                <a:solidFill>
                  <a:srgbClr val="0003AA"/>
                </a:solidFill>
              </a:rPr>
              <a:t>to</a:t>
            </a:r>
          </a:p>
          <a:p>
            <a:r>
              <a:rPr lang="en-US" dirty="0">
                <a:solidFill>
                  <a:srgbClr val="0003AA"/>
                </a:solidFill>
              </a:rPr>
              <a:t>   represent the internal force distribution at point </a:t>
            </a:r>
            <a:r>
              <a:rPr lang="en-US" i="1" dirty="0">
                <a:latin typeface="Times New Roman" charset="0"/>
              </a:rPr>
              <a:t>P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3AA"/>
                </a:solidFill>
              </a:rPr>
              <a:t>for any</a:t>
            </a:r>
          </a:p>
          <a:p>
            <a:r>
              <a:rPr lang="en-US" dirty="0">
                <a:solidFill>
                  <a:srgbClr val="0003AA"/>
                </a:solidFill>
              </a:rPr>
              <a:t>   plane passing through </a:t>
            </a:r>
            <a:r>
              <a:rPr lang="en-US" i="1" dirty="0">
                <a:latin typeface="Times New Roman" charset="0"/>
              </a:rPr>
              <a:t>P</a:t>
            </a:r>
            <a:r>
              <a:rPr lang="en-US" dirty="0">
                <a:solidFill>
                  <a:srgbClr val="0003AA"/>
                </a:solidFill>
              </a:rPr>
              <a:t>.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96250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CE72862-62B9-CD09-64A2-FE6C53A2EA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8996" y="677257"/>
            <a:ext cx="829400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3AA"/>
                </a:solidFill>
              </a:rPr>
              <a:t>We combine our nine components of stress defined in these</a:t>
            </a:r>
          </a:p>
          <a:p>
            <a:r>
              <a:rPr lang="en-US" dirty="0">
                <a:solidFill>
                  <a:srgbClr val="0003AA"/>
                </a:solidFill>
              </a:rPr>
              <a:t>   coordinate planes to represent the stress on any surface</a:t>
            </a:r>
          </a:p>
          <a:p>
            <a:r>
              <a:rPr lang="en-US" dirty="0">
                <a:solidFill>
                  <a:srgbClr val="0003AA"/>
                </a:solidFill>
              </a:rPr>
              <a:t>   through the medium. The 9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dirty="0" err="1">
                <a:latin typeface="Times New Roman" charset="0"/>
              </a:rPr>
              <a:t>σ</a:t>
            </a:r>
            <a:r>
              <a:rPr lang="en-US" i="1" baseline="-25000" dirty="0" err="1">
                <a:latin typeface="Times New Roman" charset="0"/>
              </a:rPr>
              <a:t>ij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3AA"/>
                </a:solidFill>
              </a:rPr>
              <a:t>define the state of stress</a:t>
            </a:r>
          </a:p>
          <a:p>
            <a:r>
              <a:rPr lang="en-US" dirty="0">
                <a:solidFill>
                  <a:srgbClr val="0003AA"/>
                </a:solidFill>
              </a:rPr>
              <a:t>   at a point </a:t>
            </a:r>
            <a:r>
              <a:rPr lang="en-US" i="1" dirty="0">
                <a:latin typeface="Times New Roman" charset="0"/>
              </a:rPr>
              <a:t>P</a:t>
            </a:r>
            <a:r>
              <a:rPr lang="en-US" dirty="0">
                <a:solidFill>
                  <a:srgbClr val="0003AA"/>
                </a:solidFill>
              </a:rPr>
              <a:t>. The full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stress tensor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03AA"/>
                </a:solidFill>
              </a:rPr>
              <a:t>is given by    :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1BEFDC6-3B30-9740-4A32-A301441ADE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9221" y="1778982"/>
            <a:ext cx="276225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F768458-87DC-5A45-C082-57384305DD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709" y="2429857"/>
            <a:ext cx="6973887" cy="181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F5BD78EE-054F-5CF9-E01C-40B840455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8996" y="4611082"/>
            <a:ext cx="778440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3AA"/>
                </a:solidFill>
              </a:rPr>
              <a:t>Recall that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strain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03AA"/>
                </a:solidFill>
              </a:rPr>
              <a:t>is the deformation that results from a</a:t>
            </a:r>
          </a:p>
          <a:p>
            <a:r>
              <a:rPr lang="en-US" dirty="0">
                <a:solidFill>
                  <a:srgbClr val="0003AA"/>
                </a:solidFill>
              </a:rPr>
              <a:t>   given stress. A common PhD exam question is to</a:t>
            </a:r>
          </a:p>
          <a:p>
            <a:r>
              <a:rPr lang="en-US" dirty="0">
                <a:solidFill>
                  <a:srgbClr val="0003AA"/>
                </a:solidFill>
              </a:rPr>
              <a:t>   derive stress and strain &amp; explain their difference,</a:t>
            </a:r>
          </a:p>
          <a:p>
            <a:r>
              <a:rPr lang="en-US" dirty="0">
                <a:solidFill>
                  <a:srgbClr val="0003AA"/>
                </a:solidFill>
              </a:rPr>
              <a:t>   particularly in relation to your specific discipline…</a:t>
            </a:r>
          </a:p>
        </p:txBody>
      </p:sp>
    </p:spTree>
    <p:extLst>
      <p:ext uri="{BB962C8B-B14F-4D97-AF65-F5344CB8AC3E}">
        <p14:creationId xmlns:p14="http://schemas.microsoft.com/office/powerpoint/2010/main" val="3401276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6DE49A4-6C51-28FF-4B5A-A0F86A8B3A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399" y="3053834"/>
            <a:ext cx="3746500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8" name="Picture 7" descr="diff">
            <a:extLst>
              <a:ext uri="{FF2B5EF4-FFF2-40B4-BE49-F238E27FC236}">
                <a16:creationId xmlns:a16="http://schemas.microsoft.com/office/drawing/2014/main" id="{B63C137D-2E3C-2B62-D2EB-53FF490AA4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8999" y="1415534"/>
            <a:ext cx="2924175" cy="3124200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Box 3">
            <a:extLst>
              <a:ext uri="{FF2B5EF4-FFF2-40B4-BE49-F238E27FC236}">
                <a16:creationId xmlns:a16="http://schemas.microsoft.com/office/drawing/2014/main" id="{F9D1AA2D-BCFB-8612-2AD6-2B428D4216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4863" y="58847"/>
            <a:ext cx="8384026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3AA"/>
                </a:solidFill>
                <a:latin typeface="Arial"/>
                <a:cs typeface="Arial"/>
              </a:rPr>
              <a:t>Laboratory studies &amp; mineral physics suggest two dominant </a:t>
            </a:r>
          </a:p>
          <a:p>
            <a:r>
              <a:rPr lang="en-US" altLang="ja-JP" dirty="0">
                <a:solidFill>
                  <a:srgbClr val="0003AA"/>
                </a:solidFill>
                <a:latin typeface="Arial"/>
                <a:cs typeface="Arial"/>
              </a:rPr>
              <a:t>   </a:t>
            </a:r>
            <a:r>
              <a:rPr lang="ja-JP" altLang="en-US" dirty="0">
                <a:solidFill>
                  <a:srgbClr val="0003AA"/>
                </a:solidFill>
                <a:latin typeface="Arial"/>
                <a:cs typeface="Arial"/>
              </a:rPr>
              <a:t>“</a:t>
            </a:r>
            <a:r>
              <a:rPr lang="en-US" dirty="0">
                <a:solidFill>
                  <a:srgbClr val="0003AA"/>
                </a:solidFill>
                <a:latin typeface="Arial"/>
                <a:cs typeface="Arial"/>
              </a:rPr>
              <a:t>flavors</a:t>
            </a:r>
            <a:r>
              <a:rPr lang="ja-JP" altLang="en-US" dirty="0">
                <a:solidFill>
                  <a:srgbClr val="0003AA"/>
                </a:solidFill>
                <a:latin typeface="Arial"/>
                <a:cs typeface="Arial"/>
              </a:rPr>
              <a:t>”</a:t>
            </a:r>
            <a:r>
              <a:rPr lang="en-US" dirty="0">
                <a:solidFill>
                  <a:srgbClr val="0003AA"/>
                </a:solidFill>
                <a:latin typeface="Arial"/>
                <a:cs typeface="Arial"/>
              </a:rPr>
              <a:t> of non-recoverable ductile (flow) strain:</a:t>
            </a:r>
          </a:p>
          <a:p>
            <a:endParaRPr lang="en-US" sz="1200" dirty="0">
              <a:solidFill>
                <a:srgbClr val="0003AA"/>
              </a:solidFill>
              <a:latin typeface="Arial Black" charset="0"/>
            </a:endParaRPr>
          </a:p>
          <a:p>
            <a:r>
              <a:rPr lang="en-US" dirty="0">
                <a:solidFill>
                  <a:srgbClr val="0003AA"/>
                </a:solidFill>
                <a:latin typeface="Arial"/>
                <a:cs typeface="Arial"/>
              </a:rPr>
              <a:t>(1)</a:t>
            </a:r>
            <a:r>
              <a:rPr lang="en-US" i="1" dirty="0">
                <a:solidFill>
                  <a:srgbClr val="0003AA"/>
                </a:solidFill>
                <a:latin typeface="Arial Black" charset="0"/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Linear Viscoelastic Creep:  “Diffusion creep”</a:t>
            </a:r>
          </a:p>
          <a:p>
            <a:endParaRPr lang="en-US" i="1" dirty="0">
              <a:solidFill>
                <a:srgbClr val="FF3300"/>
              </a:solidFill>
              <a:latin typeface="Arial Black" charset="0"/>
            </a:endParaRPr>
          </a:p>
          <a:p>
            <a:endParaRPr lang="en-US" i="1" dirty="0">
              <a:solidFill>
                <a:srgbClr val="FF3300"/>
              </a:solidFill>
              <a:latin typeface="Arial Black" charset="0"/>
            </a:endParaRPr>
          </a:p>
          <a:p>
            <a:endParaRPr lang="en-US" i="1" dirty="0">
              <a:solidFill>
                <a:srgbClr val="FF3300"/>
              </a:solidFill>
              <a:latin typeface="Arial Black" charset="0"/>
            </a:endParaRPr>
          </a:p>
          <a:p>
            <a:endParaRPr lang="en-US" sz="1200" i="1" dirty="0">
              <a:solidFill>
                <a:srgbClr val="FF3300"/>
              </a:solidFill>
              <a:latin typeface="Arial Black" charset="0"/>
            </a:endParaRPr>
          </a:p>
          <a:p>
            <a:r>
              <a:rPr lang="en-US" dirty="0">
                <a:solidFill>
                  <a:srgbClr val="0003AA"/>
                </a:solidFill>
                <a:latin typeface="Arial"/>
                <a:cs typeface="Arial"/>
              </a:rPr>
              <a:t>   where</a:t>
            </a:r>
            <a:r>
              <a:rPr lang="en-US" dirty="0">
                <a:solidFill>
                  <a:srgbClr val="0003AA"/>
                </a:solidFill>
                <a:latin typeface="Arial Black" charset="0"/>
              </a:rPr>
              <a:t> </a:t>
            </a:r>
            <a:r>
              <a:rPr lang="en-US" i="1" dirty="0">
                <a:solidFill>
                  <a:srgbClr val="0003AA"/>
                </a:solidFill>
                <a:latin typeface="Arial Black" charset="0"/>
              </a:rPr>
              <a:t>viscosity</a:t>
            </a:r>
          </a:p>
          <a:p>
            <a:endParaRPr lang="en-US" dirty="0">
              <a:solidFill>
                <a:schemeClr val="accent2"/>
              </a:solidFill>
              <a:latin typeface="Arial Black" charset="0"/>
            </a:endParaRPr>
          </a:p>
          <a:p>
            <a:endParaRPr lang="en-US" dirty="0">
              <a:solidFill>
                <a:schemeClr val="accent2"/>
              </a:solidFill>
              <a:latin typeface="Arial Black" charset="0"/>
            </a:endParaRPr>
          </a:p>
          <a:p>
            <a:endParaRPr lang="en-US" dirty="0">
              <a:solidFill>
                <a:schemeClr val="accent2"/>
              </a:solidFill>
              <a:latin typeface="Arial"/>
              <a:cs typeface="Arial"/>
            </a:endParaRPr>
          </a:p>
          <a:p>
            <a:r>
              <a:rPr lang="en-US" dirty="0">
                <a:solidFill>
                  <a:srgbClr val="0003AA"/>
                </a:solidFill>
                <a:latin typeface="Arial"/>
                <a:cs typeface="Arial"/>
              </a:rPr>
              <a:t>Here:</a:t>
            </a:r>
          </a:p>
          <a:p>
            <a:r>
              <a:rPr lang="en-US" dirty="0">
                <a:solidFill>
                  <a:schemeClr val="accent2"/>
                </a:solidFill>
                <a:latin typeface="Arial Black" charset="0"/>
              </a:rPr>
              <a:t>    </a:t>
            </a:r>
            <a:r>
              <a:rPr lang="en-US" i="1" dirty="0">
                <a:latin typeface="Times New Roman" charset="0"/>
              </a:rPr>
              <a:t>R</a:t>
            </a:r>
            <a:r>
              <a:rPr lang="en-US" dirty="0">
                <a:latin typeface="Arial Black" charset="0"/>
              </a:rPr>
              <a:t> </a:t>
            </a:r>
            <a:r>
              <a:rPr lang="en-US" dirty="0">
                <a:solidFill>
                  <a:srgbClr val="0003AA"/>
                </a:solidFill>
                <a:latin typeface="Arial"/>
                <a:cs typeface="Arial"/>
              </a:rPr>
              <a:t>= gas constant                  </a:t>
            </a:r>
            <a:r>
              <a:rPr lang="en-US" i="1" dirty="0" err="1">
                <a:latin typeface="Times New Roman" charset="0"/>
              </a:rPr>
              <a:t>E</a:t>
            </a:r>
            <a:r>
              <a:rPr lang="en-US" i="1" baseline="-25000" dirty="0" err="1">
                <a:latin typeface="Times New Roman" charset="0"/>
              </a:rPr>
              <a:t>a</a:t>
            </a:r>
            <a:r>
              <a:rPr lang="en-US" dirty="0">
                <a:solidFill>
                  <a:srgbClr val="0CE321"/>
                </a:solidFill>
                <a:latin typeface="Arial Black" charset="0"/>
              </a:rPr>
              <a:t> </a:t>
            </a:r>
            <a:r>
              <a:rPr lang="en-US" dirty="0">
                <a:solidFill>
                  <a:srgbClr val="0CE321"/>
                </a:solidFill>
                <a:latin typeface="Arial"/>
                <a:cs typeface="Arial"/>
              </a:rPr>
              <a:t>= activation energy</a:t>
            </a:r>
            <a:endParaRPr lang="en-US" dirty="0">
              <a:solidFill>
                <a:schemeClr val="accent2"/>
              </a:solidFill>
              <a:latin typeface="Arial"/>
              <a:cs typeface="Arial"/>
            </a:endParaRPr>
          </a:p>
          <a:p>
            <a:r>
              <a:rPr lang="en-US" dirty="0">
                <a:solidFill>
                  <a:schemeClr val="accent2"/>
                </a:solidFill>
                <a:latin typeface="Arial Black" charset="0"/>
              </a:rPr>
              <a:t>   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solidFill>
                  <a:schemeClr val="accent2"/>
                </a:solidFill>
                <a:latin typeface="Arial Black" charset="0"/>
              </a:rPr>
              <a:t> </a:t>
            </a:r>
            <a:r>
              <a:rPr lang="en-US" dirty="0">
                <a:solidFill>
                  <a:srgbClr val="0003AA"/>
                </a:solidFill>
                <a:latin typeface="Arial"/>
                <a:cs typeface="Arial"/>
              </a:rPr>
              <a:t>= temperature                   </a:t>
            </a:r>
            <a:r>
              <a:rPr lang="en-US" i="1" dirty="0" err="1">
                <a:latin typeface="Times New Roman" charset="0"/>
              </a:rPr>
              <a:t>V</a:t>
            </a:r>
            <a:r>
              <a:rPr lang="en-US" i="1" baseline="-25000" dirty="0" err="1">
                <a:latin typeface="Times New Roman" charset="0"/>
              </a:rPr>
              <a:t>a</a:t>
            </a:r>
            <a:r>
              <a:rPr lang="en-US" dirty="0">
                <a:solidFill>
                  <a:srgbClr val="0CE321"/>
                </a:solidFill>
                <a:latin typeface="Arial Black" charset="0"/>
              </a:rPr>
              <a:t> </a:t>
            </a:r>
            <a:r>
              <a:rPr lang="en-US" dirty="0">
                <a:solidFill>
                  <a:srgbClr val="0CE321"/>
                </a:solidFill>
                <a:latin typeface="Arial"/>
                <a:cs typeface="Arial"/>
              </a:rPr>
              <a:t>= activation volume</a:t>
            </a:r>
            <a:endParaRPr lang="en-US" dirty="0">
              <a:solidFill>
                <a:schemeClr val="accent2"/>
              </a:solidFill>
              <a:latin typeface="Arial"/>
              <a:cs typeface="Arial"/>
            </a:endParaRPr>
          </a:p>
          <a:p>
            <a:r>
              <a:rPr lang="en-US" dirty="0">
                <a:solidFill>
                  <a:schemeClr val="accent2"/>
                </a:solidFill>
                <a:latin typeface="Arial Black" charset="0"/>
              </a:rPr>
              <a:t>    </a:t>
            </a:r>
            <a:r>
              <a:rPr lang="en-US" i="1" dirty="0">
                <a:latin typeface="Times New Roman" charset="0"/>
              </a:rPr>
              <a:t>P</a:t>
            </a:r>
            <a:r>
              <a:rPr lang="en-US" dirty="0">
                <a:solidFill>
                  <a:schemeClr val="accent2"/>
                </a:solidFill>
                <a:latin typeface="Arial Black" charset="0"/>
              </a:rPr>
              <a:t> </a:t>
            </a:r>
            <a:r>
              <a:rPr lang="en-US" dirty="0">
                <a:solidFill>
                  <a:srgbClr val="0003AA"/>
                </a:solidFill>
                <a:latin typeface="Arial"/>
                <a:cs typeface="Arial"/>
              </a:rPr>
              <a:t>= pressure                         </a:t>
            </a:r>
            <a:r>
              <a:rPr lang="en-US" i="1" dirty="0">
                <a:latin typeface="Times New Roman" charset="0"/>
              </a:rPr>
              <a:t>D</a:t>
            </a:r>
            <a:r>
              <a:rPr lang="en-US" baseline="-25000" dirty="0">
                <a:latin typeface="Times New Roman" charset="0"/>
              </a:rPr>
              <a:t>0</a:t>
            </a:r>
            <a:r>
              <a:rPr lang="en-US" dirty="0">
                <a:solidFill>
                  <a:srgbClr val="0CE321"/>
                </a:solidFill>
                <a:latin typeface="Arial Black" charset="0"/>
              </a:rPr>
              <a:t> </a:t>
            </a:r>
            <a:r>
              <a:rPr lang="en-US" dirty="0">
                <a:solidFill>
                  <a:srgbClr val="0CE321"/>
                </a:solidFill>
                <a:latin typeface="Arial"/>
                <a:cs typeface="Arial"/>
              </a:rPr>
              <a:t>= frequency factor</a:t>
            </a:r>
            <a:endParaRPr lang="en-US" dirty="0">
              <a:solidFill>
                <a:schemeClr val="accent2"/>
              </a:solidFill>
              <a:latin typeface="Arial"/>
              <a:cs typeface="Arial"/>
            </a:endParaRPr>
          </a:p>
          <a:p>
            <a:r>
              <a:rPr lang="en-US" dirty="0">
                <a:solidFill>
                  <a:schemeClr val="accent2"/>
                </a:solidFill>
                <a:latin typeface="Arial Black" charset="0"/>
              </a:rPr>
              <a:t>    </a:t>
            </a:r>
            <a:r>
              <a:rPr lang="en-US" i="1" dirty="0">
                <a:latin typeface="Times New Roman" charset="0"/>
              </a:rPr>
              <a:t>d</a:t>
            </a:r>
            <a:r>
              <a:rPr lang="en-US" dirty="0">
                <a:solidFill>
                  <a:srgbClr val="0CE321"/>
                </a:solidFill>
                <a:latin typeface="Arial Black" charset="0"/>
              </a:rPr>
              <a:t> </a:t>
            </a:r>
            <a:r>
              <a:rPr lang="en-US" dirty="0">
                <a:solidFill>
                  <a:srgbClr val="0CE321"/>
                </a:solidFill>
                <a:latin typeface="Arial"/>
                <a:cs typeface="Arial"/>
              </a:rPr>
              <a:t>= grain diameter                (rock </a:t>
            </a:r>
            <a:r>
              <a:rPr lang="en-US" dirty="0" err="1">
                <a:solidFill>
                  <a:srgbClr val="0CE321"/>
                </a:solidFill>
                <a:latin typeface="Arial"/>
                <a:cs typeface="Arial"/>
              </a:rPr>
              <a:t>mat’l</a:t>
            </a:r>
            <a:r>
              <a:rPr lang="en-US" dirty="0">
                <a:solidFill>
                  <a:srgbClr val="0CE321"/>
                </a:solidFill>
                <a:latin typeface="Arial"/>
                <a:cs typeface="Arial"/>
              </a:rPr>
              <a:t> properties)</a:t>
            </a:r>
          </a:p>
          <a:p>
            <a:r>
              <a:rPr lang="en-US" dirty="0">
                <a:solidFill>
                  <a:schemeClr val="accent2"/>
                </a:solidFill>
                <a:latin typeface="Arial Black" charset="0"/>
              </a:rPr>
              <a:t>    </a:t>
            </a:r>
            <a:r>
              <a:rPr lang="en-US" i="1" dirty="0">
                <a:latin typeface="Times New Roman" charset="0"/>
              </a:rPr>
              <a:t>m</a:t>
            </a:r>
            <a:r>
              <a:rPr lang="en-US" dirty="0">
                <a:solidFill>
                  <a:schemeClr val="accent2"/>
                </a:solidFill>
                <a:latin typeface="Arial Black" charset="0"/>
              </a:rPr>
              <a:t> </a:t>
            </a:r>
            <a:r>
              <a:rPr lang="en-US" dirty="0">
                <a:solidFill>
                  <a:srgbClr val="0003AA"/>
                </a:solidFill>
                <a:latin typeface="Arial"/>
                <a:cs typeface="Arial"/>
              </a:rPr>
              <a:t>= 2 in crystal interiors;      </a:t>
            </a:r>
            <a:r>
              <a:rPr lang="en-US" i="1" dirty="0" err="1">
                <a:latin typeface="Symbol" charset="2"/>
                <a:cs typeface="Symbol" charset="2"/>
              </a:rPr>
              <a:t>s</a:t>
            </a:r>
            <a:r>
              <a:rPr lang="en-US" i="1" baseline="-25000" dirty="0" err="1">
                <a:latin typeface="Times New Roman"/>
                <a:cs typeface="Times New Roman"/>
              </a:rPr>
              <a:t>ij</a:t>
            </a:r>
            <a:r>
              <a:rPr lang="en-US" dirty="0">
                <a:solidFill>
                  <a:schemeClr val="accent2"/>
                </a:solidFill>
                <a:latin typeface="Arial Black" charset="0"/>
              </a:rPr>
              <a:t> </a:t>
            </a:r>
            <a:r>
              <a:rPr lang="en-US" dirty="0">
                <a:solidFill>
                  <a:srgbClr val="0003AA"/>
                </a:solidFill>
                <a:latin typeface="Arial"/>
                <a:cs typeface="Arial"/>
              </a:rPr>
              <a:t>is</a:t>
            </a:r>
            <a:r>
              <a:rPr lang="en-US" dirty="0">
                <a:solidFill>
                  <a:srgbClr val="0003AA"/>
                </a:solidFill>
                <a:latin typeface="Arial Black" charset="0"/>
              </a:rPr>
              <a:t> </a:t>
            </a:r>
            <a:r>
              <a:rPr lang="en-US" i="1" dirty="0" err="1">
                <a:solidFill>
                  <a:srgbClr val="0003AA"/>
                </a:solidFill>
                <a:latin typeface="Arial Black" charset="0"/>
              </a:rPr>
              <a:t>deviatoric</a:t>
            </a:r>
            <a:r>
              <a:rPr lang="en-US" dirty="0">
                <a:solidFill>
                  <a:srgbClr val="0003AA"/>
                </a:solidFill>
                <a:latin typeface="Arial Black" charset="0"/>
              </a:rPr>
              <a:t> </a:t>
            </a:r>
            <a:r>
              <a:rPr lang="en-US" i="1" dirty="0">
                <a:solidFill>
                  <a:srgbClr val="0003AA"/>
                </a:solidFill>
                <a:latin typeface="Arial Black" charset="0"/>
              </a:rPr>
              <a:t>stress</a:t>
            </a:r>
          </a:p>
          <a:p>
            <a:r>
              <a:rPr lang="en-US" dirty="0">
                <a:solidFill>
                  <a:srgbClr val="0003AA"/>
                </a:solidFill>
                <a:latin typeface="Arial Black" charset="0"/>
              </a:rPr>
              <a:t>    </a:t>
            </a:r>
            <a:r>
              <a:rPr lang="en-US" i="1" dirty="0">
                <a:solidFill>
                  <a:srgbClr val="0003AA"/>
                </a:solidFill>
                <a:latin typeface="Symbol" charset="0"/>
                <a:sym typeface="Symbol" charset="0"/>
              </a:rPr>
              <a:t></a:t>
            </a:r>
            <a:r>
              <a:rPr lang="en-US" dirty="0">
                <a:solidFill>
                  <a:srgbClr val="0003AA"/>
                </a:solidFill>
                <a:latin typeface="Arial"/>
                <a:cs typeface="Arial"/>
              </a:rPr>
              <a:t>3 on crystal boundaries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B2E01BA-7D1C-204D-4A72-8DB03D7F1A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95687" y="1544747"/>
            <a:ext cx="2019300" cy="1093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CE93184-2D4B-F0A6-BB1E-F03AD27FC56E}"/>
              </a:ext>
            </a:extLst>
          </p:cNvPr>
          <p:cNvSpPr/>
          <p:nvPr/>
        </p:nvSpPr>
        <p:spPr>
          <a:xfrm>
            <a:off x="5134271" y="2197968"/>
            <a:ext cx="193103" cy="3407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741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14301</TotalTime>
  <Words>822</Words>
  <Application>Microsoft Macintosh PowerPoint</Application>
  <PresentationFormat>Widescreen</PresentationFormat>
  <Paragraphs>147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Symbol</vt:lpstr>
      <vt:lpstr>Times New Roman</vt:lpstr>
      <vt:lpstr>Office Theme 2013 - 2022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Lowry</dc:creator>
  <cp:lastModifiedBy>Tony Lowry</cp:lastModifiedBy>
  <cp:revision>37</cp:revision>
  <dcterms:created xsi:type="dcterms:W3CDTF">2023-01-09T19:13:31Z</dcterms:created>
  <dcterms:modified xsi:type="dcterms:W3CDTF">2023-03-01T20:23:19Z</dcterms:modified>
</cp:coreProperties>
</file>