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8" r:id="rId2"/>
    <p:sldId id="272" r:id="rId3"/>
    <p:sldId id="800" r:id="rId4"/>
    <p:sldId id="793" r:id="rId5"/>
    <p:sldId id="636" r:id="rId6"/>
    <p:sldId id="761" r:id="rId7"/>
    <p:sldId id="737" r:id="rId8"/>
    <p:sldId id="708" r:id="rId9"/>
    <p:sldId id="637" r:id="rId10"/>
    <p:sldId id="616" r:id="rId11"/>
    <p:sldId id="625" r:id="rId12"/>
    <p:sldId id="62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3AA"/>
    <a:srgbClr val="0015E8"/>
    <a:srgbClr val="D50000"/>
    <a:srgbClr val="B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6327"/>
  </p:normalViewPr>
  <p:slideViewPr>
    <p:cSldViewPr snapToGrid="0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7A009-E4C4-B74D-B2C6-57200F2836FC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DE3BD-1BE0-D54B-8A0C-80418BE2E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45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68325" y="762000"/>
            <a:ext cx="6635750" cy="3733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696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/>
              <a:t>Too complex</a:t>
            </a:r>
          </a:p>
        </p:txBody>
      </p:sp>
    </p:spTree>
    <p:extLst>
      <p:ext uri="{BB962C8B-B14F-4D97-AF65-F5344CB8AC3E}">
        <p14:creationId xmlns:p14="http://schemas.microsoft.com/office/powerpoint/2010/main" val="2768945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68325" y="762000"/>
            <a:ext cx="6635750" cy="3733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696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/>
              <a:t>Too complex</a:t>
            </a:r>
          </a:p>
        </p:txBody>
      </p:sp>
    </p:spTree>
    <p:extLst>
      <p:ext uri="{BB962C8B-B14F-4D97-AF65-F5344CB8AC3E}">
        <p14:creationId xmlns:p14="http://schemas.microsoft.com/office/powerpoint/2010/main" val="2989286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68325" y="762000"/>
            <a:ext cx="6635750" cy="3733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696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/>
              <a:t>Too complex</a:t>
            </a:r>
          </a:p>
        </p:txBody>
      </p:sp>
    </p:spTree>
    <p:extLst>
      <p:ext uri="{BB962C8B-B14F-4D97-AF65-F5344CB8AC3E}">
        <p14:creationId xmlns:p14="http://schemas.microsoft.com/office/powerpoint/2010/main" val="1814210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68325" y="762000"/>
            <a:ext cx="6635750" cy="3733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901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23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68325" y="762000"/>
            <a:ext cx="6635750" cy="3733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0009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73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68325" y="762000"/>
            <a:ext cx="6635750" cy="3733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750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5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68325" y="762000"/>
            <a:ext cx="6635750" cy="3733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942083" name="Text Box 3"/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45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CDE3-FF8A-B69E-8952-8E098ECD3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306EE-B8B7-3FCC-84F1-0C7488503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7137C-3D03-0B49-FC1E-B6D131D4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ECFAA-7444-7439-2534-C9143F708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34BC8-6074-A773-04F6-DA9914F73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6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5BCD5-5005-19AA-6AFE-4E6131FB4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ABCFE3-539A-68A7-0EF2-D54078D84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4F712-DE4E-26B4-F1B0-6F5DB9559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20F34-1AE8-009E-0978-45DFDF07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5C3F7-C127-FF95-8A69-B3F02D08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28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41B1B1-5188-B0C9-20D3-92BDC2DAA9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2ACA7-4AAE-7592-4E23-FA2E817B0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C8623-7D4C-3DCD-CEE0-9823AE80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7D4BF-F6A9-36CA-9350-4604C754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D769A-8500-A651-742B-4F5D46B57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9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0064-451F-B25C-9FC9-6F5741632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74BCD-6A8B-32E8-19A7-2A4903B3A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A1680-2EC7-29B9-DA35-535678D1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0720C-D892-53ED-017B-B662E9A1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63D55-088C-D70C-A14B-1A23479D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5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C20C9-DB7A-087E-EA5C-B8F602406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E6111-74D8-2BFF-FF3B-7F78BA282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18D08-55C7-5039-6EA1-2F41B41C0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D76CD-7C5B-D85E-73A2-68C3855F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38E2D-C71B-7216-8A6E-7B5096A7D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67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D2B68-616C-1EEE-C449-38775E6D7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6171A-87BB-E588-53BD-9D571A1AF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F01DF-748B-6D66-E6E3-6A55DC880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06113-0074-2404-57EF-C26C10341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8588F-D2F2-0910-D5B9-534BF59D5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3A9DF-EE44-8148-604F-024089450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9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B4818-FC93-2808-D698-FBDE2B7EF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1F01C-BF4D-E8FE-86A1-83E39B2EA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6316D-0CA1-CCF7-47AD-DB52529E1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036A68-46A5-395C-EAB8-5680B8A58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629C9-0F8C-5C95-2927-3EA2BB8714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575529-C428-5A71-51C5-9A23272EE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C5093B-6AD7-0648-8AB5-8FCB58823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622D93-779D-F188-B470-AB0FFD61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64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7939D-A126-43B5-33A5-64DF5FF2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9A5E52-A658-30CC-3346-549CB782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08996-C0BC-F1BC-3101-8802842FD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ADE19-2EB5-8B51-AA7E-5AE6D71D7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2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2750CD-671B-7C96-A65D-3B4C834B9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82980A-94DC-CC77-B52A-79C09E6D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C28B8-8D0A-00DC-1D71-F20C40632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54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EAB1-ABBA-5A49-C4DB-EF976972C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CFA3D-3961-94B6-C73E-C3B50B03E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1C32A-C36F-268D-9046-0EA0C8B91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3BEEA-390C-9B7A-9C12-9D4BE352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B2CF7-E1BE-EABA-72BE-ADDABCE42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EAE3-4512-2A34-A67F-1BECEF68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3424E-E069-5AD6-AE68-E55EE16F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5E251-279C-4F32-25D6-65224689A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C81F6-BF43-EFC9-9FA4-7DAD7E2EC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D5F8D-D455-4BD2-009F-DB0ECAC1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9754D-438D-6946-A723-A943EC2CA0C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81E89-437F-0171-5A64-9E4F89B73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4DFA5-C261-9D4E-F269-7DDA25C22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1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9CD269-F1FB-FC50-51D8-67B5AA3C2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08BF2-E6F4-E0ED-5322-202291A75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C42F3-E301-CE02-B17C-BBFAC2599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9754D-438D-6946-A723-A943EC2CA0C6}" type="datetimeFigureOut">
              <a:rPr lang="en-US" smtClean="0"/>
              <a:t>3/27/23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44B1B-A017-F54D-13F1-28BC01EE0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8BA43-7BF7-9ED4-4EEC-07C6A1B4E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19FB4-53F2-5A44-A087-1B410D5CB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7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6">
            <a:extLst>
              <a:ext uri="{FF2B5EF4-FFF2-40B4-BE49-F238E27FC236}">
                <a16:creationId xmlns:a16="http://schemas.microsoft.com/office/drawing/2014/main" id="{7B25FC69-FEA4-0967-6B30-B68112BE5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192" y="60603"/>
            <a:ext cx="19143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24 Mar 2023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9AFAA8E-FD55-F034-4E04-50F433CAC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055" y="136803"/>
            <a:ext cx="6611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sz="3600" i="1" dirty="0">
                <a:solidFill>
                  <a:srgbClr val="0003AA"/>
                </a:solidFill>
                <a:latin typeface="Arial Black" charset="0"/>
              </a:rPr>
              <a:t>GEO 5/6690 Geodynamics</a:t>
            </a:r>
            <a:endParaRPr lang="en-US" sz="3600" i="1" u="sng" dirty="0">
              <a:solidFill>
                <a:srgbClr val="0003AA"/>
              </a:solidFill>
              <a:latin typeface="Arial Black" charset="0"/>
            </a:endParaRPr>
          </a:p>
        </p:txBody>
      </p:sp>
      <p:sp>
        <p:nvSpPr>
          <p:cNvPr id="17" name="Text Box 27">
            <a:extLst>
              <a:ext uri="{FF2B5EF4-FFF2-40B4-BE49-F238E27FC236}">
                <a16:creationId xmlns:a16="http://schemas.microsoft.com/office/drawing/2014/main" id="{83F45969-C33B-DB1D-5586-4E8D2425C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9712" y="6428066"/>
            <a:ext cx="2111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800" dirty="0">
                <a:solidFill>
                  <a:srgbClr val="0003AA"/>
                </a:solidFill>
              </a:rPr>
              <a:t>© A.R. Lowry 2023</a:t>
            </a:r>
            <a:endParaRPr lang="en-US" sz="1800" dirty="0">
              <a:solidFill>
                <a:srgbClr val="0003AA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3" name="Text Box 29">
            <a:extLst>
              <a:ext uri="{FF2B5EF4-FFF2-40B4-BE49-F238E27FC236}">
                <a16:creationId xmlns:a16="http://schemas.microsoft.com/office/drawing/2014/main" id="{FFE3611B-E7FA-F6A5-85AE-213C83CE8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98" y="6335733"/>
            <a:ext cx="54481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03AA"/>
                </a:solidFill>
              </a:rPr>
              <a:t>Read for Wed 29 Mar: </a:t>
            </a:r>
            <a:r>
              <a:rPr lang="en-US" i="1" dirty="0">
                <a:solidFill>
                  <a:srgbClr val="0003AA"/>
                </a:solidFill>
                <a:latin typeface="Arial Black" charset="0"/>
              </a:rPr>
              <a:t>T&amp;S</a:t>
            </a:r>
            <a:r>
              <a:rPr lang="en-US" dirty="0">
                <a:solidFill>
                  <a:srgbClr val="0003AA"/>
                </a:solidFill>
              </a:rPr>
              <a:t>  §8.1-8.7</a:t>
            </a:r>
          </a:p>
        </p:txBody>
      </p:sp>
      <p:sp>
        <p:nvSpPr>
          <p:cNvPr id="2" name="Text Box 35">
            <a:extLst>
              <a:ext uri="{FF2B5EF4-FFF2-40B4-BE49-F238E27FC236}">
                <a16:creationId xmlns:a16="http://schemas.microsoft.com/office/drawing/2014/main" id="{50F40ABC-03FF-D118-082F-8FD052CC8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768" y="1008336"/>
            <a:ext cx="8723863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Last Time: RHEOLOGY</a:t>
            </a:r>
          </a:p>
          <a:p>
            <a:pPr eaLnBrk="0" hangingPunct="0"/>
            <a:endParaRPr lang="en-US" sz="600" i="1" dirty="0">
              <a:solidFill>
                <a:srgbClr val="FF3300"/>
              </a:solidFill>
              <a:latin typeface="Arial Black" charset="0"/>
            </a:endParaRPr>
          </a:p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Flow Rheology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depends on mineral-type (i.e. lithology),</a:t>
            </a:r>
          </a:p>
          <a:p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   temperature, pressure, &amp; volatile state (especially hydration!)</a:t>
            </a:r>
          </a:p>
          <a:p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   Diffusion also depends on grain size, but only dominates for</a:t>
            </a:r>
          </a:p>
          <a:p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   very small (&lt;50 </a:t>
            </a:r>
            <a:r>
              <a:rPr lang="en-US" dirty="0">
                <a:solidFill>
                  <a:srgbClr val="0003AA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m) grain size &amp;/or low differential stress</a:t>
            </a:r>
          </a:p>
          <a:p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Temperature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is often inferred from surface heat flow, which</a:t>
            </a:r>
          </a:p>
          <a:p>
            <a:r>
              <a:rPr lang="en-US" dirty="0">
                <a:solidFill>
                  <a:srgbClr val="0003AA"/>
                </a:solidFill>
                <a:latin typeface="Arial"/>
                <a:cs typeface="Arial"/>
              </a:rPr>
              <a:t>   is a poor predictor of temperature at depth</a:t>
            </a:r>
            <a:r>
              <a:rPr lang="is-IS" dirty="0">
                <a:solidFill>
                  <a:srgbClr val="0003AA"/>
                </a:solidFill>
                <a:latin typeface="Arial"/>
                <a:cs typeface="Arial"/>
              </a:rPr>
              <a:t>… Frontier</a:t>
            </a:r>
          </a:p>
          <a:p>
            <a:r>
              <a:rPr lang="is-IS" dirty="0">
                <a:solidFill>
                  <a:srgbClr val="0003AA"/>
                </a:solidFill>
                <a:latin typeface="Arial"/>
                <a:cs typeface="Arial"/>
              </a:rPr>
              <a:t>   methods use mantle seismic velocity + mineral physics</a:t>
            </a:r>
          </a:p>
          <a:p>
            <a:r>
              <a:rPr lang="is-IS" i="1" dirty="0">
                <a:solidFill>
                  <a:srgbClr val="FF0000"/>
                </a:solidFill>
                <a:latin typeface="Arial Black"/>
                <a:cs typeface="Arial Black"/>
              </a:rPr>
              <a:t>Lithology</a:t>
            </a:r>
            <a:r>
              <a:rPr lang="is-I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s-IS" dirty="0">
                <a:solidFill>
                  <a:srgbClr val="0003AA"/>
                </a:solidFill>
                <a:latin typeface="Arial"/>
                <a:cs typeface="Arial"/>
              </a:rPr>
              <a:t>can be inferred from crustal seismic imaging</a:t>
            </a:r>
          </a:p>
          <a:p>
            <a:r>
              <a:rPr lang="is-IS" dirty="0">
                <a:solidFill>
                  <a:srgbClr val="0003AA"/>
                </a:solidFill>
                <a:latin typeface="Arial"/>
                <a:cs typeface="Arial"/>
              </a:rPr>
              <a:t>   (thickness for depth to olivine; </a:t>
            </a:r>
            <a:r>
              <a:rPr lang="is-IS" i="1" dirty="0">
                <a:latin typeface="Times New Roman"/>
                <a:cs typeface="Times New Roman"/>
              </a:rPr>
              <a:t>v</a:t>
            </a:r>
            <a:r>
              <a:rPr lang="is-IS" i="1" baseline="-25000" dirty="0">
                <a:latin typeface="Times New Roman"/>
                <a:cs typeface="Times New Roman"/>
              </a:rPr>
              <a:t>P</a:t>
            </a:r>
            <a:r>
              <a:rPr lang="is-IS" i="1" dirty="0">
                <a:latin typeface="Times New Roman"/>
                <a:cs typeface="Times New Roman"/>
              </a:rPr>
              <a:t>/v</a:t>
            </a:r>
            <a:r>
              <a:rPr lang="is-IS" i="1" baseline="-25000" dirty="0">
                <a:latin typeface="Times New Roman"/>
                <a:cs typeface="Times New Roman"/>
              </a:rPr>
              <a:t>S</a:t>
            </a:r>
            <a:r>
              <a:rPr lang="is-IS" i="1" dirty="0">
                <a:latin typeface="Times New Roman"/>
                <a:cs typeface="Times New Roman"/>
              </a:rPr>
              <a:t> </a:t>
            </a:r>
            <a:r>
              <a:rPr lang="is-IS" dirty="0">
                <a:solidFill>
                  <a:srgbClr val="0003AA"/>
                </a:solidFill>
                <a:latin typeface="Arial"/>
                <a:cs typeface="Arial"/>
              </a:rPr>
              <a:t>for quartz vs feldspar)</a:t>
            </a:r>
          </a:p>
          <a:p>
            <a:pPr eaLnBrk="0" hangingPunct="0"/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Yield Strength Envelopes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3AA"/>
                </a:solidFill>
              </a:rPr>
              <a:t>approximate </a:t>
            </a:r>
            <a:r>
              <a:rPr lang="en-US" dirty="0" err="1">
                <a:solidFill>
                  <a:srgbClr val="0003AA"/>
                </a:solidFill>
              </a:rPr>
              <a:t>deviatoric</a:t>
            </a:r>
            <a:r>
              <a:rPr lang="en-US" dirty="0">
                <a:solidFill>
                  <a:srgbClr val="0003AA"/>
                </a:solidFill>
              </a:rPr>
              <a:t> stress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supported by the lithosphere; assume a brittle field rheology</a:t>
            </a:r>
          </a:p>
          <a:p>
            <a:pPr eaLnBrk="0" hangingPunct="0"/>
            <a:r>
              <a:rPr lang="en-US" dirty="0">
                <a:solidFill>
                  <a:srgbClr val="0003AA"/>
                </a:solidFill>
              </a:rPr>
              <a:t>   (friction coefficient, pore fluid pressure) plus strain rate</a:t>
            </a:r>
          </a:p>
        </p:txBody>
      </p:sp>
    </p:spTree>
    <p:extLst>
      <p:ext uri="{BB962C8B-B14F-4D97-AF65-F5344CB8AC3E}">
        <p14:creationId xmlns:p14="http://schemas.microsoft.com/office/powerpoint/2010/main" val="2454877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31532" y="1185965"/>
            <a:ext cx="4419480" cy="67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810" i="1" dirty="0">
                <a:solidFill>
                  <a:srgbClr val="0003AA"/>
                </a:solidFill>
                <a:latin typeface="Arial Black" charset="0"/>
              </a:rPr>
              <a:t>Flow Strength…</a:t>
            </a:r>
            <a:endParaRPr lang="en-US" sz="1633" dirty="0">
              <a:solidFill>
                <a:srgbClr val="0003AA"/>
              </a:solidFill>
              <a:latin typeface="Arial Black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30902" y="2748529"/>
            <a:ext cx="3654334" cy="282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540" dirty="0">
                <a:solidFill>
                  <a:srgbClr val="0003AA"/>
                </a:solidFill>
                <a:latin typeface="Arial Black" charset="0"/>
              </a:rPr>
              <a:t>depends mostly on:</a:t>
            </a:r>
          </a:p>
          <a:p>
            <a:endParaRPr lang="en-US" sz="2540" dirty="0">
              <a:solidFill>
                <a:srgbClr val="0003AA"/>
              </a:solidFill>
              <a:latin typeface="Arial Black" charset="0"/>
            </a:endParaRPr>
          </a:p>
          <a:p>
            <a:r>
              <a:rPr lang="en-US" sz="2540" dirty="0">
                <a:solidFill>
                  <a:srgbClr val="0003AA"/>
                </a:solidFill>
                <a:latin typeface="Arial Black" charset="0"/>
              </a:rPr>
              <a:t>• Mineralogy</a:t>
            </a:r>
            <a:endParaRPr lang="en-US" sz="1814" dirty="0">
              <a:solidFill>
                <a:srgbClr val="0003AA"/>
              </a:solidFill>
            </a:endParaRPr>
          </a:p>
          <a:p>
            <a:endParaRPr lang="en-US" sz="2540" dirty="0">
              <a:solidFill>
                <a:srgbClr val="0003AA"/>
              </a:solidFill>
            </a:endParaRPr>
          </a:p>
          <a:p>
            <a:r>
              <a:rPr lang="en-US" sz="2540" dirty="0">
                <a:solidFill>
                  <a:srgbClr val="0003AA"/>
                </a:solidFill>
                <a:latin typeface="Arial Black" charset="0"/>
              </a:rPr>
              <a:t>• Temperature</a:t>
            </a:r>
          </a:p>
          <a:p>
            <a:endParaRPr lang="en-US" sz="2540" dirty="0">
              <a:solidFill>
                <a:srgbClr val="0003AA"/>
              </a:solidFill>
              <a:latin typeface="Arial Black" charset="0"/>
            </a:endParaRPr>
          </a:p>
          <a:p>
            <a:r>
              <a:rPr lang="en-US" sz="2540" dirty="0">
                <a:solidFill>
                  <a:srgbClr val="0003AA"/>
                </a:solidFill>
                <a:latin typeface="Arial Black" charset="0"/>
              </a:rPr>
              <a:t>• Water Content</a:t>
            </a:r>
            <a:endParaRPr lang="en-US" sz="2540" i="1" baseline="-25000" dirty="0">
              <a:solidFill>
                <a:srgbClr val="0003AA"/>
              </a:solidFill>
              <a:latin typeface="Times New Roman" charset="0"/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4768181" y="3445562"/>
            <a:ext cx="622145" cy="691273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4768181" y="4980763"/>
            <a:ext cx="622145" cy="691273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4768181" y="4200201"/>
            <a:ext cx="622145" cy="691273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2017492" y="5129099"/>
            <a:ext cx="2626836" cy="404682"/>
          </a:xfrm>
          <a:prstGeom prst="rect">
            <a:avLst/>
          </a:prstGeom>
          <a:solidFill>
            <a:srgbClr val="02FF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pic>
        <p:nvPicPr>
          <p:cNvPr id="2" name="Picture 1" descr="YSE_Duo_H2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037" y="1769946"/>
            <a:ext cx="3370517" cy="3318108"/>
          </a:xfrm>
          <a:prstGeom prst="rect">
            <a:avLst/>
          </a:prstGeom>
        </p:spPr>
      </p:pic>
      <p:pic>
        <p:nvPicPr>
          <p:cNvPr id="12" name="Picture 11" descr="ch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10" y="4312085"/>
            <a:ext cx="526157" cy="497716"/>
          </a:xfrm>
          <a:prstGeom prst="rect">
            <a:avLst/>
          </a:prstGeom>
        </p:spPr>
      </p:pic>
      <p:pic>
        <p:nvPicPr>
          <p:cNvPr id="13" name="Picture 12" descr="ch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10" y="3553429"/>
            <a:ext cx="526157" cy="497716"/>
          </a:xfrm>
          <a:prstGeom prst="rect">
            <a:avLst/>
          </a:prstGeom>
        </p:spPr>
      </p:pic>
      <p:pic>
        <p:nvPicPr>
          <p:cNvPr id="14" name="Picture 13" descr="NatMS_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60" y="163429"/>
            <a:ext cx="5469349" cy="653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84" name="Text Box 4"/>
          <p:cNvSpPr txBox="1">
            <a:spLocks noChangeArrowheads="1"/>
          </p:cNvSpPr>
          <p:nvPr/>
        </p:nvSpPr>
        <p:spPr bwMode="auto">
          <a:xfrm>
            <a:off x="1551604" y="430606"/>
            <a:ext cx="4524828" cy="42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177" dirty="0">
                <a:solidFill>
                  <a:srgbClr val="0003AA"/>
                </a:solidFill>
                <a:latin typeface="Arial Black" charset="0"/>
              </a:rPr>
              <a:t>Wet (saturated) end-member</a:t>
            </a:r>
          </a:p>
        </p:txBody>
      </p:sp>
      <p:pic>
        <p:nvPicPr>
          <p:cNvPr id="916485" name="Picture 5" descr="QFdry_re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646" y="845369"/>
            <a:ext cx="4519194" cy="559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6486" name="Picture 6" descr="QFwet_res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524" y="852571"/>
            <a:ext cx="4519194" cy="561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16487" name="Text Box 7"/>
          <p:cNvSpPr txBox="1">
            <a:spLocks noChangeArrowheads="1"/>
          </p:cNvSpPr>
          <p:nvPr/>
        </p:nvSpPr>
        <p:spPr bwMode="auto">
          <a:xfrm>
            <a:off x="7041628" y="430606"/>
            <a:ext cx="2693558" cy="42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177" dirty="0">
                <a:solidFill>
                  <a:srgbClr val="0003AA"/>
                </a:solidFill>
                <a:latin typeface="Arial Black" charset="0"/>
              </a:rPr>
              <a:t>Dry end-member</a:t>
            </a:r>
          </a:p>
        </p:txBody>
      </p:sp>
    </p:spTree>
    <p:extLst>
      <p:ext uri="{BB962C8B-B14F-4D97-AF65-F5344CB8AC3E}">
        <p14:creationId xmlns:p14="http://schemas.microsoft.com/office/powerpoint/2010/main" val="2400247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08" y="1"/>
            <a:ext cx="5556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99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0D0AAEAC-C64F-4180-B65E-EC53A9BE5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493" y="2644170"/>
            <a:ext cx="796301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rgbClr val="0003AA"/>
                </a:solidFill>
                <a:latin typeface="Arial Black" charset="0"/>
              </a:rPr>
              <a:t>Next Journal Article Reading:</a:t>
            </a:r>
          </a:p>
          <a:p>
            <a:r>
              <a:rPr lang="en-US" sz="32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Wednesday Mar 29: Berry et al. (2022)</a:t>
            </a:r>
          </a:p>
          <a:p>
            <a:r>
              <a:rPr lang="en-US" sz="32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EPSL, 584, #117483.</a:t>
            </a:r>
          </a:p>
        </p:txBody>
      </p:sp>
    </p:spTree>
    <p:extLst>
      <p:ext uri="{BB962C8B-B14F-4D97-AF65-F5344CB8AC3E}">
        <p14:creationId xmlns:p14="http://schemas.microsoft.com/office/powerpoint/2010/main" val="3403593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025AB6B1-D58D-CE48-63DB-29A8761CE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94" t="3259" r="3871" b="563"/>
          <a:stretch/>
        </p:blipFill>
        <p:spPr>
          <a:xfrm>
            <a:off x="1679713" y="430696"/>
            <a:ext cx="8832574" cy="530087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062A466-2B3C-1C2A-83D4-126038CF5799}"/>
              </a:ext>
            </a:extLst>
          </p:cNvPr>
          <p:cNvSpPr/>
          <p:nvPr/>
        </p:nvSpPr>
        <p:spPr>
          <a:xfrm rot="20550644">
            <a:off x="8863812" y="3459292"/>
            <a:ext cx="1181337" cy="3762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34AD2ED-8D17-DAD7-454E-55629A262A81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286948" y="3824938"/>
            <a:ext cx="6604169" cy="20552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157E623-D484-5FD9-F77C-AD1C783DCC64}"/>
              </a:ext>
            </a:extLst>
          </p:cNvPr>
          <p:cNvSpPr txBox="1"/>
          <p:nvPr/>
        </p:nvSpPr>
        <p:spPr>
          <a:xfrm>
            <a:off x="1001368" y="5894385"/>
            <a:ext cx="10189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03A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About this fingering… </a:t>
            </a:r>
            <a:r>
              <a:rPr lang="en-US" sz="2800" dirty="0">
                <a:solidFill>
                  <a:srgbClr val="0003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Rayleigh-Taylor a drip, or a peel?</a:t>
            </a:r>
          </a:p>
        </p:txBody>
      </p:sp>
    </p:spTree>
    <p:extLst>
      <p:ext uri="{BB962C8B-B14F-4D97-AF65-F5344CB8AC3E}">
        <p14:creationId xmlns:p14="http://schemas.microsoft.com/office/powerpoint/2010/main" val="3970550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8E5847-6361-2F73-0C42-37ACD1403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14" y="80162"/>
            <a:ext cx="6781800" cy="3542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9DFEED-0B75-D9B6-CA6E-8D3326B1D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014" y="3189788"/>
            <a:ext cx="3149803" cy="3588049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0240DC61-6BD7-1A00-B792-6DB50BBA60AD}"/>
              </a:ext>
            </a:extLst>
          </p:cNvPr>
          <p:cNvSpPr txBox="1"/>
          <p:nvPr/>
        </p:nvSpPr>
        <p:spPr>
          <a:xfrm>
            <a:off x="1612814" y="3879506"/>
            <a:ext cx="572229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333399"/>
                </a:solidFill>
              </a:rPr>
              <a:t>This will be critical especially for imaging</a:t>
            </a:r>
          </a:p>
          <a:p>
            <a:r>
              <a:rPr lang="en-US" dirty="0">
                <a:solidFill>
                  <a:srgbClr val="333399"/>
                </a:solidFill>
              </a:rPr>
              <a:t>melt distributions (&lt;10 </a:t>
            </a:r>
            <a:r>
              <a:rPr lang="en-US" dirty="0">
                <a:solidFill>
                  <a:srgbClr val="333399"/>
                </a:solidFill>
                <a:latin typeface="Symbol" pitchFamily="2" charset="2"/>
              </a:rPr>
              <a:t>W-</a:t>
            </a:r>
            <a:r>
              <a:rPr lang="en-US" dirty="0">
                <a:solidFill>
                  <a:srgbClr val="333399"/>
                </a:solidFill>
              </a:rPr>
              <a:t>m almost</a:t>
            </a:r>
          </a:p>
          <a:p>
            <a:r>
              <a:rPr lang="en-US" dirty="0">
                <a:solidFill>
                  <a:srgbClr val="333399"/>
                </a:solidFill>
              </a:rPr>
              <a:t>certainly means partial melt or graphite;</a:t>
            </a:r>
          </a:p>
          <a:p>
            <a:r>
              <a:rPr lang="en-US" dirty="0">
                <a:solidFill>
                  <a:srgbClr val="333399"/>
                </a:solidFill>
              </a:rPr>
              <a:t>widespread in B&amp;R lower crust!) and</a:t>
            </a:r>
          </a:p>
          <a:p>
            <a:r>
              <a:rPr lang="en-US" dirty="0">
                <a:solidFill>
                  <a:srgbClr val="333399"/>
                </a:solidFill>
              </a:rPr>
              <a:t>hydration (away from slabs, variations</a:t>
            </a:r>
          </a:p>
          <a:p>
            <a:r>
              <a:rPr lang="en-US" dirty="0">
                <a:solidFill>
                  <a:srgbClr val="333399"/>
                </a:solidFill>
              </a:rPr>
              <a:t>below ~200 km depth are insensitive to</a:t>
            </a:r>
          </a:p>
          <a:p>
            <a:r>
              <a:rPr lang="en-US" dirty="0">
                <a:solidFill>
                  <a:srgbClr val="333399"/>
                </a:solidFill>
              </a:rPr>
              <a:t>temperature so must be </a:t>
            </a:r>
            <a:r>
              <a:rPr lang="en-US" i="1" dirty="0">
                <a:latin typeface="Times New Roman"/>
                <a:cs typeface="Times New Roman"/>
              </a:rPr>
              <a:t>f</a:t>
            </a:r>
            <a:r>
              <a:rPr lang="en-US" baseline="-25000" dirty="0">
                <a:latin typeface="Times New Roman"/>
                <a:cs typeface="Times New Roman"/>
              </a:rPr>
              <a:t>H2O</a:t>
            </a:r>
            <a:r>
              <a:rPr lang="mr-IN" dirty="0">
                <a:solidFill>
                  <a:srgbClr val="333399"/>
                </a:solidFill>
              </a:rPr>
              <a:t>…</a:t>
            </a:r>
            <a:r>
              <a:rPr lang="en-US" dirty="0">
                <a:solidFill>
                  <a:srgbClr val="333399"/>
                </a:solidFill>
              </a:rPr>
              <a:t>)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74361F3-7E67-5549-BCAF-8EEAE69465C9}"/>
              </a:ext>
            </a:extLst>
          </p:cNvPr>
          <p:cNvSpPr txBox="1"/>
          <p:nvPr/>
        </p:nvSpPr>
        <p:spPr>
          <a:xfrm>
            <a:off x="8374736" y="668465"/>
            <a:ext cx="24112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03AA"/>
                </a:solidFill>
              </a:rPr>
              <a:t>Liu &amp; </a:t>
            </a:r>
            <a:r>
              <a:rPr lang="en-US" dirty="0" err="1">
                <a:solidFill>
                  <a:srgbClr val="0003AA"/>
                </a:solidFill>
              </a:rPr>
              <a:t>Hasterok</a:t>
            </a:r>
            <a:endParaRPr lang="en-US" dirty="0">
              <a:solidFill>
                <a:srgbClr val="0003AA"/>
              </a:solidFill>
            </a:endParaRPr>
          </a:p>
          <a:p>
            <a:r>
              <a:rPr lang="en-US" dirty="0">
                <a:solidFill>
                  <a:srgbClr val="0003AA"/>
                </a:solidFill>
              </a:rPr>
              <a:t>observation</a:t>
            </a:r>
          </a:p>
          <a:p>
            <a:r>
              <a:rPr lang="en-US" dirty="0">
                <a:solidFill>
                  <a:srgbClr val="0003AA"/>
                </a:solidFill>
              </a:rPr>
              <a:t>that resistivity</a:t>
            </a:r>
          </a:p>
          <a:p>
            <a:r>
              <a:rPr lang="en-US" i="1" dirty="0">
                <a:latin typeface="Symbol" pitchFamily="2" charset="2"/>
              </a:rPr>
              <a:t>r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03AA"/>
                </a:solidFill>
              </a:rPr>
              <a:t>~ viscosity </a:t>
            </a:r>
            <a:r>
              <a:rPr lang="en-US" i="1" dirty="0">
                <a:latin typeface="Symbol" pitchFamily="2" charset="2"/>
              </a:rPr>
              <a:t>h</a:t>
            </a:r>
            <a:r>
              <a:rPr lang="en-US" i="1" dirty="0">
                <a:solidFill>
                  <a:srgbClr val="0003AA"/>
                </a:solidFill>
                <a:latin typeface="Symbol" pitchFamily="2" charset="2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90441-74DB-0850-BB70-B98F389ECFA6}"/>
              </a:ext>
            </a:extLst>
          </p:cNvPr>
          <p:cNvSpPr txBox="1"/>
          <p:nvPr/>
        </p:nvSpPr>
        <p:spPr>
          <a:xfrm>
            <a:off x="1612814" y="3135086"/>
            <a:ext cx="2502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Meqbel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al., EPSL 2014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99C526-259F-E364-D54A-C26B09B035AE}"/>
              </a:ext>
            </a:extLst>
          </p:cNvPr>
          <p:cNvSpPr txBox="1"/>
          <p:nvPr/>
        </p:nvSpPr>
        <p:spPr>
          <a:xfrm>
            <a:off x="8279604" y="2851234"/>
            <a:ext cx="2502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Meqbel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al., EPSL 2014</a:t>
            </a:r>
          </a:p>
        </p:txBody>
      </p:sp>
    </p:spTree>
    <p:extLst>
      <p:ext uri="{BB962C8B-B14F-4D97-AF65-F5344CB8AC3E}">
        <p14:creationId xmlns:p14="http://schemas.microsoft.com/office/powerpoint/2010/main" val="4012852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SE_Du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322" y="110891"/>
            <a:ext cx="3412649" cy="3359585"/>
          </a:xfrm>
          <a:prstGeom prst="rect">
            <a:avLst/>
          </a:prstGeom>
        </p:spPr>
      </p:pic>
      <p:sp>
        <p:nvSpPr>
          <p:cNvPr id="935939" name="Text Box 3"/>
          <p:cNvSpPr txBox="1">
            <a:spLocks noChangeArrowheads="1"/>
          </p:cNvSpPr>
          <p:nvPr/>
        </p:nvSpPr>
        <p:spPr bwMode="auto">
          <a:xfrm>
            <a:off x="1631532" y="1185965"/>
            <a:ext cx="4419480" cy="67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810" i="1" dirty="0">
                <a:solidFill>
                  <a:srgbClr val="0003AA"/>
                </a:solidFill>
                <a:latin typeface="Arial Black" charset="0"/>
              </a:rPr>
              <a:t>Flow Strength…</a:t>
            </a:r>
            <a:endParaRPr lang="en-US" sz="1633" dirty="0">
              <a:solidFill>
                <a:srgbClr val="0003AA"/>
              </a:solidFill>
              <a:latin typeface="Arial Black" charset="0"/>
            </a:endParaRPr>
          </a:p>
        </p:txBody>
      </p:sp>
      <p:sp>
        <p:nvSpPr>
          <p:cNvPr id="935945" name="Text Box 9"/>
          <p:cNvSpPr txBox="1">
            <a:spLocks noChangeArrowheads="1"/>
          </p:cNvSpPr>
          <p:nvPr/>
        </p:nvSpPr>
        <p:spPr bwMode="auto">
          <a:xfrm>
            <a:off x="1730902" y="2748529"/>
            <a:ext cx="3654334" cy="282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540" dirty="0">
                <a:solidFill>
                  <a:srgbClr val="0003AA"/>
                </a:solidFill>
                <a:latin typeface="Arial Black" charset="0"/>
              </a:rPr>
              <a:t>depends mostly on:</a:t>
            </a:r>
          </a:p>
          <a:p>
            <a:endParaRPr lang="en-US" sz="2540" dirty="0">
              <a:solidFill>
                <a:srgbClr val="0003AA"/>
              </a:solidFill>
              <a:latin typeface="Arial Black" charset="0"/>
            </a:endParaRPr>
          </a:p>
          <a:p>
            <a:r>
              <a:rPr lang="en-US" sz="2540" dirty="0">
                <a:solidFill>
                  <a:srgbClr val="0003AA"/>
                </a:solidFill>
                <a:latin typeface="Arial Black" charset="0"/>
              </a:rPr>
              <a:t>• Mineralogy</a:t>
            </a:r>
            <a:endParaRPr lang="en-US" sz="1814" dirty="0">
              <a:solidFill>
                <a:srgbClr val="0003AA"/>
              </a:solidFill>
            </a:endParaRPr>
          </a:p>
          <a:p>
            <a:r>
              <a:rPr lang="en-US" sz="2540" dirty="0">
                <a:solidFill>
                  <a:srgbClr val="0003AA"/>
                </a:solidFill>
              </a:rPr>
              <a:t>   (crust thickness)</a:t>
            </a:r>
          </a:p>
          <a:p>
            <a:r>
              <a:rPr lang="en-US" sz="2540" dirty="0">
                <a:solidFill>
                  <a:srgbClr val="0003AA"/>
                </a:solidFill>
                <a:latin typeface="Arial Black" charset="0"/>
              </a:rPr>
              <a:t>• Temperature</a:t>
            </a:r>
          </a:p>
          <a:p>
            <a:endParaRPr lang="en-US" sz="2540" dirty="0">
              <a:solidFill>
                <a:srgbClr val="0003AA"/>
              </a:solidFill>
              <a:latin typeface="Arial Black" charset="0"/>
            </a:endParaRPr>
          </a:p>
          <a:p>
            <a:r>
              <a:rPr lang="en-US" sz="2540" dirty="0">
                <a:solidFill>
                  <a:srgbClr val="0003AA"/>
                </a:solidFill>
                <a:latin typeface="Arial Black" charset="0"/>
              </a:rPr>
              <a:t>• Hydration</a:t>
            </a:r>
            <a:endParaRPr lang="en-US" sz="2540" i="1" baseline="-25000" dirty="0">
              <a:solidFill>
                <a:srgbClr val="0003AA"/>
              </a:solidFill>
              <a:latin typeface="Times New Roman" charset="0"/>
            </a:endParaRPr>
          </a:p>
        </p:txBody>
      </p:sp>
      <p:sp>
        <p:nvSpPr>
          <p:cNvPr id="935953" name="Rectangle 17"/>
          <p:cNvSpPr>
            <a:spLocks noChangeArrowheads="1"/>
          </p:cNvSpPr>
          <p:nvPr/>
        </p:nvSpPr>
        <p:spPr bwMode="auto">
          <a:xfrm>
            <a:off x="1982929" y="3588137"/>
            <a:ext cx="2454017" cy="792082"/>
          </a:xfrm>
          <a:prstGeom prst="rect">
            <a:avLst/>
          </a:prstGeom>
          <a:solidFill>
            <a:srgbClr val="02FF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 dirty="0"/>
          </a:p>
        </p:txBody>
      </p:sp>
      <p:sp>
        <p:nvSpPr>
          <p:cNvPr id="935956" name="Rectangle 20"/>
          <p:cNvSpPr>
            <a:spLocks noChangeArrowheads="1"/>
          </p:cNvSpPr>
          <p:nvPr/>
        </p:nvSpPr>
        <p:spPr bwMode="auto">
          <a:xfrm>
            <a:off x="4763861" y="3445561"/>
            <a:ext cx="622145" cy="691273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935958" name="Rectangle 22"/>
          <p:cNvSpPr>
            <a:spLocks noChangeArrowheads="1"/>
          </p:cNvSpPr>
          <p:nvPr/>
        </p:nvSpPr>
        <p:spPr bwMode="auto">
          <a:xfrm>
            <a:off x="4772502" y="4980762"/>
            <a:ext cx="622145" cy="691273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935959" name="Rectangle 23"/>
          <p:cNvSpPr>
            <a:spLocks noChangeArrowheads="1"/>
          </p:cNvSpPr>
          <p:nvPr/>
        </p:nvSpPr>
        <p:spPr bwMode="auto">
          <a:xfrm>
            <a:off x="4772502" y="4200201"/>
            <a:ext cx="622145" cy="691273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pic>
        <p:nvPicPr>
          <p:cNvPr id="2" name="Picture 1" descr="ch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41" y="3550692"/>
            <a:ext cx="526157" cy="497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58043B-6C5C-8D4F-AEEF-875AEC5E6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286" y="3645455"/>
            <a:ext cx="5176249" cy="282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SE_Duo_Q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08" y="69415"/>
            <a:ext cx="3412649" cy="3359585"/>
          </a:xfrm>
          <a:prstGeom prst="rect">
            <a:avLst/>
          </a:prstGeom>
        </p:spPr>
      </p:pic>
      <p:sp>
        <p:nvSpPr>
          <p:cNvPr id="935939" name="Text Box 3"/>
          <p:cNvSpPr txBox="1">
            <a:spLocks noChangeArrowheads="1"/>
          </p:cNvSpPr>
          <p:nvPr/>
        </p:nvSpPr>
        <p:spPr bwMode="auto">
          <a:xfrm>
            <a:off x="1631532" y="1185965"/>
            <a:ext cx="4419480" cy="67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810" i="1" dirty="0">
                <a:solidFill>
                  <a:srgbClr val="0003AA"/>
                </a:solidFill>
                <a:latin typeface="Arial Black" charset="0"/>
              </a:rPr>
              <a:t>Flow Strength…</a:t>
            </a:r>
            <a:endParaRPr lang="en-US" sz="1633" dirty="0">
              <a:solidFill>
                <a:srgbClr val="0003AA"/>
              </a:solidFill>
              <a:latin typeface="Arial Black" charset="0"/>
            </a:endParaRPr>
          </a:p>
        </p:txBody>
      </p:sp>
      <p:sp>
        <p:nvSpPr>
          <p:cNvPr id="935945" name="Text Box 9"/>
          <p:cNvSpPr txBox="1">
            <a:spLocks noChangeArrowheads="1"/>
          </p:cNvSpPr>
          <p:nvPr/>
        </p:nvSpPr>
        <p:spPr bwMode="auto">
          <a:xfrm>
            <a:off x="1730902" y="2748529"/>
            <a:ext cx="3654334" cy="282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540" dirty="0">
                <a:solidFill>
                  <a:srgbClr val="0003AA"/>
                </a:solidFill>
                <a:latin typeface="Arial Black" charset="0"/>
              </a:rPr>
              <a:t>depends mostly on:</a:t>
            </a:r>
          </a:p>
          <a:p>
            <a:endParaRPr lang="en-US" sz="2540" dirty="0">
              <a:solidFill>
                <a:srgbClr val="0003AA"/>
              </a:solidFill>
              <a:latin typeface="Arial Black" charset="0"/>
            </a:endParaRPr>
          </a:p>
          <a:p>
            <a:r>
              <a:rPr lang="en-US" sz="2540" dirty="0">
                <a:solidFill>
                  <a:srgbClr val="0003AA"/>
                </a:solidFill>
                <a:latin typeface="Arial Black" charset="0"/>
              </a:rPr>
              <a:t>• Mineralogy</a:t>
            </a:r>
            <a:endParaRPr lang="en-US" sz="1814" dirty="0">
              <a:solidFill>
                <a:srgbClr val="0003AA"/>
              </a:solidFill>
            </a:endParaRPr>
          </a:p>
          <a:p>
            <a:r>
              <a:rPr lang="en-US" sz="2540" dirty="0">
                <a:solidFill>
                  <a:srgbClr val="0003AA"/>
                </a:solidFill>
              </a:rPr>
              <a:t>   (</a:t>
            </a:r>
            <a:r>
              <a:rPr lang="en-US" sz="2540" dirty="0" err="1">
                <a:solidFill>
                  <a:srgbClr val="0003AA"/>
                </a:solidFill>
              </a:rPr>
              <a:t>Qtz</a:t>
            </a:r>
            <a:r>
              <a:rPr lang="en-US" sz="2540" dirty="0">
                <a:solidFill>
                  <a:srgbClr val="0003AA"/>
                </a:solidFill>
              </a:rPr>
              <a:t> or </a:t>
            </a:r>
            <a:r>
              <a:rPr lang="en-US" sz="2540" dirty="0" err="1">
                <a:solidFill>
                  <a:srgbClr val="0003AA"/>
                </a:solidFill>
              </a:rPr>
              <a:t>Fsp</a:t>
            </a:r>
            <a:r>
              <a:rPr lang="en-US" sz="2540" dirty="0">
                <a:solidFill>
                  <a:srgbClr val="0003AA"/>
                </a:solidFill>
              </a:rPr>
              <a:t>?)</a:t>
            </a:r>
          </a:p>
          <a:p>
            <a:r>
              <a:rPr lang="en-US" sz="2540" dirty="0">
                <a:solidFill>
                  <a:srgbClr val="0003AA"/>
                </a:solidFill>
                <a:latin typeface="Arial Black" charset="0"/>
              </a:rPr>
              <a:t>• Temperature</a:t>
            </a:r>
          </a:p>
          <a:p>
            <a:endParaRPr lang="en-US" sz="2540" dirty="0">
              <a:solidFill>
                <a:srgbClr val="0003AA"/>
              </a:solidFill>
              <a:latin typeface="Arial Black" charset="0"/>
            </a:endParaRPr>
          </a:p>
          <a:p>
            <a:r>
              <a:rPr lang="en-US" sz="2540" dirty="0">
                <a:solidFill>
                  <a:srgbClr val="0003AA"/>
                </a:solidFill>
                <a:latin typeface="Arial Black" charset="0"/>
              </a:rPr>
              <a:t>• Hydration</a:t>
            </a:r>
            <a:endParaRPr lang="en-US" sz="2540" i="1" baseline="-25000" dirty="0">
              <a:solidFill>
                <a:srgbClr val="0003AA"/>
              </a:solidFill>
              <a:latin typeface="Times New Roman" charset="0"/>
            </a:endParaRPr>
          </a:p>
        </p:txBody>
      </p:sp>
      <p:sp>
        <p:nvSpPr>
          <p:cNvPr id="935953" name="Rectangle 17"/>
          <p:cNvSpPr>
            <a:spLocks noChangeArrowheads="1"/>
          </p:cNvSpPr>
          <p:nvPr/>
        </p:nvSpPr>
        <p:spPr bwMode="auto">
          <a:xfrm>
            <a:off x="2004049" y="3588137"/>
            <a:ext cx="2032536" cy="777767"/>
          </a:xfrm>
          <a:prstGeom prst="rect">
            <a:avLst/>
          </a:prstGeom>
          <a:solidFill>
            <a:srgbClr val="02FF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935956" name="Rectangle 20"/>
          <p:cNvSpPr>
            <a:spLocks noChangeArrowheads="1"/>
          </p:cNvSpPr>
          <p:nvPr/>
        </p:nvSpPr>
        <p:spPr bwMode="auto">
          <a:xfrm>
            <a:off x="4763861" y="3445561"/>
            <a:ext cx="622145" cy="691273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935958" name="Rectangle 22"/>
          <p:cNvSpPr>
            <a:spLocks noChangeArrowheads="1"/>
          </p:cNvSpPr>
          <p:nvPr/>
        </p:nvSpPr>
        <p:spPr bwMode="auto">
          <a:xfrm>
            <a:off x="4772502" y="4980762"/>
            <a:ext cx="622145" cy="691273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935959" name="Rectangle 23"/>
          <p:cNvSpPr>
            <a:spLocks noChangeArrowheads="1"/>
          </p:cNvSpPr>
          <p:nvPr/>
        </p:nvSpPr>
        <p:spPr bwMode="auto">
          <a:xfrm>
            <a:off x="4772502" y="4200201"/>
            <a:ext cx="622145" cy="691273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</p:spTree>
    <p:extLst>
      <p:ext uri="{BB962C8B-B14F-4D97-AF65-F5344CB8AC3E}">
        <p14:creationId xmlns:p14="http://schemas.microsoft.com/office/powerpoint/2010/main" val="2160851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LowryF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21" y="1186685"/>
            <a:ext cx="9144960" cy="44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69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C8C773-5853-6347-A297-E33F15FA0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231" y="3718865"/>
            <a:ext cx="5176249" cy="2823408"/>
          </a:xfrm>
          <a:prstGeom prst="rect">
            <a:avLst/>
          </a:prstGeom>
        </p:spPr>
      </p:pic>
      <p:pic>
        <p:nvPicPr>
          <p:cNvPr id="2" name="Picture 1" descr="YSE_Duo_Q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08" y="69415"/>
            <a:ext cx="3412649" cy="3359585"/>
          </a:xfrm>
          <a:prstGeom prst="rect">
            <a:avLst/>
          </a:prstGeom>
        </p:spPr>
      </p:pic>
      <p:sp>
        <p:nvSpPr>
          <p:cNvPr id="935939" name="Text Box 3"/>
          <p:cNvSpPr txBox="1">
            <a:spLocks noChangeArrowheads="1"/>
          </p:cNvSpPr>
          <p:nvPr/>
        </p:nvSpPr>
        <p:spPr bwMode="auto">
          <a:xfrm>
            <a:off x="1631532" y="1185965"/>
            <a:ext cx="4419480" cy="67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810" i="1" dirty="0">
                <a:solidFill>
                  <a:srgbClr val="0003AA"/>
                </a:solidFill>
                <a:latin typeface="Arial Black" charset="0"/>
              </a:rPr>
              <a:t>Flow Strength…</a:t>
            </a:r>
            <a:endParaRPr lang="en-US" sz="1633" dirty="0">
              <a:solidFill>
                <a:srgbClr val="0003AA"/>
              </a:solidFill>
              <a:latin typeface="Arial Black" charset="0"/>
            </a:endParaRPr>
          </a:p>
        </p:txBody>
      </p:sp>
      <p:sp>
        <p:nvSpPr>
          <p:cNvPr id="935945" name="Text Box 9"/>
          <p:cNvSpPr txBox="1">
            <a:spLocks noChangeArrowheads="1"/>
          </p:cNvSpPr>
          <p:nvPr/>
        </p:nvSpPr>
        <p:spPr bwMode="auto">
          <a:xfrm>
            <a:off x="1730902" y="2748529"/>
            <a:ext cx="3654334" cy="282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540" dirty="0">
                <a:solidFill>
                  <a:srgbClr val="0003AA"/>
                </a:solidFill>
                <a:latin typeface="Arial Black" charset="0"/>
              </a:rPr>
              <a:t>depends mostly on:</a:t>
            </a:r>
          </a:p>
          <a:p>
            <a:endParaRPr lang="en-US" sz="2540" dirty="0">
              <a:solidFill>
                <a:srgbClr val="0003AA"/>
              </a:solidFill>
              <a:latin typeface="Arial Black" charset="0"/>
            </a:endParaRPr>
          </a:p>
          <a:p>
            <a:r>
              <a:rPr lang="en-US" sz="2540" dirty="0">
                <a:solidFill>
                  <a:srgbClr val="0003AA"/>
                </a:solidFill>
                <a:latin typeface="Arial Black" charset="0"/>
              </a:rPr>
              <a:t>• Mineralogy</a:t>
            </a:r>
            <a:endParaRPr lang="en-US" sz="1814" dirty="0">
              <a:solidFill>
                <a:srgbClr val="0003AA"/>
              </a:solidFill>
            </a:endParaRPr>
          </a:p>
          <a:p>
            <a:r>
              <a:rPr lang="en-US" sz="2540" dirty="0">
                <a:solidFill>
                  <a:srgbClr val="0003AA"/>
                </a:solidFill>
              </a:rPr>
              <a:t>   (</a:t>
            </a:r>
            <a:r>
              <a:rPr lang="en-US" sz="2540" dirty="0" err="1">
                <a:solidFill>
                  <a:srgbClr val="0003AA"/>
                </a:solidFill>
              </a:rPr>
              <a:t>Qtz</a:t>
            </a:r>
            <a:r>
              <a:rPr lang="en-US" sz="2540" dirty="0">
                <a:solidFill>
                  <a:srgbClr val="0003AA"/>
                </a:solidFill>
              </a:rPr>
              <a:t> or </a:t>
            </a:r>
            <a:r>
              <a:rPr lang="en-US" sz="2540" dirty="0" err="1">
                <a:solidFill>
                  <a:srgbClr val="0003AA"/>
                </a:solidFill>
              </a:rPr>
              <a:t>Fsp</a:t>
            </a:r>
            <a:r>
              <a:rPr lang="en-US" sz="2540" dirty="0">
                <a:solidFill>
                  <a:srgbClr val="0003AA"/>
                </a:solidFill>
              </a:rPr>
              <a:t>?)</a:t>
            </a:r>
          </a:p>
          <a:p>
            <a:r>
              <a:rPr lang="en-US" sz="2540" dirty="0">
                <a:solidFill>
                  <a:srgbClr val="0003AA"/>
                </a:solidFill>
                <a:latin typeface="Arial Black" charset="0"/>
              </a:rPr>
              <a:t>• Temperature</a:t>
            </a:r>
          </a:p>
          <a:p>
            <a:endParaRPr lang="en-US" sz="2540" dirty="0">
              <a:solidFill>
                <a:srgbClr val="0003AA"/>
              </a:solidFill>
              <a:latin typeface="Arial Black" charset="0"/>
            </a:endParaRPr>
          </a:p>
          <a:p>
            <a:r>
              <a:rPr lang="en-US" sz="2540" dirty="0">
                <a:solidFill>
                  <a:srgbClr val="0003AA"/>
                </a:solidFill>
                <a:latin typeface="Arial Black" charset="0"/>
              </a:rPr>
              <a:t>• Hydration</a:t>
            </a:r>
            <a:endParaRPr lang="en-US" sz="2540" i="1" baseline="-25000" dirty="0">
              <a:solidFill>
                <a:srgbClr val="0003AA"/>
              </a:solidFill>
              <a:latin typeface="Times New Roman" charset="0"/>
            </a:endParaRPr>
          </a:p>
        </p:txBody>
      </p:sp>
      <p:sp>
        <p:nvSpPr>
          <p:cNvPr id="935953" name="Rectangle 17"/>
          <p:cNvSpPr>
            <a:spLocks noChangeArrowheads="1"/>
          </p:cNvSpPr>
          <p:nvPr/>
        </p:nvSpPr>
        <p:spPr bwMode="auto">
          <a:xfrm>
            <a:off x="2004049" y="3588137"/>
            <a:ext cx="2032536" cy="777767"/>
          </a:xfrm>
          <a:prstGeom prst="rect">
            <a:avLst/>
          </a:prstGeom>
          <a:solidFill>
            <a:srgbClr val="02FF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935956" name="Rectangle 20"/>
          <p:cNvSpPr>
            <a:spLocks noChangeArrowheads="1"/>
          </p:cNvSpPr>
          <p:nvPr/>
        </p:nvSpPr>
        <p:spPr bwMode="auto">
          <a:xfrm>
            <a:off x="4763861" y="3445561"/>
            <a:ext cx="622145" cy="691273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935958" name="Rectangle 22"/>
          <p:cNvSpPr>
            <a:spLocks noChangeArrowheads="1"/>
          </p:cNvSpPr>
          <p:nvPr/>
        </p:nvSpPr>
        <p:spPr bwMode="auto">
          <a:xfrm>
            <a:off x="4772502" y="4980762"/>
            <a:ext cx="622145" cy="691273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935959" name="Rectangle 23"/>
          <p:cNvSpPr>
            <a:spLocks noChangeArrowheads="1"/>
          </p:cNvSpPr>
          <p:nvPr/>
        </p:nvSpPr>
        <p:spPr bwMode="auto">
          <a:xfrm>
            <a:off x="4772502" y="4200201"/>
            <a:ext cx="622145" cy="691273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pic>
        <p:nvPicPr>
          <p:cNvPr id="3" name="Picture 2" descr="ch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41" y="3550692"/>
            <a:ext cx="526157" cy="49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7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SE_Duo_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146" y="71769"/>
            <a:ext cx="3412649" cy="3359585"/>
          </a:xfrm>
          <a:prstGeom prst="rect">
            <a:avLst/>
          </a:prstGeom>
        </p:spPr>
      </p:pic>
      <p:sp>
        <p:nvSpPr>
          <p:cNvPr id="937987" name="Text Box 3"/>
          <p:cNvSpPr txBox="1">
            <a:spLocks noChangeArrowheads="1"/>
          </p:cNvSpPr>
          <p:nvPr/>
        </p:nvSpPr>
        <p:spPr bwMode="auto">
          <a:xfrm>
            <a:off x="1631532" y="1185965"/>
            <a:ext cx="4419480" cy="67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810" i="1" dirty="0">
                <a:solidFill>
                  <a:srgbClr val="0003AA"/>
                </a:solidFill>
                <a:latin typeface="Arial Black" charset="0"/>
              </a:rPr>
              <a:t>Flow Strength…</a:t>
            </a:r>
            <a:endParaRPr lang="en-US" sz="1633" dirty="0">
              <a:solidFill>
                <a:srgbClr val="0003AA"/>
              </a:solidFill>
              <a:latin typeface="Arial Black" charset="0"/>
            </a:endParaRPr>
          </a:p>
        </p:txBody>
      </p:sp>
      <p:sp>
        <p:nvSpPr>
          <p:cNvPr id="937989" name="Text Box 5"/>
          <p:cNvSpPr txBox="1">
            <a:spLocks noChangeArrowheads="1"/>
          </p:cNvSpPr>
          <p:nvPr/>
        </p:nvSpPr>
        <p:spPr bwMode="auto">
          <a:xfrm>
            <a:off x="1730902" y="2748529"/>
            <a:ext cx="3654334" cy="282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540" dirty="0">
                <a:solidFill>
                  <a:srgbClr val="0003AA"/>
                </a:solidFill>
                <a:latin typeface="Arial Black" charset="0"/>
              </a:rPr>
              <a:t>depends mostly on:</a:t>
            </a:r>
          </a:p>
          <a:p>
            <a:endParaRPr lang="en-US" sz="2540" dirty="0">
              <a:solidFill>
                <a:srgbClr val="0003AA"/>
              </a:solidFill>
              <a:latin typeface="Arial Black" charset="0"/>
            </a:endParaRPr>
          </a:p>
          <a:p>
            <a:r>
              <a:rPr lang="en-US" sz="2540" dirty="0">
                <a:solidFill>
                  <a:srgbClr val="0003AA"/>
                </a:solidFill>
                <a:latin typeface="Arial Black" charset="0"/>
              </a:rPr>
              <a:t>• Mineralogy</a:t>
            </a:r>
            <a:endParaRPr lang="en-US" sz="1814" dirty="0">
              <a:solidFill>
                <a:srgbClr val="0003AA"/>
              </a:solidFill>
            </a:endParaRPr>
          </a:p>
          <a:p>
            <a:endParaRPr lang="en-US" sz="2540" dirty="0">
              <a:solidFill>
                <a:srgbClr val="0003AA"/>
              </a:solidFill>
            </a:endParaRPr>
          </a:p>
          <a:p>
            <a:r>
              <a:rPr lang="en-US" sz="2540" dirty="0">
                <a:solidFill>
                  <a:srgbClr val="0003AA"/>
                </a:solidFill>
                <a:latin typeface="Arial Black" charset="0"/>
              </a:rPr>
              <a:t>• Temperature</a:t>
            </a:r>
          </a:p>
          <a:p>
            <a:endParaRPr lang="en-US" sz="2540" dirty="0">
              <a:solidFill>
                <a:srgbClr val="0003AA"/>
              </a:solidFill>
              <a:latin typeface="Arial Black" charset="0"/>
            </a:endParaRPr>
          </a:p>
          <a:p>
            <a:r>
              <a:rPr lang="en-US" sz="2540" dirty="0">
                <a:solidFill>
                  <a:srgbClr val="0003AA"/>
                </a:solidFill>
                <a:latin typeface="Arial Black" charset="0"/>
              </a:rPr>
              <a:t>• Hydration</a:t>
            </a:r>
            <a:endParaRPr lang="en-US" sz="2540" i="1" baseline="-25000" dirty="0">
              <a:solidFill>
                <a:srgbClr val="0003AA"/>
              </a:solidFill>
              <a:latin typeface="Times New Roman" charset="0"/>
            </a:endParaRPr>
          </a:p>
        </p:txBody>
      </p:sp>
      <p:sp>
        <p:nvSpPr>
          <p:cNvPr id="937999" name="Rectangle 15"/>
          <p:cNvSpPr>
            <a:spLocks noChangeArrowheads="1"/>
          </p:cNvSpPr>
          <p:nvPr/>
        </p:nvSpPr>
        <p:spPr bwMode="auto">
          <a:xfrm>
            <a:off x="4768182" y="3445561"/>
            <a:ext cx="622145" cy="691273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938001" name="Rectangle 17"/>
          <p:cNvSpPr>
            <a:spLocks noChangeArrowheads="1"/>
          </p:cNvSpPr>
          <p:nvPr/>
        </p:nvSpPr>
        <p:spPr bwMode="auto">
          <a:xfrm>
            <a:off x="4768182" y="4980762"/>
            <a:ext cx="622145" cy="691273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938002" name="Rectangle 18"/>
          <p:cNvSpPr>
            <a:spLocks noChangeArrowheads="1"/>
          </p:cNvSpPr>
          <p:nvPr/>
        </p:nvSpPr>
        <p:spPr bwMode="auto">
          <a:xfrm>
            <a:off x="4768182" y="4200201"/>
            <a:ext cx="622145" cy="691273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2017492" y="4368699"/>
            <a:ext cx="2350327" cy="404682"/>
          </a:xfrm>
          <a:prstGeom prst="rect">
            <a:avLst/>
          </a:prstGeom>
          <a:solidFill>
            <a:srgbClr val="02FF00">
              <a:alpha val="2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pic>
        <p:nvPicPr>
          <p:cNvPr id="3" name="Picture 2" descr="ch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28" y="3529090"/>
            <a:ext cx="526157" cy="497716"/>
          </a:xfrm>
          <a:prstGeom prst="rect">
            <a:avLst/>
          </a:prstGeom>
        </p:spPr>
      </p:pic>
      <p:pic>
        <p:nvPicPr>
          <p:cNvPr id="4" name="Picture 3" descr="ch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41" y="4305059"/>
            <a:ext cx="526157" cy="497716"/>
          </a:xfrm>
          <a:prstGeom prst="rect">
            <a:avLst/>
          </a:prstGeom>
        </p:spPr>
      </p:pic>
      <p:pic>
        <p:nvPicPr>
          <p:cNvPr id="5" name="Picture 4" descr="TMoh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983" y="3674070"/>
            <a:ext cx="5154870" cy="27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9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34513</TotalTime>
  <Words>368</Words>
  <Application>Microsoft Macintosh PowerPoint</Application>
  <PresentationFormat>Widescreen</PresentationFormat>
  <Paragraphs>80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Symbol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Lowry</dc:creator>
  <cp:lastModifiedBy>Tony Lowry</cp:lastModifiedBy>
  <cp:revision>50</cp:revision>
  <dcterms:created xsi:type="dcterms:W3CDTF">2023-01-09T19:13:31Z</dcterms:created>
  <dcterms:modified xsi:type="dcterms:W3CDTF">2023-03-27T14:23:15Z</dcterms:modified>
</cp:coreProperties>
</file>