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81" r:id="rId3"/>
    <p:sldId id="272" r:id="rId4"/>
    <p:sldId id="270" r:id="rId5"/>
    <p:sldId id="271" r:id="rId6"/>
    <p:sldId id="274" r:id="rId7"/>
    <p:sldId id="27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3AA"/>
    <a:srgbClr val="0015E8"/>
    <a:srgbClr val="D50000"/>
    <a:srgbClr val="B3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>
      <p:cViewPr varScale="1">
        <p:scale>
          <a:sx n="224" d="100"/>
          <a:sy n="224" d="100"/>
        </p:scale>
        <p:origin x="1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CDE3-FF8A-B69E-8952-8E098ECD3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A306EE-B8B7-3FCC-84F1-0C7488503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7137C-3D03-0B49-FC1E-B6D131D45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ECFAA-7444-7439-2534-C9143F708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34BC8-6074-A773-04F6-DA9914F73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6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5BCD5-5005-19AA-6AFE-4E6131FB4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ABCFE3-539A-68A7-0EF2-D54078D84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4F712-DE4E-26B4-F1B0-6F5DB9559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20F34-1AE8-009E-0978-45DFDF07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5C3F7-C127-FF95-8A69-B3F02D08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2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41B1B1-5188-B0C9-20D3-92BDC2DAA9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2ACA7-4AAE-7592-4E23-FA2E817B0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C8623-7D4C-3DCD-CEE0-9823AE80D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7D4BF-F6A9-36CA-9350-4604C7545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D769A-8500-A651-742B-4F5D46B5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4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10064-451F-B25C-9FC9-6F5741632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74BCD-6A8B-32E8-19A7-2A4903B3A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A1680-2EC7-29B9-DA35-535678D1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0720C-D892-53ED-017B-B662E9A1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63D55-088C-D70C-A14B-1A23479D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5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C20C9-DB7A-087E-EA5C-B8F602406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E6111-74D8-2BFF-FF3B-7F78BA282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18D08-55C7-5039-6EA1-2F41B41C0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D76CD-7C5B-D85E-73A2-68C3855F5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38E2D-C71B-7216-8A6E-7B5096A7D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6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D2B68-616C-1EEE-C449-38775E6D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6171A-87BB-E588-53BD-9D571A1AF3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2F01DF-748B-6D66-E6E3-6A55DC880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A06113-0074-2404-57EF-C26C10341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8588F-D2F2-0910-D5B9-534BF59D5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03A9DF-EE44-8148-604F-02408945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9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B4818-FC93-2808-D698-FBDE2B7EF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1F01C-BF4D-E8FE-86A1-83E39B2EA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E6316D-0CA1-CCF7-47AD-DB52529E1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036A68-46A5-395C-EAB8-5680B8A585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2629C9-0F8C-5C95-2927-3EA2BB8714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575529-C428-5A71-51C5-9A23272EE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1/23/23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C5093B-6AD7-0648-8AB5-8FCB58823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622D93-779D-F188-B470-AB0FFD61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6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7939D-A126-43B5-33A5-64DF5FF2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A5E52-A658-30CC-3346-549CB782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1/23/23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408996-C0BC-F1BC-3101-8802842FD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7ADE19-2EB5-8B51-AA7E-5AE6D71D7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2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2750CD-671B-7C96-A65D-3B4C834B9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1/23/23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82980A-94DC-CC77-B52A-79C09E6D0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C28B8-8D0A-00DC-1D71-F20C40632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5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EAB1-ABBA-5A49-C4DB-EF976972C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CFA3D-3961-94B6-C73E-C3B50B03E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1C32A-C36F-268D-9046-0EA0C8B91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3BEEA-390C-9B7A-9C12-9D4BE352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B2CF7-E1BE-EABA-72BE-ADDABCE42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5EAE3-4512-2A34-A67F-1BECEF68E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3424E-E069-5AD6-AE68-E55EE16FD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C5E251-279C-4F32-25D6-65224689A8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CC81F6-BF43-EFC9-9FA4-7DAD7E2EC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CD5F8D-D455-4BD2-009F-DB0ECAC1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81E89-437F-0171-5A64-9E4F89B73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4DFA5-C261-9D4E-F269-7DDA25C22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11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9CD269-F1FB-FC50-51D8-67B5AA3C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08BF2-E6F4-E0ED-5322-202291A75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C42F3-E301-CE02-B17C-BBFAC2599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9754D-438D-6946-A723-A943EC2CA0C6}" type="datetimeFigureOut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44B1B-A017-F54D-13F1-28BC01EE0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8BA43-7BF7-9ED4-4EEC-07C6A1B4E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7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6">
            <a:extLst>
              <a:ext uri="{FF2B5EF4-FFF2-40B4-BE49-F238E27FC236}">
                <a16:creationId xmlns:a16="http://schemas.microsoft.com/office/drawing/2014/main" id="{7B25FC69-FEA4-0967-6B30-B68112BE5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7192" y="60603"/>
            <a:ext cx="18806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25 Jan 2023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09AFAA8E-FD55-F034-4E04-50F433CAC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055" y="136803"/>
            <a:ext cx="6611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03AA"/>
                </a:solidFill>
                <a:latin typeface="Arial Black" charset="0"/>
              </a:rPr>
              <a:t>GEO 5/6690 Geodynamics</a:t>
            </a:r>
            <a:endParaRPr lang="en-US" sz="3600" i="1" u="sng" dirty="0">
              <a:solidFill>
                <a:srgbClr val="0003AA"/>
              </a:solidFill>
              <a:latin typeface="Arial Black" charset="0"/>
            </a:endParaRPr>
          </a:p>
        </p:txBody>
      </p:sp>
      <p:sp>
        <p:nvSpPr>
          <p:cNvPr id="17" name="Text Box 27">
            <a:extLst>
              <a:ext uri="{FF2B5EF4-FFF2-40B4-BE49-F238E27FC236}">
                <a16:creationId xmlns:a16="http://schemas.microsoft.com/office/drawing/2014/main" id="{83F45969-C33B-DB1D-5586-4E8D2425C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9712" y="6428066"/>
            <a:ext cx="2111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03AA"/>
                </a:solidFill>
              </a:rPr>
              <a:t>© A.R. Lowry 2023</a:t>
            </a:r>
            <a:endParaRPr lang="en-US" sz="1800" dirty="0">
              <a:solidFill>
                <a:srgbClr val="0003AA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18" name="Text Box 29">
            <a:extLst>
              <a:ext uri="{FF2B5EF4-FFF2-40B4-BE49-F238E27FC236}">
                <a16:creationId xmlns:a16="http://schemas.microsoft.com/office/drawing/2014/main" id="{D3CF4F28-EF24-1B5F-694D-0090D024F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49" y="6310591"/>
            <a:ext cx="52325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Read for Fri 27 Jan: </a:t>
            </a:r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T&amp;S</a:t>
            </a:r>
            <a:r>
              <a:rPr lang="en-US" dirty="0">
                <a:solidFill>
                  <a:srgbClr val="0003AA"/>
                </a:solidFill>
              </a:rPr>
              <a:t> §4.1-4.12</a:t>
            </a:r>
          </a:p>
        </p:txBody>
      </p:sp>
      <p:sp>
        <p:nvSpPr>
          <p:cNvPr id="19" name="Text Box 34">
            <a:extLst>
              <a:ext uri="{FF2B5EF4-FFF2-40B4-BE49-F238E27FC236}">
                <a16:creationId xmlns:a16="http://schemas.microsoft.com/office/drawing/2014/main" id="{D18CE189-66E7-694D-AB81-D54FF2ABA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637" y="881056"/>
            <a:ext cx="8594725" cy="523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 (Fri): Conduction; Radiogenic Heating</a:t>
            </a:r>
          </a:p>
          <a:p>
            <a:endParaRPr lang="en-US" sz="600" i="1" dirty="0">
              <a:solidFill>
                <a:srgbClr val="FF3300"/>
              </a:solidFill>
            </a:endParaRPr>
          </a:p>
          <a:p>
            <a:r>
              <a:rPr lang="en-US" i="1" dirty="0">
                <a:solidFill>
                  <a:srgbClr val="333399"/>
                </a:solidFill>
                <a:latin typeface="Arial Black" charset="0"/>
              </a:rPr>
              <a:t>Material Properties of Rocks:</a:t>
            </a:r>
          </a:p>
          <a:p>
            <a:endParaRPr lang="en-US" sz="800" dirty="0">
              <a:solidFill>
                <a:srgbClr val="333399"/>
              </a:solidFill>
            </a:endParaRPr>
          </a:p>
          <a:p>
            <a:r>
              <a:rPr lang="en-US" dirty="0">
                <a:solidFill>
                  <a:srgbClr val="333399"/>
                </a:solidFill>
              </a:rPr>
              <a:t>• </a:t>
            </a:r>
            <a:r>
              <a:rPr lang="en-US" i="1" dirty="0">
                <a:solidFill>
                  <a:srgbClr val="333399"/>
                </a:solidFill>
                <a:latin typeface="Arial Black" charset="0"/>
              </a:rPr>
              <a:t>Thermal Conductivity</a:t>
            </a:r>
            <a:r>
              <a:rPr lang="en-US" dirty="0">
                <a:solidFill>
                  <a:srgbClr val="333399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k</a:t>
            </a:r>
            <a:r>
              <a:rPr lang="en-US" dirty="0">
                <a:solidFill>
                  <a:srgbClr val="333399"/>
                </a:solidFill>
              </a:rPr>
              <a:t>:</a:t>
            </a:r>
          </a:p>
          <a:p>
            <a:r>
              <a:rPr lang="en-US" dirty="0">
                <a:solidFill>
                  <a:srgbClr val="333399"/>
                </a:solidFill>
              </a:rPr>
              <a:t>   - Temperature sensitive; composition-dependent (</a:t>
            </a:r>
            <a:r>
              <a:rPr lang="en-US" dirty="0" err="1">
                <a:solidFill>
                  <a:srgbClr val="333399"/>
                </a:solidFill>
              </a:rPr>
              <a:t>esp</a:t>
            </a:r>
            <a:r>
              <a:rPr lang="en-US" dirty="0">
                <a:solidFill>
                  <a:srgbClr val="333399"/>
                </a:solidFill>
              </a:rPr>
              <a:t> </a:t>
            </a:r>
            <a:r>
              <a:rPr lang="en-US" dirty="0" err="1">
                <a:solidFill>
                  <a:srgbClr val="333399"/>
                </a:solidFill>
              </a:rPr>
              <a:t>qtz</a:t>
            </a:r>
            <a:r>
              <a:rPr lang="en-US" dirty="0">
                <a:solidFill>
                  <a:srgbClr val="333399"/>
                </a:solidFill>
              </a:rPr>
              <a:t>!)</a:t>
            </a:r>
          </a:p>
          <a:p>
            <a:r>
              <a:rPr lang="en-US" dirty="0">
                <a:solidFill>
                  <a:srgbClr val="333399"/>
                </a:solidFill>
              </a:rPr>
              <a:t>   - Mafic rocks have lower </a:t>
            </a: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k</a:t>
            </a:r>
            <a:r>
              <a:rPr lang="en-US" dirty="0">
                <a:solidFill>
                  <a:srgbClr val="333399"/>
                </a:solidFill>
              </a:rPr>
              <a:t> at low </a:t>
            </a: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T</a:t>
            </a:r>
            <a:r>
              <a:rPr lang="en-US" dirty="0">
                <a:solidFill>
                  <a:srgbClr val="333399"/>
                </a:solidFill>
              </a:rPr>
              <a:t> but higher </a:t>
            </a: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k</a:t>
            </a:r>
            <a:r>
              <a:rPr lang="en-US" dirty="0">
                <a:solidFill>
                  <a:srgbClr val="333399"/>
                </a:solidFill>
              </a:rPr>
              <a:t> at </a:t>
            </a:r>
          </a:p>
          <a:p>
            <a:r>
              <a:rPr lang="en-US" dirty="0">
                <a:solidFill>
                  <a:srgbClr val="333399"/>
                </a:solidFill>
              </a:rPr>
              <a:t>      high </a:t>
            </a: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T</a:t>
            </a:r>
            <a:r>
              <a:rPr lang="en-US" dirty="0">
                <a:solidFill>
                  <a:srgbClr val="333399"/>
                </a:solidFill>
              </a:rPr>
              <a:t> than granitic rocks</a:t>
            </a:r>
          </a:p>
          <a:p>
            <a:endParaRPr lang="en-US" sz="800" dirty="0">
              <a:solidFill>
                <a:srgbClr val="333399"/>
              </a:solidFill>
            </a:endParaRPr>
          </a:p>
          <a:p>
            <a:r>
              <a:rPr lang="en-US" dirty="0">
                <a:solidFill>
                  <a:srgbClr val="333399"/>
                </a:solidFill>
              </a:rPr>
              <a:t>• </a:t>
            </a:r>
            <a:r>
              <a:rPr lang="en-US" i="1" dirty="0">
                <a:solidFill>
                  <a:srgbClr val="333399"/>
                </a:solidFill>
                <a:latin typeface="Arial Black" charset="0"/>
              </a:rPr>
              <a:t>Heat Production</a:t>
            </a:r>
            <a:r>
              <a:rPr lang="en-US" dirty="0">
                <a:solidFill>
                  <a:srgbClr val="333399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H</a:t>
            </a:r>
            <a:r>
              <a:rPr lang="en-US" dirty="0">
                <a:solidFill>
                  <a:srgbClr val="333399"/>
                </a:solidFill>
              </a:rPr>
              <a:t>: (In Furlong &amp; Chapman,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solidFill>
                  <a:srgbClr val="333399"/>
                </a:solidFill>
              </a:rPr>
              <a:t>)</a:t>
            </a:r>
          </a:p>
          <a:p>
            <a:r>
              <a:rPr lang="en-US" dirty="0">
                <a:solidFill>
                  <a:srgbClr val="333399"/>
                </a:solidFill>
              </a:rPr>
              <a:t>   - Radioactive decay of crustal K, Th, U adds to lithospheric</a:t>
            </a:r>
          </a:p>
          <a:p>
            <a:r>
              <a:rPr lang="en-US" dirty="0">
                <a:solidFill>
                  <a:srgbClr val="333399"/>
                </a:solidFill>
              </a:rPr>
              <a:t>      heat flow; heat production </a:t>
            </a: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H</a:t>
            </a:r>
            <a:r>
              <a:rPr lang="en-US" i="1" dirty="0">
                <a:solidFill>
                  <a:srgbClr val="333399"/>
                </a:solidFill>
                <a:latin typeface="Times New Roman" charset="0"/>
              </a:rPr>
              <a:t> </a:t>
            </a:r>
            <a:r>
              <a:rPr lang="en-US" dirty="0">
                <a:solidFill>
                  <a:srgbClr val="333399"/>
                </a:solidFill>
              </a:rPr>
              <a:t>(W/m</a:t>
            </a:r>
            <a:r>
              <a:rPr lang="en-US" baseline="30000" dirty="0">
                <a:solidFill>
                  <a:srgbClr val="333399"/>
                </a:solidFill>
              </a:rPr>
              <a:t>3</a:t>
            </a:r>
            <a:r>
              <a:rPr lang="en-US" dirty="0">
                <a:solidFill>
                  <a:srgbClr val="333399"/>
                </a:solidFill>
              </a:rPr>
              <a:t>) is a </a:t>
            </a:r>
            <a:r>
              <a:rPr lang="en-US" i="1" dirty="0">
                <a:solidFill>
                  <a:srgbClr val="333399"/>
                </a:solidFill>
                <a:latin typeface="Arial Black"/>
                <a:cs typeface="Arial Black"/>
              </a:rPr>
              <a:t>heat </a:t>
            </a:r>
            <a:r>
              <a:rPr lang="en-US" i="1" dirty="0">
                <a:solidFill>
                  <a:srgbClr val="333399"/>
                </a:solidFill>
                <a:latin typeface="Arial Black" charset="0"/>
              </a:rPr>
              <a:t>source</a:t>
            </a:r>
            <a:endParaRPr lang="en-US" dirty="0">
              <a:solidFill>
                <a:srgbClr val="333399"/>
              </a:solidFill>
            </a:endParaRPr>
          </a:p>
          <a:p>
            <a:r>
              <a:rPr lang="en-US" dirty="0">
                <a:solidFill>
                  <a:srgbClr val="333399"/>
                </a:solidFill>
              </a:rPr>
              <a:t>   - Only composition-dependent</a:t>
            </a:r>
          </a:p>
          <a:p>
            <a:r>
              <a:rPr lang="en-US" dirty="0">
                <a:solidFill>
                  <a:srgbClr val="333399"/>
                </a:solidFill>
              </a:rPr>
              <a:t>   - </a:t>
            </a: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H</a:t>
            </a:r>
            <a:r>
              <a:rPr lang="en-US" dirty="0">
                <a:solidFill>
                  <a:srgbClr val="333399"/>
                </a:solidFill>
              </a:rPr>
              <a:t>(granite) &gt;&gt; </a:t>
            </a: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H</a:t>
            </a:r>
            <a:r>
              <a:rPr lang="en-US" dirty="0">
                <a:solidFill>
                  <a:srgbClr val="333399"/>
                </a:solidFill>
              </a:rPr>
              <a:t>(gabbro) &gt;&gt; </a:t>
            </a: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H</a:t>
            </a:r>
            <a:r>
              <a:rPr lang="en-US" dirty="0">
                <a:solidFill>
                  <a:srgbClr val="333399"/>
                </a:solidFill>
              </a:rPr>
              <a:t>(mantle rocks)</a:t>
            </a:r>
          </a:p>
          <a:p>
            <a:r>
              <a:rPr lang="en-US" dirty="0">
                <a:solidFill>
                  <a:srgbClr val="333399"/>
                </a:solidFill>
              </a:rPr>
              <a:t>   - Normal melt fractionation processes </a:t>
            </a:r>
            <a:r>
              <a:rPr lang="en-US" dirty="0">
                <a:solidFill>
                  <a:srgbClr val="333399"/>
                </a:solidFill>
                <a:sym typeface="Symbol" charset="0"/>
              </a:rPr>
              <a:t> decrease of </a:t>
            </a: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H</a:t>
            </a:r>
          </a:p>
          <a:p>
            <a:r>
              <a:rPr lang="en-US" i="1" dirty="0">
                <a:solidFill>
                  <a:srgbClr val="000000"/>
                </a:solidFill>
                <a:latin typeface="Times New Roman" charset="0"/>
                <a:sym typeface="Symbol" charset="0"/>
              </a:rPr>
              <a:t>     </a:t>
            </a:r>
            <a:r>
              <a:rPr lang="en-US" dirty="0">
                <a:solidFill>
                  <a:srgbClr val="333399"/>
                </a:solidFill>
                <a:sym typeface="Symbol" charset="0"/>
              </a:rPr>
              <a:t> with depth</a:t>
            </a:r>
          </a:p>
        </p:txBody>
      </p:sp>
    </p:spTree>
    <p:extLst>
      <p:ext uri="{BB962C8B-B14F-4D97-AF65-F5344CB8AC3E}">
        <p14:creationId xmlns:p14="http://schemas.microsoft.com/office/powerpoint/2010/main" val="2454877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4">
            <a:extLst>
              <a:ext uri="{FF2B5EF4-FFF2-40B4-BE49-F238E27FC236}">
                <a16:creationId xmlns:a16="http://schemas.microsoft.com/office/drawing/2014/main" id="{2E3925A8-8149-6C40-9D9B-3EA2FEA7D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638" y="1032754"/>
            <a:ext cx="8594725" cy="520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Time: Furlong &amp; Chapman</a:t>
            </a:r>
          </a:p>
          <a:p>
            <a:endParaRPr lang="en-US" sz="800" dirty="0">
              <a:solidFill>
                <a:srgbClr val="333399"/>
              </a:solidFill>
            </a:endParaRPr>
          </a:p>
          <a:p>
            <a:r>
              <a:rPr lang="en-US" dirty="0">
                <a:solidFill>
                  <a:srgbClr val="333399"/>
                </a:solidFill>
              </a:rPr>
              <a:t>• </a:t>
            </a:r>
            <a:r>
              <a:rPr lang="en-US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heat flow from the Earth ~48 TW (T = 10</a:t>
            </a:r>
            <a:r>
              <a:rPr lang="en-US" baseline="30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(compare</a:t>
            </a:r>
          </a:p>
          <a:p>
            <a:r>
              <a:rPr lang="en-US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with insolation at ~17,400 TW!)</a:t>
            </a:r>
          </a:p>
          <a:p>
            <a:endParaRPr lang="en-US" sz="300" dirty="0">
              <a:solidFill>
                <a:srgbClr val="333399"/>
              </a:solidFill>
            </a:endParaRPr>
          </a:p>
          <a:p>
            <a:r>
              <a:rPr lang="en-US" dirty="0">
                <a:solidFill>
                  <a:srgbClr val="333399"/>
                </a:solidFill>
              </a:rPr>
              <a:t>• ~32 TW from oceans (much of it cooling); 15 TW from</a:t>
            </a:r>
          </a:p>
          <a:p>
            <a:r>
              <a:rPr lang="en-US" dirty="0">
                <a:solidFill>
                  <a:srgbClr val="333399"/>
                </a:solidFill>
              </a:rPr>
              <a:t>   continents (half mantle heat flow, half crustal radioactivity)</a:t>
            </a:r>
          </a:p>
          <a:p>
            <a:endParaRPr lang="en-US" sz="300" dirty="0">
              <a:solidFill>
                <a:srgbClr val="333399"/>
              </a:solidFill>
            </a:endParaRPr>
          </a:p>
          <a:p>
            <a:r>
              <a:rPr lang="en-US" dirty="0">
                <a:solidFill>
                  <a:srgbClr val="333399"/>
                </a:solidFill>
              </a:rPr>
              <a:t>• A significant challenge in assessing thermal processes and</a:t>
            </a:r>
          </a:p>
          <a:p>
            <a:r>
              <a:rPr lang="en-US" dirty="0">
                <a:solidFill>
                  <a:srgbClr val="333399"/>
                </a:solidFill>
              </a:rPr>
              <a:t>   energy budget comes from contribution of unknown</a:t>
            </a:r>
          </a:p>
          <a:p>
            <a:r>
              <a:rPr lang="en-US" dirty="0">
                <a:solidFill>
                  <a:srgbClr val="333399"/>
                </a:solidFill>
              </a:rPr>
              <a:t>   radioactive heat production on the geotherm and heat flow</a:t>
            </a:r>
          </a:p>
          <a:p>
            <a:endParaRPr lang="en-US" sz="300" dirty="0">
              <a:solidFill>
                <a:srgbClr val="333399"/>
              </a:solidFill>
            </a:endParaRPr>
          </a:p>
          <a:p>
            <a:r>
              <a:rPr lang="en-US" dirty="0">
                <a:solidFill>
                  <a:srgbClr val="333399"/>
                </a:solidFill>
              </a:rPr>
              <a:t>• Important distinction between </a:t>
            </a:r>
            <a:r>
              <a:rPr lang="en-US" b="1" i="1" dirty="0">
                <a:solidFill>
                  <a:srgbClr val="3333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steady-state </a:t>
            </a:r>
            <a:r>
              <a:rPr lang="en-US" dirty="0">
                <a:solidFill>
                  <a:srgbClr val="333399"/>
                </a:solidFill>
              </a:rPr>
              <a:t>(secular)</a:t>
            </a:r>
          </a:p>
          <a:p>
            <a:r>
              <a:rPr lang="en-US" dirty="0">
                <a:solidFill>
                  <a:srgbClr val="333399"/>
                </a:solidFill>
              </a:rPr>
              <a:t>   &amp; </a:t>
            </a:r>
            <a:r>
              <a:rPr lang="en-US" b="1" i="1" dirty="0">
                <a:solidFill>
                  <a:srgbClr val="3333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time-dependent </a:t>
            </a:r>
            <a:r>
              <a:rPr lang="en-US" dirty="0">
                <a:solidFill>
                  <a:srgbClr val="333399"/>
                </a:solidFill>
              </a:rPr>
              <a:t>thermal transfer!</a:t>
            </a:r>
          </a:p>
          <a:p>
            <a:endParaRPr lang="en-US" sz="300" dirty="0">
              <a:solidFill>
                <a:srgbClr val="333399"/>
              </a:solidFill>
            </a:endParaRPr>
          </a:p>
          <a:p>
            <a:r>
              <a:rPr lang="en-US" dirty="0">
                <a:solidFill>
                  <a:srgbClr val="333399"/>
                </a:solidFill>
                <a:sym typeface="Symbol" charset="0"/>
              </a:rPr>
              <a:t>• Both exhumation and cooling perturb the geotherm and</a:t>
            </a:r>
          </a:p>
          <a:p>
            <a:r>
              <a:rPr lang="en-US" dirty="0">
                <a:solidFill>
                  <a:srgbClr val="333399"/>
                </a:solidFill>
                <a:sym typeface="Symbol" charset="0"/>
              </a:rPr>
              <a:t>   introduce a time-dependence, so are important to correct </a:t>
            </a:r>
          </a:p>
          <a:p>
            <a:r>
              <a:rPr lang="en-US" dirty="0">
                <a:solidFill>
                  <a:srgbClr val="333399"/>
                </a:solidFill>
                <a:sym typeface="Symbol" charset="0"/>
              </a:rPr>
              <a:t>   for in thermochronological studies…</a:t>
            </a:r>
          </a:p>
        </p:txBody>
      </p:sp>
    </p:spTree>
    <p:extLst>
      <p:ext uri="{BB962C8B-B14F-4D97-AF65-F5344CB8AC3E}">
        <p14:creationId xmlns:p14="http://schemas.microsoft.com/office/powerpoint/2010/main" val="1232432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384C3F6B-8092-BA0B-6241-2BA1481BA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4985" y="520512"/>
            <a:ext cx="7598170" cy="5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200" i="1" dirty="0">
                <a:solidFill>
                  <a:srgbClr val="0003AA"/>
                </a:solidFill>
                <a:latin typeface="Arial Black" charset="0"/>
              </a:rPr>
              <a:t>Next Journal Article Reading</a:t>
            </a:r>
          </a:p>
          <a:p>
            <a:r>
              <a:rPr lang="en-US" sz="3200" dirty="0">
                <a:solidFill>
                  <a:srgbClr val="0003AA"/>
                </a:solidFill>
              </a:rPr>
              <a:t>Friday Feb 3: Roy et al. (2009) </a:t>
            </a:r>
            <a:r>
              <a:rPr lang="en-US" sz="3200" i="1" dirty="0">
                <a:solidFill>
                  <a:srgbClr val="0003AA"/>
                </a:solidFill>
              </a:rPr>
              <a:t>Nature</a:t>
            </a:r>
          </a:p>
          <a:p>
            <a:r>
              <a:rPr lang="en-US" sz="3200" b="1" dirty="0">
                <a:solidFill>
                  <a:srgbClr val="0003AA"/>
                </a:solidFill>
              </a:rPr>
              <a:t>459</a:t>
            </a:r>
            <a:r>
              <a:rPr lang="en-US" sz="3200" dirty="0">
                <a:solidFill>
                  <a:srgbClr val="0003AA"/>
                </a:solidFill>
              </a:rPr>
              <a:t>, 978-982</a:t>
            </a:r>
            <a:r>
              <a:rPr lang="mr-IN" sz="3200" dirty="0">
                <a:solidFill>
                  <a:srgbClr val="0003AA"/>
                </a:solidFill>
              </a:rPr>
              <a:t>…</a:t>
            </a:r>
            <a:endParaRPr lang="en-US" sz="3200" dirty="0">
              <a:solidFill>
                <a:srgbClr val="0003AA"/>
              </a:solidFill>
            </a:endParaRPr>
          </a:p>
          <a:p>
            <a:endParaRPr lang="en-US" sz="1200" dirty="0">
              <a:solidFill>
                <a:srgbClr val="0003AA"/>
              </a:solidFill>
            </a:endParaRPr>
          </a:p>
          <a:p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Terminology:</a:t>
            </a:r>
            <a:r>
              <a:rPr lang="en-US" dirty="0">
                <a:solidFill>
                  <a:srgbClr val="0003AA"/>
                </a:solidFill>
              </a:rPr>
              <a:t> for the next reading you will need</a:t>
            </a:r>
          </a:p>
          <a:p>
            <a:r>
              <a:rPr lang="en-US" dirty="0">
                <a:solidFill>
                  <a:srgbClr val="0003AA"/>
                </a:solidFill>
              </a:rPr>
              <a:t>   to know:</a:t>
            </a:r>
          </a:p>
          <a:p>
            <a:r>
              <a:rPr lang="en-US" dirty="0">
                <a:solidFill>
                  <a:srgbClr val="0003AA"/>
                </a:solidFill>
              </a:rPr>
              <a:t>   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Rock Uplift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is the change of elevation of a unit of</a:t>
            </a:r>
          </a:p>
          <a:p>
            <a:r>
              <a:rPr lang="en-US" dirty="0">
                <a:solidFill>
                  <a:srgbClr val="0003AA"/>
                </a:solidFill>
              </a:rPr>
              <a:t>      rock;</a:t>
            </a:r>
          </a:p>
          <a:p>
            <a:r>
              <a:rPr lang="en-US" dirty="0">
                <a:solidFill>
                  <a:srgbClr val="0003AA"/>
                </a:solidFill>
              </a:rPr>
              <a:t>   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Surface Uplift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is the change in elevation of the </a:t>
            </a:r>
          </a:p>
          <a:p>
            <a:r>
              <a:rPr lang="en-US" dirty="0">
                <a:solidFill>
                  <a:srgbClr val="0003AA"/>
                </a:solidFill>
              </a:rPr>
              <a:t>      topographic surface;</a:t>
            </a:r>
          </a:p>
          <a:p>
            <a:r>
              <a:rPr lang="en-US" dirty="0">
                <a:solidFill>
                  <a:srgbClr val="0003AA"/>
                </a:solidFill>
              </a:rPr>
              <a:t>   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Erosion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is the thickness of material that has been</a:t>
            </a:r>
          </a:p>
          <a:p>
            <a:r>
              <a:rPr lang="en-US" dirty="0">
                <a:solidFill>
                  <a:srgbClr val="0003AA"/>
                </a:solidFill>
              </a:rPr>
              <a:t>      removed from above a unit of rock that is now at </a:t>
            </a:r>
          </a:p>
          <a:p>
            <a:r>
              <a:rPr lang="en-US" dirty="0">
                <a:solidFill>
                  <a:srgbClr val="0003AA"/>
                </a:solidFill>
              </a:rPr>
              <a:t>      the surface;</a:t>
            </a:r>
          </a:p>
          <a:p>
            <a:r>
              <a:rPr lang="en-US" dirty="0">
                <a:solidFill>
                  <a:srgbClr val="0003AA"/>
                </a:solidFill>
              </a:rPr>
              <a:t>   • </a:t>
            </a:r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Ergo:</a:t>
            </a:r>
            <a:endParaRPr lang="en-US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   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Rock Uplift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= Surface Uplift + Erosion</a:t>
            </a:r>
          </a:p>
        </p:txBody>
      </p:sp>
    </p:spTree>
    <p:extLst>
      <p:ext uri="{BB962C8B-B14F-4D97-AF65-F5344CB8AC3E}">
        <p14:creationId xmlns:p14="http://schemas.microsoft.com/office/powerpoint/2010/main" val="3403593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3D6CD51-4F74-6FAE-CF37-52BA517B7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295" y="704307"/>
            <a:ext cx="6617405" cy="5618061"/>
          </a:xfrm>
          <a:prstGeom prst="rect">
            <a:avLst/>
          </a:prstGeom>
        </p:spPr>
      </p:pic>
      <p:sp>
        <p:nvSpPr>
          <p:cNvPr id="20" name="TextBox 3">
            <a:extLst>
              <a:ext uri="{FF2B5EF4-FFF2-40B4-BE49-F238E27FC236}">
                <a16:creationId xmlns:a16="http://schemas.microsoft.com/office/drawing/2014/main" id="{59FB017F-ABC2-1F72-85DD-66C620F726D8}"/>
              </a:ext>
            </a:extLst>
          </p:cNvPr>
          <p:cNvSpPr txBox="1"/>
          <p:nvPr/>
        </p:nvSpPr>
        <p:spPr>
          <a:xfrm>
            <a:off x="1638300" y="198922"/>
            <a:ext cx="7013458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Important to note an aside in Furlong &amp; Chapman:</a:t>
            </a:r>
          </a:p>
          <a:p>
            <a:r>
              <a:rPr lang="en-US" dirty="0">
                <a:solidFill>
                  <a:srgbClr val="0003AA"/>
                </a:solidFill>
              </a:rPr>
              <a:t>Important new</a:t>
            </a:r>
          </a:p>
          <a:p>
            <a:r>
              <a:rPr lang="en-US" dirty="0">
                <a:solidFill>
                  <a:srgbClr val="0003AA"/>
                </a:solidFill>
              </a:rPr>
              <a:t>information will</a:t>
            </a:r>
          </a:p>
          <a:p>
            <a:r>
              <a:rPr lang="en-US" dirty="0">
                <a:solidFill>
                  <a:srgbClr val="0003AA"/>
                </a:solidFill>
              </a:rPr>
              <a:t>come from deep</a:t>
            </a:r>
          </a:p>
          <a:p>
            <a:r>
              <a:rPr lang="en-US" dirty="0">
                <a:solidFill>
                  <a:srgbClr val="0003AA"/>
                </a:solidFill>
              </a:rPr>
              <a:t>seismic and </a:t>
            </a:r>
          </a:p>
          <a:p>
            <a:r>
              <a:rPr lang="en-US" dirty="0">
                <a:solidFill>
                  <a:srgbClr val="0003AA"/>
                </a:solidFill>
              </a:rPr>
              <a:t>electrical imaging</a:t>
            </a:r>
          </a:p>
          <a:p>
            <a:r>
              <a:rPr lang="en-US" dirty="0">
                <a:solidFill>
                  <a:srgbClr val="0003AA"/>
                </a:solidFill>
              </a:rPr>
              <a:t>combined with</a:t>
            </a:r>
          </a:p>
          <a:p>
            <a:r>
              <a:rPr lang="en-US" dirty="0">
                <a:solidFill>
                  <a:srgbClr val="0003AA"/>
                </a:solidFill>
              </a:rPr>
              <a:t>mineral physics</a:t>
            </a:r>
            <a:r>
              <a:rPr lang="mr-IN" dirty="0">
                <a:solidFill>
                  <a:srgbClr val="0003AA"/>
                </a:solidFill>
              </a:rPr>
              <a:t>…</a:t>
            </a:r>
            <a:endParaRPr lang="en-US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Here, using</a:t>
            </a:r>
          </a:p>
          <a:p>
            <a:r>
              <a:rPr lang="en-US" dirty="0" err="1">
                <a:solidFill>
                  <a:srgbClr val="0003AA"/>
                </a:solidFill>
              </a:rPr>
              <a:t>Moho</a:t>
            </a:r>
            <a:r>
              <a:rPr lang="en-US" dirty="0">
                <a:solidFill>
                  <a:srgbClr val="0003AA"/>
                </a:solidFill>
              </a:rPr>
              <a:t> refracted</a:t>
            </a:r>
          </a:p>
          <a:p>
            <a:r>
              <a:rPr lang="en-US" dirty="0">
                <a:solidFill>
                  <a:srgbClr val="0003AA"/>
                </a:solidFill>
              </a:rPr>
              <a:t>phase </a:t>
            </a:r>
            <a:r>
              <a:rPr lang="en-US" dirty="0" err="1">
                <a:solidFill>
                  <a:srgbClr val="0003AA"/>
                </a:solidFill>
              </a:rPr>
              <a:t>Pn</a:t>
            </a:r>
            <a:r>
              <a:rPr lang="en-US" dirty="0">
                <a:solidFill>
                  <a:srgbClr val="0003AA"/>
                </a:solidFill>
              </a:rPr>
              <a:t>. </a:t>
            </a: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707E685C-789D-AD2B-AE6B-CD811B8EAF19}"/>
              </a:ext>
            </a:extLst>
          </p:cNvPr>
          <p:cNvSpPr txBox="1"/>
          <p:nvPr/>
        </p:nvSpPr>
        <p:spPr>
          <a:xfrm>
            <a:off x="5524500" y="6322368"/>
            <a:ext cx="3897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 err="1"/>
              <a:t>Schutt</a:t>
            </a:r>
            <a:r>
              <a:rPr lang="en-US" dirty="0"/>
              <a:t> et al., </a:t>
            </a:r>
            <a:r>
              <a:rPr lang="en-US" i="1" dirty="0"/>
              <a:t>Geology</a:t>
            </a:r>
            <a:r>
              <a:rPr lang="en-US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3945920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>
            <a:extLst>
              <a:ext uri="{FF2B5EF4-FFF2-40B4-BE49-F238E27FC236}">
                <a16:creationId xmlns:a16="http://schemas.microsoft.com/office/drawing/2014/main" id="{34B47453-6FC7-D90F-BDE8-6CE357E73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0972" y="612845"/>
            <a:ext cx="8490056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03AA"/>
                </a:solidFill>
                <a:latin typeface="Arial Black" charset="0"/>
              </a:rPr>
              <a:t>Critical Thinking Skills (I):</a:t>
            </a:r>
          </a:p>
          <a:p>
            <a:endParaRPr lang="en-US" sz="1200" i="1" dirty="0">
              <a:solidFill>
                <a:srgbClr val="0003AA"/>
              </a:solidFill>
              <a:latin typeface="Arial Black" charset="0"/>
            </a:endParaRPr>
          </a:p>
          <a:p>
            <a:r>
              <a:rPr lang="en-US" dirty="0">
                <a:solidFill>
                  <a:srgbClr val="0003AA"/>
                </a:solidFill>
              </a:rPr>
              <a:t>When reading </a:t>
            </a:r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ANY</a:t>
            </a:r>
            <a:r>
              <a:rPr lang="en-US" dirty="0">
                <a:solidFill>
                  <a:srgbClr val="0003AA"/>
                </a:solidFill>
              </a:rPr>
              <a:t> paper, it’s important to make sure you</a:t>
            </a:r>
          </a:p>
          <a:p>
            <a:r>
              <a:rPr lang="en-US" dirty="0">
                <a:solidFill>
                  <a:srgbClr val="0003AA"/>
                </a:solidFill>
              </a:rPr>
              <a:t>   understand the </a:t>
            </a:r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terminology</a:t>
            </a:r>
            <a:r>
              <a:rPr lang="en-US" dirty="0">
                <a:solidFill>
                  <a:srgbClr val="0003AA"/>
                </a:solidFill>
              </a:rPr>
              <a:t> and the algebraic </a:t>
            </a:r>
            <a:r>
              <a:rPr lang="en-US" i="1" dirty="0">
                <a:solidFill>
                  <a:srgbClr val="0003AA"/>
                </a:solidFill>
                <a:latin typeface="Arial Black"/>
                <a:cs typeface="Arial Black"/>
              </a:rPr>
              <a:t>notation</a:t>
            </a:r>
            <a:endParaRPr lang="en-US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   being used.</a:t>
            </a:r>
          </a:p>
          <a:p>
            <a:endParaRPr lang="en-US" sz="1200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For example, for Monday’s reading you needed to know:</a:t>
            </a:r>
          </a:p>
          <a:p>
            <a:endParaRPr lang="en-US" sz="600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   • The </a:t>
            </a:r>
            <a:r>
              <a:rPr lang="en-US" i="1" dirty="0" err="1">
                <a:solidFill>
                  <a:srgbClr val="FF0000"/>
                </a:solidFill>
                <a:latin typeface="Arial Black" charset="0"/>
              </a:rPr>
              <a:t>Geotherm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is the change in temperature with</a:t>
            </a:r>
          </a:p>
          <a:p>
            <a:r>
              <a:rPr lang="en-US" dirty="0">
                <a:solidFill>
                  <a:srgbClr val="0003AA"/>
                </a:solidFill>
              </a:rPr>
              <a:t>      depth within the Earth;</a:t>
            </a:r>
          </a:p>
          <a:p>
            <a:endParaRPr lang="en-US" sz="600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   • Most of the algebraic notation used is the same as that we</a:t>
            </a:r>
          </a:p>
          <a:p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      use in class (</a:t>
            </a:r>
            <a:r>
              <a:rPr lang="en-US" i="1" dirty="0">
                <a:solidFill>
                  <a:schemeClr val="tx2"/>
                </a:solidFill>
                <a:latin typeface="Times New Roman"/>
                <a:cs typeface="Times New Roman"/>
              </a:rPr>
              <a:t>q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is surface heat flow;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k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is thermal</a:t>
            </a:r>
          </a:p>
          <a:p>
            <a:r>
              <a:rPr lang="en-US" dirty="0">
                <a:solidFill>
                  <a:srgbClr val="0003AA"/>
                </a:solidFill>
              </a:rPr>
              <a:t>      conductivity) but sometimes different (for example, we</a:t>
            </a:r>
            <a:endParaRPr lang="en-US" dirty="0">
              <a:solidFill>
                <a:srgbClr val="0003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used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for heat production per unit volume</a:t>
            </a:r>
            <a:r>
              <a:rPr lang="en-US" dirty="0">
                <a:solidFill>
                  <a:srgbClr val="0003AA"/>
                </a:solidFill>
              </a:rPr>
              <a:t>; F&amp;C used     </a:t>
            </a:r>
          </a:p>
          <a:p>
            <a:r>
              <a:rPr lang="en-US" dirty="0">
                <a:solidFill>
                  <a:schemeClr val="accent2"/>
                </a:solidFill>
              </a:rPr>
              <a:t>    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>
                <a:solidFill>
                  <a:srgbClr val="0003AA"/>
                </a:solidFill>
              </a:rPr>
              <a:t>. Note that the text uses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for heat production per unit</a:t>
            </a:r>
            <a:r>
              <a:rPr lang="en-US" dirty="0">
                <a:solidFill>
                  <a:schemeClr val="accent2"/>
                </a:solidFill>
              </a:rPr>
              <a:t> </a:t>
            </a:r>
          </a:p>
          <a:p>
            <a:r>
              <a:rPr lang="en-US" dirty="0">
                <a:solidFill>
                  <a:schemeClr val="accent2"/>
                </a:solidFill>
              </a:rPr>
              <a:t>      </a:t>
            </a:r>
            <a:r>
              <a:rPr lang="en-US" dirty="0">
                <a:solidFill>
                  <a:srgbClr val="0003AA"/>
                </a:solidFill>
              </a:rPr>
              <a:t>mass, so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lang="en-US" i="1" baseline="-25000" dirty="0" err="1">
                <a:solidFill>
                  <a:srgbClr val="000000"/>
                </a:solidFill>
                <a:latin typeface="Times New Roman"/>
                <a:cs typeface="Times New Roman"/>
              </a:rPr>
              <a:t>notes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 = </a:t>
            </a:r>
            <a:r>
              <a:rPr lang="en-US" i="1" dirty="0" err="1">
                <a:solidFill>
                  <a:srgbClr val="000000"/>
                </a:solidFill>
                <a:latin typeface="Symbol" charset="2"/>
                <a:cs typeface="Symbol" charset="2"/>
              </a:rPr>
              <a:t>r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lang="en-US" i="1" baseline="-25000" dirty="0" err="1">
                <a:solidFill>
                  <a:srgbClr val="000000"/>
                </a:solidFill>
                <a:latin typeface="Times New Roman"/>
                <a:cs typeface="Times New Roman"/>
              </a:rPr>
              <a:t>T&amp;S</a:t>
            </a:r>
            <a:r>
              <a:rPr lang="en-US" dirty="0">
                <a:solidFill>
                  <a:srgbClr val="0003AA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265863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Box 3">
            <a:extLst>
              <a:ext uri="{FF2B5EF4-FFF2-40B4-BE49-F238E27FC236}">
                <a16:creationId xmlns:a16="http://schemas.microsoft.com/office/drawing/2014/main" id="{2F164DC0-1CE9-6A35-F547-618FB42EF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9175" y="1536174"/>
            <a:ext cx="771365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03AA"/>
                </a:solidFill>
                <a:latin typeface="Arial Black" charset="0"/>
              </a:rPr>
              <a:t>Critical Thinking Skills (II):</a:t>
            </a:r>
          </a:p>
          <a:p>
            <a:endParaRPr lang="en-US" sz="1200" i="1" dirty="0">
              <a:solidFill>
                <a:srgbClr val="0003AA"/>
              </a:solidFill>
              <a:latin typeface="Arial Black" charset="0"/>
            </a:endParaRPr>
          </a:p>
          <a:p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   </a:t>
            </a:r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Always Look Carefully at the Observations:</a:t>
            </a:r>
          </a:p>
          <a:p>
            <a:endParaRPr lang="en-US" sz="600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   • What is the core kernel of observational constraint?</a:t>
            </a:r>
          </a:p>
          <a:p>
            <a:endParaRPr lang="en-US" sz="600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   • Is there a better way to describe observations?</a:t>
            </a:r>
          </a:p>
          <a:p>
            <a:endParaRPr lang="en-US" sz="600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   • Is there a potential for multiple signal sources?</a:t>
            </a:r>
          </a:p>
          <a:p>
            <a:endParaRPr lang="en-US" sz="600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   • Is there an approach to analysis that might remove </a:t>
            </a:r>
          </a:p>
          <a:p>
            <a:r>
              <a:rPr lang="en-US" dirty="0">
                <a:solidFill>
                  <a:srgbClr val="0003AA"/>
                </a:solidFill>
              </a:rPr>
              <a:t>      signals that aren’t relevant for processes you wish</a:t>
            </a:r>
          </a:p>
          <a:p>
            <a:r>
              <a:rPr lang="en-US" dirty="0">
                <a:solidFill>
                  <a:srgbClr val="0003AA"/>
                </a:solidFill>
              </a:rPr>
              <a:t>      to understand?  </a:t>
            </a:r>
            <a:endParaRPr lang="en-US" i="1" dirty="0">
              <a:solidFill>
                <a:srgbClr val="0003AA"/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551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3">
            <a:extLst>
              <a:ext uri="{FF2B5EF4-FFF2-40B4-BE49-F238E27FC236}">
                <a16:creationId xmlns:a16="http://schemas.microsoft.com/office/drawing/2014/main" id="{AC0C2A87-0F43-A9D4-B27E-15FB31867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961" y="149225"/>
            <a:ext cx="8564339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0090"/>
                </a:solidFill>
                <a:latin typeface="Arial Black"/>
                <a:cs typeface="Arial Black"/>
              </a:rPr>
              <a:t>Science</a:t>
            </a:r>
            <a:r>
              <a:rPr lang="en-US" sz="3200" dirty="0">
                <a:solidFill>
                  <a:srgbClr val="000090"/>
                </a:solidFill>
              </a:rPr>
              <a:t> is a process of discovery by which</a:t>
            </a:r>
          </a:p>
          <a:p>
            <a:r>
              <a:rPr lang="en-US" sz="3200" dirty="0">
                <a:solidFill>
                  <a:srgbClr val="000090"/>
                </a:solidFill>
              </a:rPr>
              <a:t>	we increase knowledge…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1C227A6-7D0A-12DA-B6A2-56B8E5088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2838" y="1363662"/>
            <a:ext cx="2797175" cy="6953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rgbClr val="000090"/>
                </a:solidFill>
              </a:rPr>
              <a:t>Inductive Reasoning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3E2EA3B-1156-F8E3-01CB-0FB4001B2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5538" y="2527300"/>
            <a:ext cx="2797175" cy="6953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90"/>
                </a:solidFill>
              </a:rPr>
              <a:t>Observations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9074FD0-F75D-04C7-1464-78B693D67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9825" y="3711575"/>
            <a:ext cx="2797175" cy="6953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0090"/>
                </a:solidFill>
              </a:rPr>
              <a:t>Hypothesis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664587D-4795-65E1-689A-E2504255A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025" y="4706937"/>
            <a:ext cx="2797175" cy="6953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1800">
                <a:solidFill>
                  <a:srgbClr val="000090"/>
                </a:solidFill>
              </a:rPr>
              <a:t>Additional observations/</a:t>
            </a:r>
          </a:p>
          <a:p>
            <a:pPr algn="ctr"/>
            <a:r>
              <a:rPr lang="en-US" sz="1800">
                <a:solidFill>
                  <a:srgbClr val="000090"/>
                </a:solidFill>
              </a:rPr>
              <a:t>experiments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B4CDE6E-7051-3A6D-B159-ED9EAA551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9938" y="3727450"/>
            <a:ext cx="2797175" cy="6953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0090"/>
                </a:solidFill>
              </a:rPr>
              <a:t>Observations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8AAAD66-1C26-36E9-90A2-159E17BC0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3113" y="2590800"/>
            <a:ext cx="2797175" cy="6953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0090"/>
                </a:solidFill>
              </a:rPr>
              <a:t>Hypothesis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C97BD1B-FC7F-B9A4-5AF6-79A76DC62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025" y="5945187"/>
            <a:ext cx="2797175" cy="6953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0090"/>
                </a:solidFill>
              </a:rPr>
              <a:t>Theory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966DAEA-0B87-4B8B-D6D6-3D3DAF319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0725" y="1397000"/>
            <a:ext cx="2797175" cy="6953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2000">
                <a:solidFill>
                  <a:srgbClr val="000090"/>
                </a:solidFill>
              </a:rPr>
              <a:t>Deductive Reasoning</a:t>
            </a:r>
          </a:p>
        </p:txBody>
      </p:sp>
      <p:sp>
        <p:nvSpPr>
          <p:cNvPr id="31" name="Text Box 12">
            <a:extLst>
              <a:ext uri="{FF2B5EF4-FFF2-40B4-BE49-F238E27FC236}">
                <a16:creationId xmlns:a16="http://schemas.microsoft.com/office/drawing/2014/main" id="{D6EA79E3-694E-CD9E-1A07-A7A3C507C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4825" y="2058987"/>
            <a:ext cx="145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 dirty="0">
                <a:solidFill>
                  <a:srgbClr val="000090"/>
                </a:solidFill>
              </a:rPr>
              <a:t>begins with</a:t>
            </a:r>
          </a:p>
        </p:txBody>
      </p:sp>
      <p:sp>
        <p:nvSpPr>
          <p:cNvPr id="32" name="Text Box 13">
            <a:extLst>
              <a:ext uri="{FF2B5EF4-FFF2-40B4-BE49-F238E27FC236}">
                <a16:creationId xmlns:a16="http://schemas.microsoft.com/office/drawing/2014/main" id="{C067A8BB-441F-E260-0248-EDA802390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8100" y="2168525"/>
            <a:ext cx="1666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>
                <a:solidFill>
                  <a:srgbClr val="000090"/>
                </a:solidFill>
              </a:rPr>
              <a:t>begins with a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0D2CE1C4-A424-4CAB-76EC-2D0833612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230562"/>
            <a:ext cx="2301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 dirty="0">
                <a:solidFill>
                  <a:srgbClr val="000090"/>
                </a:solidFill>
              </a:rPr>
              <a:t>used to generate a</a:t>
            </a:r>
          </a:p>
        </p:txBody>
      </p:sp>
      <p:sp>
        <p:nvSpPr>
          <p:cNvPr id="34" name="Text Box 15">
            <a:extLst>
              <a:ext uri="{FF2B5EF4-FFF2-40B4-BE49-F238E27FC236}">
                <a16:creationId xmlns:a16="http://schemas.microsoft.com/office/drawing/2014/main" id="{1E1449A6-3CD3-FB77-60DC-6C63A3795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938" y="3300412"/>
            <a:ext cx="2033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>
                <a:solidFill>
                  <a:srgbClr val="000090"/>
                </a:solidFill>
              </a:rPr>
              <a:t>predicts testable</a:t>
            </a:r>
          </a:p>
        </p:txBody>
      </p:sp>
      <p:sp>
        <p:nvSpPr>
          <p:cNvPr id="35" name="Line 16">
            <a:extLst>
              <a:ext uri="{FF2B5EF4-FFF2-40B4-BE49-F238E27FC236}">
                <a16:creationId xmlns:a16="http://schemas.microsoft.com/office/drawing/2014/main" id="{5C9E73FD-241A-5BD1-652A-2D9DF4B2B20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7485" y="4396686"/>
            <a:ext cx="555965" cy="51821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" name="Line 17">
            <a:extLst>
              <a:ext uri="{FF2B5EF4-FFF2-40B4-BE49-F238E27FC236}">
                <a16:creationId xmlns:a16="http://schemas.microsoft.com/office/drawing/2014/main" id="{341DEC01-41F5-8F2A-47E3-BD2A5C2AA4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02638" y="4329112"/>
            <a:ext cx="249100" cy="59149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" name="Text Box 18">
            <a:extLst>
              <a:ext uri="{FF2B5EF4-FFF2-40B4-BE49-F238E27FC236}">
                <a16:creationId xmlns:a16="http://schemas.microsoft.com/office/drawing/2014/main" id="{EBD82652-6DDF-9EAF-D28B-5EB483099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4975" y="5468937"/>
            <a:ext cx="3629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>
                <a:solidFill>
                  <a:srgbClr val="000090"/>
                </a:solidFill>
              </a:rPr>
              <a:t>If well supported, may become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93109F7-8CAC-2A6E-073A-535CFF32E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700" y="4576762"/>
            <a:ext cx="2286000" cy="2132013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3200" i="1" dirty="0">
                <a:solidFill>
                  <a:srgbClr val="FF0000"/>
                </a:solidFill>
                <a:latin typeface="Arial Black"/>
                <a:cs typeface="Arial Black"/>
              </a:rPr>
              <a:t>The</a:t>
            </a:r>
          </a:p>
          <a:p>
            <a:pPr algn="ctr"/>
            <a:r>
              <a:rPr lang="en-US" sz="3200" i="1" dirty="0">
                <a:solidFill>
                  <a:srgbClr val="FF0000"/>
                </a:solidFill>
                <a:latin typeface="Arial Black"/>
                <a:cs typeface="Arial Black"/>
              </a:rPr>
              <a:t>Scientific</a:t>
            </a:r>
          </a:p>
          <a:p>
            <a:pPr algn="ctr"/>
            <a:r>
              <a:rPr lang="en-US" sz="3200" i="1" dirty="0">
                <a:solidFill>
                  <a:srgbClr val="FF0000"/>
                </a:solidFill>
                <a:latin typeface="Arial Black"/>
                <a:cs typeface="Arial Black"/>
              </a:rPr>
              <a:t>Method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0F5DFC2-C0D0-620E-C570-BC0D630DCDAE}"/>
              </a:ext>
            </a:extLst>
          </p:cNvPr>
          <p:cNvCxnSpPr>
            <a:endCxn id="28" idx="2"/>
          </p:cNvCxnSpPr>
          <p:nvPr/>
        </p:nvCxnSpPr>
        <p:spPr bwMode="auto">
          <a:xfrm flipV="1">
            <a:off x="5212581" y="2938463"/>
            <a:ext cx="1910532" cy="109375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3EBAF84-2C25-0373-1DD8-675F69F4042D}"/>
              </a:ext>
            </a:extLst>
          </p:cNvPr>
          <p:cNvCxnSpPr>
            <a:stCxn id="27" idx="2"/>
          </p:cNvCxnSpPr>
          <p:nvPr/>
        </p:nvCxnSpPr>
        <p:spPr bwMode="auto">
          <a:xfrm flipH="1" flipV="1">
            <a:off x="5199827" y="2874459"/>
            <a:ext cx="1920111" cy="120065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99937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3576</TotalTime>
  <Words>667</Words>
  <Application>Microsoft Macintosh PowerPoint</Application>
  <PresentationFormat>Widescreen</PresentationFormat>
  <Paragraphs>114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Symbol</vt:lpstr>
      <vt:lpstr>Times New Roman</vt:lpstr>
      <vt:lpstr>Office Theme 2013 - 2022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16</cp:revision>
  <dcterms:created xsi:type="dcterms:W3CDTF">2023-01-09T19:13:31Z</dcterms:created>
  <dcterms:modified xsi:type="dcterms:W3CDTF">2023-01-25T21:26:42Z</dcterms:modified>
</cp:coreProperties>
</file>