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AA"/>
    <a:srgbClr val="001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CDE3-FF8A-B69E-8952-8E098ECD3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306EE-B8B7-3FCC-84F1-0C7488503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7137C-3D03-0B49-FC1E-B6D131D4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ECFAA-7444-7439-2534-C9143F70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34BC8-6074-A773-04F6-DA9914F7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BCD5-5005-19AA-6AFE-4E6131FB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BCFE3-539A-68A7-0EF2-D54078D84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4F712-DE4E-26B4-F1B0-6F5DB955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20F34-1AE8-009E-0978-45DFDF07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5C3F7-C127-FF95-8A69-B3F02D08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1B1B1-5188-B0C9-20D3-92BDC2DAA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2ACA7-4AAE-7592-4E23-FA2E817B0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C8623-7D4C-3DCD-CEE0-9823AE80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7D4BF-F6A9-36CA-9350-4604C7545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D769A-8500-A651-742B-4F5D46B5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0064-451F-B25C-9FC9-6F574163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74BCD-6A8B-32E8-19A7-2A4903B3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A1680-2EC7-29B9-DA35-535678D1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0720C-D892-53ED-017B-B662E9A1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63D55-088C-D70C-A14B-1A23479D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20C9-DB7A-087E-EA5C-B8F60240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E6111-74D8-2BFF-FF3B-7F78BA282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18D08-55C7-5039-6EA1-2F41B41C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D76CD-7C5B-D85E-73A2-68C3855F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38E2D-C71B-7216-8A6E-7B5096A7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6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2B68-616C-1EEE-C449-38775E6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6171A-87BB-E588-53BD-9D571A1AF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F01DF-748B-6D66-E6E3-6A55DC88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06113-0074-2404-57EF-C26C1034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8588F-D2F2-0910-D5B9-534BF59D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3A9DF-EE44-8148-604F-02408945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9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4818-FC93-2808-D698-FBDE2B7E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1F01C-BF4D-E8FE-86A1-83E39B2EA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6316D-0CA1-CCF7-47AD-DB52529E1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36A68-46A5-395C-EAB8-5680B8A58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629C9-0F8C-5C95-2927-3EA2BB871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75529-C428-5A71-51C5-9A23272E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5093B-6AD7-0648-8AB5-8FCB5882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22D93-779D-F188-B470-AB0FFD6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6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939D-A126-43B5-33A5-64DF5FF2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A5E52-A658-30CC-3346-549CB782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08996-C0BC-F1BC-3101-8802842F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ADE19-2EB5-8B51-AA7E-5AE6D71D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2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750CD-671B-7C96-A65D-3B4C834B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2980A-94DC-CC77-B52A-79C09E6D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C28B8-8D0A-00DC-1D71-F20C4063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5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EAB1-ABBA-5A49-C4DB-EF976972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CFA3D-3961-94B6-C73E-C3B50B03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1C32A-C36F-268D-9046-0EA0C8B91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3BEEA-390C-9B7A-9C12-9D4BE35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2CF7-E1BE-EABA-72BE-ADDABCE4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5EAE3-4512-2A34-A67F-1BECEF68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424E-E069-5AD6-AE68-E55EE16F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5E251-279C-4F32-25D6-65224689A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C81F6-BF43-EFC9-9FA4-7DAD7E2EC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D5F8D-D455-4BD2-009F-DB0ECAC1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81E89-437F-0171-5A64-9E4F89B7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4DFA5-C261-9D4E-F269-7DDA25C2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1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CD269-F1FB-FC50-51D8-67B5AA3C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08BF2-E6F4-E0ED-5322-202291A7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C42F3-E301-CE02-B17C-BBFAC259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754D-438D-6946-A723-A943EC2CA0C6}" type="datetimeFigureOut">
              <a:rPr lang="en-US" smtClean="0"/>
              <a:t>8/26/24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44B1B-A017-F54D-13F1-28BC01EE0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8BA43-7BF7-9ED4-4EEC-07C6A1B4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aconcagua.geol.usu.edu/~arlowry/Geodyn/index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>
            <a:extLst>
              <a:ext uri="{FF2B5EF4-FFF2-40B4-BE49-F238E27FC236}">
                <a16:creationId xmlns:a16="http://schemas.microsoft.com/office/drawing/2014/main" id="{7F5343C5-F128-1F83-2952-C75CF65F7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925" y="1448019"/>
            <a:ext cx="9732151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• Some important syllabus points</a:t>
            </a:r>
          </a:p>
          <a:p>
            <a:endParaRPr lang="en-US" dirty="0">
              <a:solidFill>
                <a:srgbClr val="0003AA"/>
              </a:solidFill>
            </a:endParaRPr>
          </a:p>
          <a:p>
            <a:endParaRPr lang="en-US" dirty="0">
              <a:solidFill>
                <a:srgbClr val="0003AA"/>
              </a:solidFill>
            </a:endParaRPr>
          </a:p>
          <a:p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Course website is at: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chemeClr val="accent2"/>
                </a:solidFill>
                <a:hlinkClick r:id="rId2"/>
              </a:rPr>
              <a:t>http://aconcagua.geol.usu.edu/~arlowry/Geodyn/index.html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Text is Turcotte &amp; Schubert (3</a:t>
            </a:r>
            <a:r>
              <a:rPr lang="en-US" baseline="30000" dirty="0">
                <a:solidFill>
                  <a:srgbClr val="0003AA"/>
                </a:solidFill>
              </a:rPr>
              <a:t>rd</a:t>
            </a:r>
            <a:r>
              <a:rPr lang="en-US" dirty="0">
                <a:solidFill>
                  <a:srgbClr val="0003AA"/>
                </a:solidFill>
              </a:rPr>
              <a:t> Ed) </a:t>
            </a:r>
            <a:r>
              <a:rPr lang="en-US" i="1" dirty="0">
                <a:solidFill>
                  <a:srgbClr val="0003AA"/>
                </a:solidFill>
              </a:rPr>
              <a:t>(e-book available thru Canvas!)</a:t>
            </a:r>
          </a:p>
          <a:p>
            <a:r>
              <a:rPr lang="en-US" dirty="0">
                <a:solidFill>
                  <a:srgbClr val="0003AA"/>
                </a:solidFill>
              </a:rPr>
              <a:t>• 6690 differs from 5690 in expectations that grads will do a</a:t>
            </a:r>
          </a:p>
          <a:p>
            <a:r>
              <a:rPr lang="en-US" dirty="0">
                <a:solidFill>
                  <a:srgbClr val="0003AA"/>
                </a:solidFill>
              </a:rPr>
              <a:t>   semester project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3AA"/>
                </a:solidFill>
              </a:rPr>
              <a:t> Semester projects should begin in the next couple of weeks;</a:t>
            </a:r>
          </a:p>
          <a:p>
            <a:r>
              <a:rPr lang="en-US" dirty="0">
                <a:solidFill>
                  <a:srgbClr val="0003AA"/>
                </a:solidFill>
              </a:rPr>
              <a:t>   should be related to your thesis topic; should be </a:t>
            </a:r>
            <a:r>
              <a:rPr lang="en-US" i="1" dirty="0">
                <a:solidFill>
                  <a:srgbClr val="0003AA"/>
                </a:solidFill>
              </a:rPr>
              <a:t>interesting to you</a:t>
            </a:r>
            <a:r>
              <a:rPr lang="en-US" dirty="0">
                <a:solidFill>
                  <a:srgbClr val="0003AA"/>
                </a:solidFill>
              </a:rPr>
              <a:t>!</a:t>
            </a:r>
          </a:p>
          <a:p>
            <a:r>
              <a:rPr lang="en-US" dirty="0">
                <a:solidFill>
                  <a:srgbClr val="0003AA"/>
                </a:solidFill>
              </a:rPr>
              <a:t>•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Always feel free to ask questions! (It helps!)</a:t>
            </a:r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 Math, physics, geology backgrounds?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ED3625-BEA1-1BC4-0485-44A4C6F62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22" y="1941314"/>
            <a:ext cx="7162800" cy="95450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828FA09-4CB8-4230-43D4-869F77E121AA}"/>
              </a:ext>
            </a:extLst>
          </p:cNvPr>
          <p:cNvSpPr/>
          <p:nvPr/>
        </p:nvSpPr>
        <p:spPr bwMode="auto">
          <a:xfrm>
            <a:off x="3687314" y="1495355"/>
            <a:ext cx="1219200" cy="457200"/>
          </a:xfrm>
          <a:prstGeom prst="ellipse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 dirty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A9156D-BD0F-5115-C6F5-94A9C5DEAB0E}"/>
              </a:ext>
            </a:extLst>
          </p:cNvPr>
          <p:cNvSpPr/>
          <p:nvPr/>
        </p:nvSpPr>
        <p:spPr bwMode="auto">
          <a:xfrm>
            <a:off x="3868469" y="2514819"/>
            <a:ext cx="762000" cy="457200"/>
          </a:xfrm>
          <a:prstGeom prst="ellipse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 dirty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633182A-D199-312C-873F-80D232929D0B}"/>
              </a:ext>
            </a:extLst>
          </p:cNvPr>
          <p:cNvCxnSpPr>
            <a:cxnSpLocks/>
            <a:stCxn id="5" idx="0"/>
            <a:endCxn id="4" idx="4"/>
          </p:cNvCxnSpPr>
          <p:nvPr/>
        </p:nvCxnSpPr>
        <p:spPr bwMode="auto">
          <a:xfrm flipV="1">
            <a:off x="4249469" y="1952555"/>
            <a:ext cx="47445" cy="5622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 Box 5">
            <a:extLst>
              <a:ext uri="{FF2B5EF4-FFF2-40B4-BE49-F238E27FC236}">
                <a16:creationId xmlns:a16="http://schemas.microsoft.com/office/drawing/2014/main" id="{4969C3B9-0BE5-A61B-5DC2-05CA5EACD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868" y="136803"/>
            <a:ext cx="49887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Geology 5690/6690</a:t>
            </a:r>
          </a:p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Geodynamics</a:t>
            </a:r>
            <a:endParaRPr lang="en-US" sz="3600" i="1" u="sng" dirty="0">
              <a:solidFill>
                <a:srgbClr val="0003AA"/>
              </a:solidFill>
              <a:latin typeface="Arial Black" charset="0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AAD02BAF-003B-5774-E233-0914658C4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1243" y="60603"/>
            <a:ext cx="1914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26 Aug 2024</a:t>
            </a:r>
          </a:p>
        </p:txBody>
      </p:sp>
      <p:sp>
        <p:nvSpPr>
          <p:cNvPr id="9" name="Text Box 27">
            <a:extLst>
              <a:ext uri="{FF2B5EF4-FFF2-40B4-BE49-F238E27FC236}">
                <a16:creationId xmlns:a16="http://schemas.microsoft.com/office/drawing/2014/main" id="{7F389D9E-E5C2-031F-5745-62BA1CABE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793" y="6428066"/>
            <a:ext cx="27014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3AA"/>
                </a:solidFill>
              </a:rPr>
              <a:t>© A.R. Lowry 2007-2024</a:t>
            </a:r>
            <a:endParaRPr lang="en-US" sz="1800" dirty="0">
              <a:solidFill>
                <a:srgbClr val="0003AA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7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90639663-E57F-08A2-9BC7-2FECA11F9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387" y="797784"/>
            <a:ext cx="8829661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A large discipline that includes:</a:t>
            </a:r>
          </a:p>
          <a:p>
            <a:endParaRPr lang="en-US" sz="1200" dirty="0">
              <a:solidFill>
                <a:srgbClr val="0003AA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03AA"/>
                </a:solidFill>
              </a:rPr>
              <a:t> Atmospheric Science (Meteorology, Climatology, </a:t>
            </a:r>
            <a:r>
              <a:rPr lang="is-IS" dirty="0">
                <a:solidFill>
                  <a:srgbClr val="0003AA"/>
                </a:solidFill>
              </a:rPr>
              <a:t>Ionosphere</a:t>
            </a:r>
            <a:r>
              <a:rPr lang="en-US" dirty="0">
                <a:solidFill>
                  <a:srgbClr val="0003AA"/>
                </a:solidFill>
              </a:rPr>
              <a:t>) 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3AA"/>
                </a:solidFill>
              </a:rPr>
              <a:t> Hydrology, Glaciology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3AA"/>
                </a:solidFill>
              </a:rPr>
              <a:t> Oceanography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3AA"/>
                </a:solidFill>
              </a:rPr>
              <a:t> Planetary Science</a:t>
            </a:r>
          </a:p>
          <a:p>
            <a:r>
              <a:rPr lang="en-US" dirty="0">
                <a:solidFill>
                  <a:srgbClr val="0003AA"/>
                </a:solidFill>
              </a:rPr>
              <a:t>•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Solid Earth Science</a:t>
            </a:r>
            <a:endParaRPr lang="en-US" dirty="0">
              <a:solidFill>
                <a:srgbClr val="0003AA"/>
              </a:solidFill>
              <a:latin typeface="Arial Black" charset="0"/>
            </a:endParaRPr>
          </a:p>
          <a:p>
            <a:endParaRPr lang="en-US" sz="1200" dirty="0">
              <a:solidFill>
                <a:srgbClr val="0003AA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03AA"/>
                </a:solidFill>
              </a:rPr>
              <a:t>Solid Earth Geophysics Includes:</a:t>
            </a:r>
          </a:p>
          <a:p>
            <a:endParaRPr lang="en-US" sz="12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</a:t>
            </a:r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Geophysical Imaging (Seismic velocity; electrical resistivity)</a:t>
            </a:r>
            <a:endParaRPr lang="en-US" dirty="0">
              <a:solidFill>
                <a:srgbClr val="0003AA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03AA"/>
                </a:solidFill>
              </a:rPr>
              <a:t> Geodesy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3AA"/>
                </a:solidFill>
              </a:rPr>
              <a:t> Earthquake Seismology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3AA"/>
                </a:solidFill>
              </a:rPr>
              <a:t> Mineral Physics</a:t>
            </a:r>
          </a:p>
          <a:p>
            <a:r>
              <a:rPr lang="en-US" dirty="0">
                <a:solidFill>
                  <a:srgbClr val="0003AA"/>
                </a:solidFill>
              </a:rPr>
              <a:t>• </a:t>
            </a:r>
            <a:r>
              <a:rPr lang="en-US" i="1" dirty="0">
                <a:solidFill>
                  <a:srgbClr val="0003AA"/>
                </a:solidFill>
                <a:latin typeface="Arial Black"/>
                <a:cs typeface="Arial Black"/>
              </a:rPr>
              <a:t>Geodynamics</a:t>
            </a:r>
          </a:p>
          <a:p>
            <a:endParaRPr lang="en-US" sz="12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This course emphasizes the lattermost subdiscipline (but draws</a:t>
            </a:r>
          </a:p>
          <a:p>
            <a:r>
              <a:rPr lang="en-US" dirty="0">
                <a:solidFill>
                  <a:srgbClr val="0003AA"/>
                </a:solidFill>
              </a:rPr>
              <a:t>   on the others for observations and models!)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82E94084-8EA9-CFAA-9029-48EF52CAA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724" y="128219"/>
            <a:ext cx="78449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>
                <a:solidFill>
                  <a:srgbClr val="0003AA"/>
                </a:solidFill>
                <a:latin typeface="Arial Black" charset="0"/>
              </a:rPr>
              <a:t>Brief Overview of Geophysics:</a:t>
            </a:r>
          </a:p>
        </p:txBody>
      </p:sp>
    </p:spTree>
    <p:extLst>
      <p:ext uri="{BB962C8B-B14F-4D97-AF65-F5344CB8AC3E}">
        <p14:creationId xmlns:p14="http://schemas.microsoft.com/office/powerpoint/2010/main" val="14868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D9B48D5C-7D68-274E-948D-2CEE4B14F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681" y="42863"/>
            <a:ext cx="87455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4400" i="1">
                <a:solidFill>
                  <a:srgbClr val="0003AA"/>
                </a:solidFill>
                <a:latin typeface="Arial Black" charset="0"/>
              </a:rPr>
              <a:t>Geophysics = Geo + physics</a:t>
            </a:r>
          </a:p>
        </p:txBody>
      </p:sp>
      <p:pic>
        <p:nvPicPr>
          <p:cNvPr id="3" name="Picture 2" descr="Globe Planet Earth NASA">
            <a:extLst>
              <a:ext uri="{FF2B5EF4-FFF2-40B4-BE49-F238E27FC236}">
                <a16:creationId xmlns:a16="http://schemas.microsoft.com/office/drawing/2014/main" id="{A7B88774-C48B-33C3-6380-FA6F8323D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90687" y="915195"/>
            <a:ext cx="5699125" cy="575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41CC9AD5-A44C-D15E-EAE4-29F07B180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7606" y="881063"/>
            <a:ext cx="3057247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•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Highly</a:t>
            </a:r>
          </a:p>
          <a:p>
            <a:r>
              <a:rPr lang="en-US" i="1" dirty="0">
                <a:solidFill>
                  <a:srgbClr val="0003AA"/>
                </a:solidFill>
              </a:rPr>
              <a:t>   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quantitative</a:t>
            </a:r>
            <a:endParaRPr lang="en-US" dirty="0">
              <a:solidFill>
                <a:srgbClr val="0003AA"/>
              </a:solidFill>
            </a:endParaRPr>
          </a:p>
          <a:p>
            <a:endParaRPr lang="en-US" sz="12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Application-</a:t>
            </a:r>
            <a:endParaRPr lang="en-US" i="1" dirty="0">
              <a:solidFill>
                <a:srgbClr val="0003AA"/>
              </a:solidFill>
            </a:endParaRPr>
          </a:p>
          <a:p>
            <a:r>
              <a:rPr lang="en-US" i="1" dirty="0">
                <a:solidFill>
                  <a:srgbClr val="0003AA"/>
                </a:solidFill>
              </a:rPr>
              <a:t>  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oriented</a:t>
            </a:r>
            <a:r>
              <a:rPr lang="en-US" dirty="0">
                <a:solidFill>
                  <a:srgbClr val="0003AA"/>
                </a:solidFill>
              </a:rPr>
              <a:t>, </a:t>
            </a:r>
          </a:p>
          <a:p>
            <a:r>
              <a:rPr lang="en-US" dirty="0">
                <a:solidFill>
                  <a:srgbClr val="0003AA"/>
                </a:solidFill>
              </a:rPr>
              <a:t>   often with direct</a:t>
            </a:r>
          </a:p>
          <a:p>
            <a:r>
              <a:rPr lang="en-US" dirty="0">
                <a:solidFill>
                  <a:srgbClr val="0003AA"/>
                </a:solidFill>
              </a:rPr>
              <a:t>   societal impacts…</a:t>
            </a:r>
            <a:endParaRPr lang="en-US" i="1" dirty="0">
              <a:solidFill>
                <a:srgbClr val="0003AA"/>
              </a:solidFill>
            </a:endParaRPr>
          </a:p>
          <a:p>
            <a:endParaRPr lang="en-US" sz="12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Complex</a:t>
            </a:r>
          </a:p>
          <a:p>
            <a:r>
              <a:rPr lang="en-US" i="1" dirty="0">
                <a:solidFill>
                  <a:srgbClr val="0003AA"/>
                </a:solidFill>
              </a:rPr>
              <a:t>   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problems</a:t>
            </a:r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   </a:t>
            </a:r>
            <a:r>
              <a:rPr lang="ja-JP" altLang="en-US">
                <a:solidFill>
                  <a:srgbClr val="0003AA"/>
                </a:solidFill>
                <a:latin typeface="Arial"/>
              </a:rPr>
              <a:t>“</a:t>
            </a:r>
            <a:r>
              <a:rPr lang="en-US" dirty="0">
                <a:solidFill>
                  <a:srgbClr val="0003AA"/>
                </a:solidFill>
              </a:rPr>
              <a:t>Systems science</a:t>
            </a:r>
            <a:r>
              <a:rPr lang="ja-JP" altLang="en-US">
                <a:solidFill>
                  <a:srgbClr val="0003AA"/>
                </a:solidFill>
                <a:latin typeface="Arial"/>
              </a:rPr>
              <a:t>”</a:t>
            </a:r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   </a:t>
            </a:r>
            <a:r>
              <a:rPr lang="en-US" dirty="0">
                <a:solidFill>
                  <a:srgbClr val="0003AA"/>
                </a:solidFill>
                <a:sym typeface="Symbol" charset="0"/>
              </a:rPr>
              <a:t> often combines</a:t>
            </a:r>
          </a:p>
          <a:p>
            <a:r>
              <a:rPr lang="en-US" dirty="0">
                <a:solidFill>
                  <a:srgbClr val="0003AA"/>
                </a:solidFill>
                <a:sym typeface="Symbol" charset="0"/>
              </a:rPr>
              <a:t>   elements of the</a:t>
            </a:r>
          </a:p>
          <a:p>
            <a:r>
              <a:rPr lang="en-US" dirty="0">
                <a:solidFill>
                  <a:srgbClr val="0003AA"/>
                </a:solidFill>
                <a:sym typeface="Symbol" charset="0"/>
              </a:rPr>
              <a:t>   other physical </a:t>
            </a:r>
          </a:p>
          <a:p>
            <a:r>
              <a:rPr lang="en-US" dirty="0">
                <a:solidFill>
                  <a:srgbClr val="0003AA"/>
                </a:solidFill>
                <a:sym typeface="Symbol" charset="0"/>
              </a:rPr>
              <a:t>   sciences including</a:t>
            </a:r>
          </a:p>
          <a:p>
            <a:r>
              <a:rPr lang="en-US" dirty="0">
                <a:solidFill>
                  <a:srgbClr val="0003AA"/>
                </a:solidFill>
                <a:sym typeface="Symbol" charset="0"/>
              </a:rPr>
              <a:t>   physics, chemistry,</a:t>
            </a:r>
          </a:p>
          <a:p>
            <a:r>
              <a:rPr lang="en-US" dirty="0">
                <a:solidFill>
                  <a:srgbClr val="0003AA"/>
                </a:solidFill>
                <a:sym typeface="Symbol" charset="0"/>
              </a:rPr>
              <a:t>   biology, …</a:t>
            </a:r>
            <a:endParaRPr lang="en-US" dirty="0">
              <a:solidFill>
                <a:srgbClr val="0003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2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2B1F48B1-0E4B-5474-EEA9-08B5730AE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718" y="190500"/>
            <a:ext cx="8769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Two Career Tracks in Geophysics: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CAA2115D-0F79-ADDA-DA27-5082050BB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994" y="1003300"/>
            <a:ext cx="5039072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Academic/Research (PhD):</a:t>
            </a:r>
            <a:endParaRPr lang="en-US" dirty="0">
              <a:solidFill>
                <a:srgbClr val="0003AA"/>
              </a:solidFill>
            </a:endParaRP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Universities</a:t>
            </a:r>
          </a:p>
          <a:p>
            <a:r>
              <a:rPr lang="en-US" dirty="0">
                <a:solidFill>
                  <a:srgbClr val="0003AA"/>
                </a:solidFill>
              </a:rPr>
              <a:t>    (Teaching &amp;/or Research)</a:t>
            </a: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Federal Agencies</a:t>
            </a:r>
          </a:p>
          <a:p>
            <a:r>
              <a:rPr lang="en-US" dirty="0">
                <a:solidFill>
                  <a:srgbClr val="0003AA"/>
                </a:solidFill>
              </a:rPr>
              <a:t>    (USGS, NOAA, NIST, NASA,</a:t>
            </a:r>
          </a:p>
          <a:p>
            <a:r>
              <a:rPr lang="en-US" dirty="0">
                <a:solidFill>
                  <a:srgbClr val="0003AA"/>
                </a:solidFill>
              </a:rPr>
              <a:t>    DHS, DoD)</a:t>
            </a: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Government Labs</a:t>
            </a:r>
          </a:p>
          <a:p>
            <a:r>
              <a:rPr lang="en-US" dirty="0">
                <a:solidFill>
                  <a:srgbClr val="0003AA"/>
                </a:solidFill>
              </a:rPr>
              <a:t>    (Lawrence Livermore NL, </a:t>
            </a:r>
          </a:p>
          <a:p>
            <a:r>
              <a:rPr lang="en-US" dirty="0">
                <a:solidFill>
                  <a:srgbClr val="0003AA"/>
                </a:solidFill>
              </a:rPr>
              <a:t>    Los Alamos NL, Pacific NL…)</a:t>
            </a: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Industry</a:t>
            </a:r>
          </a:p>
          <a:p>
            <a:r>
              <a:rPr lang="en-US" dirty="0">
                <a:solidFill>
                  <a:srgbClr val="0003AA"/>
                </a:solidFill>
              </a:rPr>
              <a:t>    (Petroleum/Natural Gas, </a:t>
            </a:r>
          </a:p>
          <a:p>
            <a:r>
              <a:rPr lang="en-US" dirty="0">
                <a:solidFill>
                  <a:srgbClr val="0003AA"/>
                </a:solidFill>
              </a:rPr>
              <a:t>    Mining, Contractors to PNGM</a:t>
            </a:r>
          </a:p>
          <a:p>
            <a:r>
              <a:rPr lang="en-US" dirty="0">
                <a:solidFill>
                  <a:srgbClr val="0003AA"/>
                </a:solidFill>
              </a:rPr>
              <a:t>    &amp; Defense, e.g. SAIC)</a:t>
            </a:r>
          </a:p>
          <a:p>
            <a:endParaRPr lang="en-US" sz="600" i="1" dirty="0">
              <a:solidFill>
                <a:srgbClr val="0003AA"/>
              </a:solidFill>
              <a:latin typeface="Arial Black" charset="0"/>
            </a:endParaRPr>
          </a:p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AGU has ~130,000 members;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911FCFD-47A5-68B5-C33C-9C762D460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648" y="1003300"/>
            <a:ext cx="4241546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Industry: (MSc, PhD)</a:t>
            </a: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Energy</a:t>
            </a:r>
          </a:p>
          <a:p>
            <a:r>
              <a:rPr lang="en-US" dirty="0">
                <a:solidFill>
                  <a:srgbClr val="0003AA"/>
                </a:solidFill>
              </a:rPr>
              <a:t>    (Petroleum, Natural Gas,</a:t>
            </a:r>
          </a:p>
          <a:p>
            <a:r>
              <a:rPr lang="en-US" dirty="0">
                <a:solidFill>
                  <a:srgbClr val="0003AA"/>
                </a:solidFill>
              </a:rPr>
              <a:t>    Coal, Geothermal)</a:t>
            </a: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Mining</a:t>
            </a: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Environmental &amp; </a:t>
            </a:r>
          </a:p>
          <a:p>
            <a:r>
              <a:rPr lang="en-US" dirty="0">
                <a:solidFill>
                  <a:srgbClr val="0003AA"/>
                </a:solidFill>
              </a:rPr>
              <a:t>    Construction Contractors</a:t>
            </a: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Et al…</a:t>
            </a:r>
          </a:p>
          <a:p>
            <a:r>
              <a:rPr lang="en-US" dirty="0">
                <a:solidFill>
                  <a:srgbClr val="0003AA"/>
                </a:solidFill>
              </a:rPr>
              <a:t>    (Problem-solving skills</a:t>
            </a:r>
          </a:p>
          <a:p>
            <a:r>
              <a:rPr lang="en-US" dirty="0">
                <a:solidFill>
                  <a:srgbClr val="0003AA"/>
                </a:solidFill>
              </a:rPr>
              <a:t>    from geophysical</a:t>
            </a:r>
          </a:p>
          <a:p>
            <a:r>
              <a:rPr lang="en-US" dirty="0">
                <a:solidFill>
                  <a:srgbClr val="0003AA"/>
                </a:solidFill>
              </a:rPr>
              <a:t>    training has benefited</a:t>
            </a:r>
          </a:p>
          <a:p>
            <a:r>
              <a:rPr lang="en-US" dirty="0">
                <a:solidFill>
                  <a:srgbClr val="0003AA"/>
                </a:solidFill>
              </a:rPr>
              <a:t>    many entrepreneurs…)</a:t>
            </a:r>
          </a:p>
          <a:p>
            <a:endParaRPr lang="en-US" sz="800" dirty="0">
              <a:solidFill>
                <a:srgbClr val="0003AA"/>
              </a:solidFill>
            </a:endParaRPr>
          </a:p>
          <a:p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AAPG ~38,000 members</a:t>
            </a:r>
          </a:p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SEG ~14,000 members</a:t>
            </a:r>
            <a:endParaRPr lang="en-US" dirty="0">
              <a:solidFill>
                <a:srgbClr val="0003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2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>
            <a:extLst>
              <a:ext uri="{FF2B5EF4-FFF2-40B4-BE49-F238E27FC236}">
                <a16:creationId xmlns:a16="http://schemas.microsoft.com/office/drawing/2014/main" id="{34207DA8-D721-0E62-A4D9-16037C8D0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623" y="1536174"/>
            <a:ext cx="791075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Geophysics</a:t>
            </a:r>
            <a:r>
              <a:rPr lang="en-US" dirty="0">
                <a:solidFill>
                  <a:srgbClr val="0003AA"/>
                </a:solidFill>
              </a:rPr>
              <a:t> is a set of mathematical &amp; physical tools</a:t>
            </a:r>
          </a:p>
          <a:p>
            <a:r>
              <a:rPr lang="en-US" dirty="0">
                <a:solidFill>
                  <a:srgbClr val="0003AA"/>
                </a:solidFill>
              </a:rPr>
              <a:t>   for measuring and modeling Earth &amp; planetary</a:t>
            </a:r>
          </a:p>
          <a:p>
            <a:r>
              <a:rPr lang="en-US" dirty="0">
                <a:solidFill>
                  <a:srgbClr val="0003AA"/>
                </a:solidFill>
              </a:rPr>
              <a:t>   processes…</a:t>
            </a:r>
          </a:p>
          <a:p>
            <a:endParaRPr lang="en-US" dirty="0">
              <a:solidFill>
                <a:srgbClr val="0003AA"/>
              </a:solidFill>
            </a:endParaRPr>
          </a:p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Geodynamics </a:t>
            </a:r>
            <a:r>
              <a:rPr lang="en-US" dirty="0">
                <a:solidFill>
                  <a:srgbClr val="0003AA"/>
                </a:solidFill>
              </a:rPr>
              <a:t>is a specific toolbox for simulation of</a:t>
            </a:r>
          </a:p>
          <a:p>
            <a:r>
              <a:rPr lang="en-US" dirty="0">
                <a:solidFill>
                  <a:srgbClr val="0003AA"/>
                </a:solidFill>
              </a:rPr>
              <a:t>   Earth processes involving fluxes of energy and mass,</a:t>
            </a:r>
          </a:p>
          <a:p>
            <a:r>
              <a:rPr lang="en-US" dirty="0">
                <a:solidFill>
                  <a:srgbClr val="0003AA"/>
                </a:solidFill>
              </a:rPr>
              <a:t>   for purposes of better understanding processes </a:t>
            </a:r>
          </a:p>
          <a:p>
            <a:r>
              <a:rPr lang="en-US" dirty="0">
                <a:solidFill>
                  <a:srgbClr val="0003AA"/>
                </a:solidFill>
              </a:rPr>
              <a:t>   responsible for Earth structure, chemistry, deformation,</a:t>
            </a:r>
          </a:p>
          <a:p>
            <a:r>
              <a:rPr lang="en-US" dirty="0">
                <a:solidFill>
                  <a:srgbClr val="0003AA"/>
                </a:solidFill>
              </a:rPr>
              <a:t>   </a:t>
            </a:r>
            <a:r>
              <a:rPr lang="en-US" dirty="0" err="1">
                <a:solidFill>
                  <a:srgbClr val="0003AA"/>
                </a:solidFill>
              </a:rPr>
              <a:t>tectonism</a:t>
            </a:r>
            <a:r>
              <a:rPr lang="en-US" dirty="0">
                <a:solidFill>
                  <a:srgbClr val="0003AA"/>
                </a:solidFill>
              </a:rPr>
              <a:t>, earthquakes, volcanoes, mountain-building</a:t>
            </a:r>
          </a:p>
          <a:p>
            <a:r>
              <a:rPr lang="en-US" dirty="0">
                <a:solidFill>
                  <a:srgbClr val="0003AA"/>
                </a:solidFill>
              </a:rPr>
              <a:t>   &amp; topography</a:t>
            </a:r>
          </a:p>
        </p:txBody>
      </p:sp>
    </p:spTree>
    <p:extLst>
      <p:ext uri="{BB962C8B-B14F-4D97-AF65-F5344CB8AC3E}">
        <p14:creationId xmlns:p14="http://schemas.microsoft.com/office/powerpoint/2010/main" val="2427265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9E5FE0-3D87-4A8A-6105-8A332F38D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0" y="743178"/>
            <a:ext cx="9080500" cy="5803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25099C-0ED0-B93F-A4F7-37FF8AC7FAD0}"/>
              </a:ext>
            </a:extLst>
          </p:cNvPr>
          <p:cNvSpPr txBox="1"/>
          <p:nvPr/>
        </p:nvSpPr>
        <p:spPr>
          <a:xfrm>
            <a:off x="1319116" y="264887"/>
            <a:ext cx="9553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commonly involves </a:t>
            </a:r>
            <a:r>
              <a:rPr lang="en-US" sz="2400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numerical simulation </a:t>
            </a:r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fluid dynamics!</a:t>
            </a:r>
          </a:p>
        </p:txBody>
      </p:sp>
    </p:spTree>
    <p:extLst>
      <p:ext uri="{BB962C8B-B14F-4D97-AF65-F5344CB8AC3E}">
        <p14:creationId xmlns:p14="http://schemas.microsoft.com/office/powerpoint/2010/main" val="972524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D0B95E-F156-6BBE-7217-29CE982A6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737" y="468560"/>
            <a:ext cx="5820526" cy="5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96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8432C8-9503-304B-9408-26E94D328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39294"/>
            <a:ext cx="7772400" cy="4965213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1C18F7E7-B7A6-C448-8D4A-664D2779EE41}"/>
              </a:ext>
            </a:extLst>
          </p:cNvPr>
          <p:cNvSpPr txBox="1"/>
          <p:nvPr/>
        </p:nvSpPr>
        <p:spPr>
          <a:xfrm>
            <a:off x="3479739" y="297700"/>
            <a:ext cx="5232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What jumps out at you in this image?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9DF59B5B-4CAC-9747-B392-2C094F8BBA9E}"/>
              </a:ext>
            </a:extLst>
          </p:cNvPr>
          <p:cNvSpPr txBox="1"/>
          <p:nvPr/>
        </p:nvSpPr>
        <p:spPr>
          <a:xfrm>
            <a:off x="3898123" y="6098635"/>
            <a:ext cx="4395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(There are no wrong answers!)</a:t>
            </a:r>
          </a:p>
        </p:txBody>
      </p:sp>
    </p:spTree>
    <p:extLst>
      <p:ext uri="{BB962C8B-B14F-4D97-AF65-F5344CB8AC3E}">
        <p14:creationId xmlns:p14="http://schemas.microsoft.com/office/powerpoint/2010/main" val="1764876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432C8-9503-304B-9408-26E94D328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35696"/>
            <a:ext cx="7772400" cy="4965213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1C18F7E7-B7A6-C448-8D4A-664D2779EE41}"/>
              </a:ext>
            </a:extLst>
          </p:cNvPr>
          <p:cNvSpPr txBox="1"/>
          <p:nvPr/>
        </p:nvSpPr>
        <p:spPr>
          <a:xfrm>
            <a:off x="2596484" y="194102"/>
            <a:ext cx="6999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Geodynamics applies to observations at all scales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DF59B5B-4CAC-9747-B392-2C094F8BBA9E}"/>
              </a:ext>
            </a:extLst>
          </p:cNvPr>
          <p:cNvSpPr txBox="1"/>
          <p:nvPr/>
        </p:nvSpPr>
        <p:spPr>
          <a:xfrm>
            <a:off x="2056272" y="5832902"/>
            <a:ext cx="8090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But the inclination is to start large and progress from there</a:t>
            </a:r>
          </a:p>
          <a:p>
            <a:r>
              <a:rPr lang="en-US" dirty="0">
                <a:solidFill>
                  <a:srgbClr val="0003AA"/>
                </a:solidFill>
              </a:rPr>
              <a:t>(global </a:t>
            </a:r>
            <a:r>
              <a:rPr lang="en-US" dirty="0">
                <a:solidFill>
                  <a:srgbClr val="0003AA"/>
                </a:solidFill>
                <a:sym typeface="Wingdings" pitchFamily="2" charset="2"/>
              </a:rPr>
              <a:t> continental  regional  100s km  …)</a:t>
            </a:r>
            <a:endParaRPr lang="en-US" dirty="0">
              <a:solidFill>
                <a:srgbClr val="0003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65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514</Words>
  <Application>Microsoft Macintosh PowerPoint</Application>
  <PresentationFormat>Widescreen</PresentationFormat>
  <Paragraphs>109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10</cp:revision>
  <dcterms:created xsi:type="dcterms:W3CDTF">2023-01-09T19:13:31Z</dcterms:created>
  <dcterms:modified xsi:type="dcterms:W3CDTF">2024-08-26T22:41:24Z</dcterms:modified>
</cp:coreProperties>
</file>