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72" r:id="rId3"/>
    <p:sldId id="271" r:id="rId4"/>
    <p:sldId id="274" r:id="rId5"/>
    <p:sldId id="275" r:id="rId6"/>
    <p:sldId id="276" r:id="rId7"/>
    <p:sldId id="277" r:id="rId8"/>
    <p:sldId id="278" r:id="rId9"/>
    <p:sldId id="28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3AA"/>
    <a:srgbClr val="0015E8"/>
    <a:srgbClr val="D50000"/>
    <a:srgbClr val="B3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66"/>
    <p:restoredTop sz="96327"/>
  </p:normalViewPr>
  <p:slideViewPr>
    <p:cSldViewPr snapToGrid="0">
      <p:cViewPr varScale="1">
        <p:scale>
          <a:sx n="128" d="100"/>
          <a:sy n="128" d="100"/>
        </p:scale>
        <p:origin x="11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BCDE3-FF8A-B69E-8952-8E098ECD35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A306EE-B8B7-3FCC-84F1-0C74885035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07137C-3D03-0B49-FC1E-B6D131D45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ECFAA-7444-7439-2534-C9143F708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34BC8-6074-A773-04F6-DA9914F73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60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5BCD5-5005-19AA-6AFE-4E6131FB4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ABCFE3-539A-68A7-0EF2-D54078D844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4F712-DE4E-26B4-F1B0-6F5DB9559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20F34-1AE8-009E-0978-45DFDF072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5C3F7-C127-FF95-8A69-B3F02D080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28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41B1B1-5188-B0C9-20D3-92BDC2DAA9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2ACA7-4AAE-7592-4E23-FA2E817B0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C8623-7D4C-3DCD-CEE0-9823AE80D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7D4BF-F6A9-36CA-9350-4604C7545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D769A-8500-A651-742B-4F5D46B57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849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10064-451F-B25C-9FC9-6F5741632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74BCD-6A8B-32E8-19A7-2A4903B3A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2A1680-2EC7-29B9-DA35-535678D17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0720C-D892-53ED-017B-B662E9A15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63D55-088C-D70C-A14B-1A23479D6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58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C20C9-DB7A-087E-EA5C-B8F602406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9E6111-74D8-2BFF-FF3B-7F78BA282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418D08-55C7-5039-6EA1-2F41B41C0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D76CD-7C5B-D85E-73A2-68C3855F5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38E2D-C71B-7216-8A6E-7B5096A7D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6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D2B68-616C-1EEE-C449-38775E6D7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6171A-87BB-E588-53BD-9D571A1AF3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2F01DF-748B-6D66-E6E3-6A55DC8801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A06113-0074-2404-57EF-C26C10341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1/29/23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F8588F-D2F2-0910-D5B9-534BF59D5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03A9DF-EE44-8148-604F-024089450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29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B4818-FC93-2808-D698-FBDE2B7EF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1F01C-BF4D-E8FE-86A1-83E39B2EA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E6316D-0CA1-CCF7-47AD-DB52529E15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036A68-46A5-395C-EAB8-5680B8A585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2629C9-0F8C-5C95-2927-3EA2BB8714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575529-C428-5A71-51C5-9A23272EE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1/29/23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C5093B-6AD7-0648-8AB5-8FCB58823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622D93-779D-F188-B470-AB0FFD61A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6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7939D-A126-43B5-33A5-64DF5FF22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9A5E52-A658-30CC-3346-549CB7823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1/29/23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408996-C0BC-F1BC-3101-8802842FD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7ADE19-2EB5-8B51-AA7E-5AE6D71D7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9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2750CD-671B-7C96-A65D-3B4C834B9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1/29/23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82980A-94DC-CC77-B52A-79C09E6D0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FC28B8-8D0A-00DC-1D71-F20C40632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454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DEAB1-ABBA-5A49-C4DB-EF976972C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CFA3D-3961-94B6-C73E-C3B50B03E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41C32A-C36F-268D-9046-0EA0C8B91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A3BEEA-390C-9B7A-9C12-9D4BE3528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1/29/23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AB2CF7-E1BE-EABA-72BE-ADDABCE42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75EAE3-4512-2A34-A67F-1BECEF68E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3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3424E-E069-5AD6-AE68-E55EE16FD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C5E251-279C-4F32-25D6-65224689A8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CC81F6-BF43-EFC9-9FA4-7DAD7E2EC4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CD5F8D-D455-4BD2-009F-DB0ECAC10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1/29/23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B81E89-437F-0171-5A64-9E4F89B73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A4DFA5-C261-9D4E-F269-7DDA25C22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11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9CD269-F1FB-FC50-51D8-67B5AA3C2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408BF2-E6F4-E0ED-5322-202291A75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CC42F3-E301-CE02-B17C-BBFAC2599F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9754D-438D-6946-A723-A943EC2CA0C6}" type="datetimeFigureOut">
              <a:rPr lang="en-US" smtClean="0"/>
              <a:t>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44B1B-A017-F54D-13F1-28BC01EE05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8BA43-7BF7-9ED4-4EEC-07C6A1B4E3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76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26">
            <a:extLst>
              <a:ext uri="{FF2B5EF4-FFF2-40B4-BE49-F238E27FC236}">
                <a16:creationId xmlns:a16="http://schemas.microsoft.com/office/drawing/2014/main" id="{7B25FC69-FEA4-0967-6B30-B68112BE5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7192" y="60603"/>
            <a:ext cx="18806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27 Jan 2023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09AFAA8E-FD55-F034-4E04-50F433CAC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9055" y="136803"/>
            <a:ext cx="66119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sz="3600" i="1" dirty="0">
                <a:solidFill>
                  <a:srgbClr val="0003AA"/>
                </a:solidFill>
                <a:latin typeface="Arial Black" charset="0"/>
              </a:rPr>
              <a:t>GEO 5/6690 Geodynamics</a:t>
            </a:r>
            <a:endParaRPr lang="en-US" sz="3600" i="1" u="sng" dirty="0">
              <a:solidFill>
                <a:srgbClr val="0003AA"/>
              </a:solidFill>
              <a:latin typeface="Arial Black" charset="0"/>
            </a:endParaRPr>
          </a:p>
        </p:txBody>
      </p:sp>
      <p:sp>
        <p:nvSpPr>
          <p:cNvPr id="17" name="Text Box 27">
            <a:extLst>
              <a:ext uri="{FF2B5EF4-FFF2-40B4-BE49-F238E27FC236}">
                <a16:creationId xmlns:a16="http://schemas.microsoft.com/office/drawing/2014/main" id="{83F45969-C33B-DB1D-5586-4E8D2425C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9712" y="6428066"/>
            <a:ext cx="21115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1800" dirty="0">
                <a:solidFill>
                  <a:srgbClr val="0003AA"/>
                </a:solidFill>
              </a:rPr>
              <a:t>© A.R. Lowry 2023</a:t>
            </a:r>
            <a:endParaRPr lang="en-US" sz="1800" dirty="0">
              <a:solidFill>
                <a:srgbClr val="0003AA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18" name="Text Box 29">
            <a:extLst>
              <a:ext uri="{FF2B5EF4-FFF2-40B4-BE49-F238E27FC236}">
                <a16:creationId xmlns:a16="http://schemas.microsoft.com/office/drawing/2014/main" id="{D3CF4F28-EF24-1B5F-694D-0090D024F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549" y="6310591"/>
            <a:ext cx="56444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3AA"/>
                </a:solidFill>
              </a:rPr>
              <a:t>Read for Mon 30 Jan: </a:t>
            </a:r>
            <a:r>
              <a:rPr lang="en-US" i="1" dirty="0">
                <a:solidFill>
                  <a:srgbClr val="0003AA"/>
                </a:solidFill>
                <a:latin typeface="Arial Black" charset="0"/>
              </a:rPr>
              <a:t>T&amp;S</a:t>
            </a:r>
            <a:r>
              <a:rPr lang="en-US" dirty="0">
                <a:solidFill>
                  <a:srgbClr val="0003AA"/>
                </a:solidFill>
              </a:rPr>
              <a:t> §4.13-4.17</a:t>
            </a:r>
          </a:p>
        </p:txBody>
      </p:sp>
      <p:sp>
        <p:nvSpPr>
          <p:cNvPr id="19" name="Text Box 34">
            <a:extLst>
              <a:ext uri="{FF2B5EF4-FFF2-40B4-BE49-F238E27FC236}">
                <a16:creationId xmlns:a16="http://schemas.microsoft.com/office/drawing/2014/main" id="{D18CE189-66E7-694D-AB81-D54FF2ABA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8638" y="1224148"/>
            <a:ext cx="8594725" cy="4370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Last Time: Follow-up to Furlong &amp; Chapman; </a:t>
            </a:r>
          </a:p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Critical thinking skills to bear in mind for our</a:t>
            </a:r>
          </a:p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   next reading</a:t>
            </a:r>
          </a:p>
          <a:p>
            <a:endParaRPr lang="en-US" sz="600" i="1" dirty="0">
              <a:solidFill>
                <a:srgbClr val="FF3300"/>
              </a:solidFill>
            </a:endParaRPr>
          </a:p>
          <a:p>
            <a:r>
              <a:rPr lang="en-US" dirty="0">
                <a:solidFill>
                  <a:srgbClr val="0003AA"/>
                </a:solidFill>
              </a:rPr>
              <a:t>• </a:t>
            </a:r>
            <a:r>
              <a:rPr lang="en-US" i="1" dirty="0">
                <a:solidFill>
                  <a:srgbClr val="0003AA"/>
                </a:solidFill>
                <a:latin typeface="Arial Black" charset="0"/>
              </a:rPr>
              <a:t>Post F&amp;C:</a:t>
            </a:r>
            <a:endParaRPr lang="en-US" dirty="0">
              <a:solidFill>
                <a:srgbClr val="0003AA"/>
              </a:solidFill>
            </a:endParaRPr>
          </a:p>
          <a:p>
            <a:r>
              <a:rPr lang="en-US" dirty="0">
                <a:solidFill>
                  <a:srgbClr val="0003AA"/>
                </a:solidFill>
              </a:rPr>
              <a:t>   - Furlong &amp; Chapman note potential for geophysics +</a:t>
            </a:r>
          </a:p>
          <a:p>
            <a:r>
              <a:rPr lang="en-US" dirty="0">
                <a:solidFill>
                  <a:srgbClr val="0003AA"/>
                </a:solidFill>
              </a:rPr>
              <a:t>     mineral physics to further illuminate heat transport</a:t>
            </a:r>
          </a:p>
          <a:p>
            <a:r>
              <a:rPr lang="en-US" dirty="0">
                <a:solidFill>
                  <a:srgbClr val="0003AA"/>
                </a:solidFill>
              </a:rPr>
              <a:t>     processes</a:t>
            </a:r>
          </a:p>
          <a:p>
            <a:r>
              <a:rPr lang="en-US" dirty="0">
                <a:solidFill>
                  <a:srgbClr val="0003AA"/>
                </a:solidFill>
              </a:rPr>
              <a:t>   - Mineral physics has advanced </a:t>
            </a:r>
            <a:r>
              <a:rPr lang="en-US" b="1" i="1" dirty="0">
                <a:solidFill>
                  <a:srgbClr val="0003AA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 lot </a:t>
            </a:r>
            <a:r>
              <a:rPr lang="en-US" dirty="0">
                <a:solidFill>
                  <a:srgbClr val="0003AA"/>
                </a:solidFill>
              </a:rPr>
              <a:t>in past ten years!</a:t>
            </a:r>
          </a:p>
          <a:p>
            <a:r>
              <a:rPr lang="en-US" dirty="0">
                <a:solidFill>
                  <a:srgbClr val="0003AA"/>
                </a:solidFill>
                <a:latin typeface="Arial"/>
                <a:cs typeface="Arial"/>
                <a:sym typeface="Symbol" charset="0"/>
              </a:rPr>
              <a:t>   - </a:t>
            </a:r>
            <a:r>
              <a:rPr lang="en-US" dirty="0" err="1">
                <a:solidFill>
                  <a:srgbClr val="0003AA"/>
                </a:solidFill>
                <a:latin typeface="Arial"/>
                <a:cs typeface="Arial"/>
                <a:sym typeface="Symbol" charset="0"/>
              </a:rPr>
              <a:t>Pn</a:t>
            </a:r>
            <a:r>
              <a:rPr lang="en-US" dirty="0">
                <a:solidFill>
                  <a:srgbClr val="0003AA"/>
                </a:solidFill>
                <a:latin typeface="Arial"/>
                <a:cs typeface="Arial"/>
                <a:sym typeface="Symbol" charset="0"/>
              </a:rPr>
              <a:t> (Moho refracted phase) suggests discrepancies with</a:t>
            </a:r>
          </a:p>
          <a:p>
            <a:r>
              <a:rPr lang="en-US" dirty="0">
                <a:solidFill>
                  <a:srgbClr val="0003AA"/>
                </a:solidFill>
                <a:latin typeface="Arial"/>
                <a:cs typeface="Arial"/>
                <a:sym typeface="Symbol" charset="0"/>
              </a:rPr>
              <a:t>     heat flow, implying complicating advective transfer</a:t>
            </a:r>
          </a:p>
          <a:p>
            <a:r>
              <a:rPr lang="en-US" dirty="0">
                <a:solidFill>
                  <a:srgbClr val="0003AA"/>
                </a:solidFill>
                <a:latin typeface="Arial"/>
                <a:cs typeface="Arial"/>
                <a:sym typeface="Symbol" charset="0"/>
              </a:rPr>
              <a:t>     processes &amp; perhaps reaction thermodynamics!</a:t>
            </a:r>
            <a:endParaRPr lang="en-US" dirty="0">
              <a:solidFill>
                <a:srgbClr val="333399"/>
              </a:solidFill>
            </a:endParaRPr>
          </a:p>
          <a:p>
            <a:endParaRPr lang="en-US" sz="8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877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384C3F6B-8092-BA0B-6241-2BA1481BA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4806" y="2367171"/>
            <a:ext cx="7082388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3200" i="1" dirty="0">
                <a:solidFill>
                  <a:srgbClr val="0003AA"/>
                </a:solidFill>
                <a:latin typeface="Arial Black" charset="0"/>
              </a:rPr>
              <a:t>Next Journal Article Reading</a:t>
            </a:r>
          </a:p>
          <a:p>
            <a:r>
              <a:rPr lang="en-US" sz="3200" dirty="0">
                <a:solidFill>
                  <a:srgbClr val="0003AA"/>
                </a:solidFill>
              </a:rPr>
              <a:t>Friday Feb 3: Roy et al. (2009) </a:t>
            </a:r>
            <a:r>
              <a:rPr lang="en-US" sz="3200" i="1" dirty="0">
                <a:solidFill>
                  <a:srgbClr val="0003AA"/>
                </a:solidFill>
              </a:rPr>
              <a:t>Nature</a:t>
            </a:r>
          </a:p>
          <a:p>
            <a:r>
              <a:rPr lang="en-US" sz="3200" b="1" dirty="0">
                <a:solidFill>
                  <a:srgbClr val="0003AA"/>
                </a:solidFill>
              </a:rPr>
              <a:t>459</a:t>
            </a:r>
            <a:r>
              <a:rPr lang="en-US" sz="3200" dirty="0">
                <a:solidFill>
                  <a:srgbClr val="0003AA"/>
                </a:solidFill>
              </a:rPr>
              <a:t>, 978-982</a:t>
            </a:r>
            <a:r>
              <a:rPr lang="mr-IN" sz="3200" dirty="0">
                <a:solidFill>
                  <a:srgbClr val="0003AA"/>
                </a:solidFill>
              </a:rPr>
              <a:t>…</a:t>
            </a:r>
            <a:endParaRPr lang="en-US" sz="3200" dirty="0">
              <a:solidFill>
                <a:srgbClr val="0003AA"/>
              </a:solidFill>
            </a:endParaRPr>
          </a:p>
          <a:p>
            <a:endParaRPr lang="en-US" sz="1200" dirty="0">
              <a:solidFill>
                <a:srgbClr val="0003AA"/>
              </a:solidFill>
            </a:endParaRPr>
          </a:p>
          <a:p>
            <a:r>
              <a:rPr lang="en-US" i="1" dirty="0">
                <a:solidFill>
                  <a:srgbClr val="0003AA"/>
                </a:solidFill>
                <a:latin typeface="Arial Black" charset="0"/>
              </a:rPr>
              <a:t>Shelby will lead!</a:t>
            </a:r>
            <a:endParaRPr lang="en-US" i="1" dirty="0">
              <a:solidFill>
                <a:srgbClr val="FF0000"/>
              </a:solidFill>
              <a:latin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593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">
            <a:extLst>
              <a:ext uri="{FF2B5EF4-FFF2-40B4-BE49-F238E27FC236}">
                <a16:creationId xmlns:a16="http://schemas.microsoft.com/office/drawing/2014/main" id="{34B47453-6FC7-D90F-BDE8-6CE357E73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0972" y="612845"/>
            <a:ext cx="8490056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3600" i="1" dirty="0">
                <a:solidFill>
                  <a:srgbClr val="0003AA"/>
                </a:solidFill>
                <a:latin typeface="Arial Black" charset="0"/>
              </a:rPr>
              <a:t>Critical Thinking Skills (I):</a:t>
            </a:r>
          </a:p>
          <a:p>
            <a:endParaRPr lang="en-US" sz="1200" i="1" dirty="0">
              <a:solidFill>
                <a:srgbClr val="0003AA"/>
              </a:solidFill>
              <a:latin typeface="Arial Black" charset="0"/>
            </a:endParaRPr>
          </a:p>
          <a:p>
            <a:r>
              <a:rPr lang="en-US" dirty="0">
                <a:solidFill>
                  <a:srgbClr val="0003AA"/>
                </a:solidFill>
              </a:rPr>
              <a:t>When reading </a:t>
            </a:r>
            <a:r>
              <a:rPr lang="en-US" i="1" dirty="0">
                <a:solidFill>
                  <a:srgbClr val="0003AA"/>
                </a:solidFill>
                <a:latin typeface="Arial Black" charset="0"/>
              </a:rPr>
              <a:t>ANY</a:t>
            </a:r>
            <a:r>
              <a:rPr lang="en-US" dirty="0">
                <a:solidFill>
                  <a:srgbClr val="0003AA"/>
                </a:solidFill>
              </a:rPr>
              <a:t> paper, it’s important to make sure you</a:t>
            </a:r>
          </a:p>
          <a:p>
            <a:r>
              <a:rPr lang="en-US" dirty="0">
                <a:solidFill>
                  <a:srgbClr val="0003AA"/>
                </a:solidFill>
              </a:rPr>
              <a:t>   understand the </a:t>
            </a:r>
            <a:r>
              <a:rPr lang="en-US" i="1" dirty="0">
                <a:solidFill>
                  <a:srgbClr val="0003AA"/>
                </a:solidFill>
                <a:latin typeface="Arial Black" charset="0"/>
              </a:rPr>
              <a:t>terminology</a:t>
            </a:r>
            <a:r>
              <a:rPr lang="en-US" dirty="0">
                <a:solidFill>
                  <a:srgbClr val="0003AA"/>
                </a:solidFill>
              </a:rPr>
              <a:t> and the algebraic </a:t>
            </a:r>
            <a:r>
              <a:rPr lang="en-US" i="1" dirty="0">
                <a:solidFill>
                  <a:srgbClr val="0003AA"/>
                </a:solidFill>
                <a:latin typeface="Arial Black"/>
                <a:cs typeface="Arial Black"/>
              </a:rPr>
              <a:t>notation</a:t>
            </a:r>
            <a:endParaRPr lang="en-US" dirty="0">
              <a:solidFill>
                <a:srgbClr val="0003AA"/>
              </a:solidFill>
            </a:endParaRPr>
          </a:p>
          <a:p>
            <a:r>
              <a:rPr lang="en-US" dirty="0">
                <a:solidFill>
                  <a:srgbClr val="0003AA"/>
                </a:solidFill>
              </a:rPr>
              <a:t>   being used.</a:t>
            </a:r>
          </a:p>
          <a:p>
            <a:endParaRPr lang="en-US" sz="1200" dirty="0">
              <a:solidFill>
                <a:srgbClr val="0003AA"/>
              </a:solidFill>
            </a:endParaRPr>
          </a:p>
          <a:p>
            <a:r>
              <a:rPr lang="en-US" dirty="0">
                <a:solidFill>
                  <a:srgbClr val="0003AA"/>
                </a:solidFill>
              </a:rPr>
              <a:t>For example, for Monday’s reading you needed to know:</a:t>
            </a:r>
          </a:p>
          <a:p>
            <a:endParaRPr lang="en-US" sz="600" dirty="0">
              <a:solidFill>
                <a:srgbClr val="0003AA"/>
              </a:solidFill>
            </a:endParaRPr>
          </a:p>
          <a:p>
            <a:r>
              <a:rPr lang="en-US" dirty="0">
                <a:solidFill>
                  <a:srgbClr val="0003AA"/>
                </a:solidFill>
              </a:rPr>
              <a:t>   • The </a:t>
            </a:r>
            <a:r>
              <a:rPr lang="en-US" i="1" dirty="0" err="1">
                <a:solidFill>
                  <a:srgbClr val="FF0000"/>
                </a:solidFill>
                <a:latin typeface="Arial Black" charset="0"/>
              </a:rPr>
              <a:t>Geotherm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 </a:t>
            </a:r>
            <a:r>
              <a:rPr lang="en-US" dirty="0">
                <a:solidFill>
                  <a:srgbClr val="0003AA"/>
                </a:solidFill>
              </a:rPr>
              <a:t>is the change in temperature with</a:t>
            </a:r>
          </a:p>
          <a:p>
            <a:r>
              <a:rPr lang="en-US" dirty="0">
                <a:solidFill>
                  <a:srgbClr val="0003AA"/>
                </a:solidFill>
              </a:rPr>
              <a:t>      depth within the Earth;</a:t>
            </a:r>
          </a:p>
          <a:p>
            <a:endParaRPr lang="en-US" sz="600" dirty="0">
              <a:solidFill>
                <a:srgbClr val="0003AA"/>
              </a:solidFill>
            </a:endParaRPr>
          </a:p>
          <a:p>
            <a:r>
              <a:rPr lang="en-US" dirty="0">
                <a:solidFill>
                  <a:srgbClr val="0003AA"/>
                </a:solidFill>
              </a:rPr>
              <a:t>   • Most of the algebraic notation used is the same as that we</a:t>
            </a:r>
          </a:p>
          <a:p>
            <a:r>
              <a:rPr lang="en-US" dirty="0">
                <a:solidFill>
                  <a:srgbClr val="0003AA"/>
                </a:solidFill>
                <a:latin typeface="Arial"/>
                <a:cs typeface="Arial"/>
              </a:rPr>
              <a:t>      use in class (</a:t>
            </a:r>
            <a:r>
              <a:rPr lang="en-US" i="1" dirty="0">
                <a:solidFill>
                  <a:schemeClr val="tx2"/>
                </a:solidFill>
                <a:latin typeface="Times New Roman"/>
                <a:cs typeface="Times New Roman"/>
              </a:rPr>
              <a:t>q</a:t>
            </a:r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3AA"/>
                </a:solidFill>
                <a:latin typeface="Arial"/>
                <a:cs typeface="Arial"/>
              </a:rPr>
              <a:t>is surface heat flow; 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k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3AA"/>
                </a:solidFill>
              </a:rPr>
              <a:t>is thermal</a:t>
            </a:r>
          </a:p>
          <a:p>
            <a:r>
              <a:rPr lang="en-US" dirty="0">
                <a:solidFill>
                  <a:srgbClr val="0003AA"/>
                </a:solidFill>
              </a:rPr>
              <a:t>      conductivity) but sometimes different (for example, we</a:t>
            </a:r>
            <a:endParaRPr lang="en-US" dirty="0">
              <a:solidFill>
                <a:srgbClr val="0003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0003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used 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3AA"/>
                </a:solidFill>
                <a:latin typeface="Arial"/>
                <a:cs typeface="Arial"/>
              </a:rPr>
              <a:t>for heat production per unit volume</a:t>
            </a:r>
            <a:r>
              <a:rPr lang="en-US" dirty="0">
                <a:solidFill>
                  <a:srgbClr val="0003AA"/>
                </a:solidFill>
              </a:rPr>
              <a:t>; F&amp;C used     </a:t>
            </a:r>
          </a:p>
          <a:p>
            <a:r>
              <a:rPr lang="en-US" dirty="0">
                <a:solidFill>
                  <a:schemeClr val="accent2"/>
                </a:solidFill>
              </a:rPr>
              <a:t>    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>
                <a:solidFill>
                  <a:srgbClr val="0003AA"/>
                </a:solidFill>
              </a:rPr>
              <a:t>. Note that the text uses 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H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3AA"/>
                </a:solidFill>
              </a:rPr>
              <a:t>for heat production per unit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  <a:p>
            <a:r>
              <a:rPr lang="en-US" dirty="0">
                <a:solidFill>
                  <a:schemeClr val="accent2"/>
                </a:solidFill>
              </a:rPr>
              <a:t>      </a:t>
            </a:r>
            <a:r>
              <a:rPr lang="en-US" dirty="0">
                <a:solidFill>
                  <a:srgbClr val="0003AA"/>
                </a:solidFill>
              </a:rPr>
              <a:t>mass, so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/>
                <a:cs typeface="Times New Roman"/>
              </a:rPr>
              <a:t>H</a:t>
            </a:r>
            <a:r>
              <a:rPr lang="en-US" i="1" baseline="-25000" dirty="0" err="1">
                <a:solidFill>
                  <a:srgbClr val="000000"/>
                </a:solidFill>
                <a:latin typeface="Times New Roman"/>
                <a:cs typeface="Times New Roman"/>
              </a:rPr>
              <a:t>notes</a:t>
            </a:r>
            <a:r>
              <a:rPr lang="en-US" i="1" dirty="0">
                <a:solidFill>
                  <a:srgbClr val="000000"/>
                </a:solidFill>
                <a:latin typeface="Times New Roman"/>
                <a:cs typeface="Times New Roman"/>
              </a:rPr>
              <a:t> = </a:t>
            </a:r>
            <a:r>
              <a:rPr lang="en-US" i="1" dirty="0" err="1">
                <a:solidFill>
                  <a:srgbClr val="000000"/>
                </a:solidFill>
                <a:latin typeface="Symbol" charset="2"/>
                <a:cs typeface="Symbol" charset="2"/>
              </a:rPr>
              <a:t>r</a:t>
            </a:r>
            <a:r>
              <a:rPr lang="en-US" i="1" dirty="0" err="1">
                <a:solidFill>
                  <a:srgbClr val="000000"/>
                </a:solidFill>
                <a:latin typeface="Times New Roman"/>
                <a:cs typeface="Times New Roman"/>
              </a:rPr>
              <a:t>H</a:t>
            </a:r>
            <a:r>
              <a:rPr lang="en-US" i="1" baseline="-25000" dirty="0" err="1">
                <a:solidFill>
                  <a:srgbClr val="000000"/>
                </a:solidFill>
                <a:latin typeface="Times New Roman"/>
                <a:cs typeface="Times New Roman"/>
              </a:rPr>
              <a:t>T&amp;S</a:t>
            </a:r>
            <a:r>
              <a:rPr lang="en-US" dirty="0">
                <a:solidFill>
                  <a:srgbClr val="0003AA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265863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 Box 3">
            <a:extLst>
              <a:ext uri="{FF2B5EF4-FFF2-40B4-BE49-F238E27FC236}">
                <a16:creationId xmlns:a16="http://schemas.microsoft.com/office/drawing/2014/main" id="{2F164DC0-1CE9-6A35-F547-618FB42EF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9175" y="1536174"/>
            <a:ext cx="771365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3600" i="1" dirty="0">
                <a:solidFill>
                  <a:srgbClr val="0003AA"/>
                </a:solidFill>
                <a:latin typeface="Arial Black" charset="0"/>
              </a:rPr>
              <a:t>Critical Thinking Skills (II):</a:t>
            </a:r>
          </a:p>
          <a:p>
            <a:endParaRPr lang="en-US" sz="1200" i="1" dirty="0">
              <a:solidFill>
                <a:srgbClr val="0003AA"/>
              </a:solidFill>
              <a:latin typeface="Arial Black" charset="0"/>
            </a:endParaRPr>
          </a:p>
          <a:p>
            <a:r>
              <a:rPr lang="en-US" dirty="0">
                <a:solidFill>
                  <a:srgbClr val="0003AA"/>
                </a:solidFill>
                <a:latin typeface="Arial"/>
                <a:cs typeface="Arial"/>
              </a:rPr>
              <a:t>   </a:t>
            </a:r>
            <a:r>
              <a:rPr lang="en-US" i="1" dirty="0">
                <a:solidFill>
                  <a:srgbClr val="0003AA"/>
                </a:solidFill>
                <a:latin typeface="Arial Black" charset="0"/>
              </a:rPr>
              <a:t>Always Look Carefully at the Observations:</a:t>
            </a:r>
          </a:p>
          <a:p>
            <a:endParaRPr lang="en-US" sz="600" dirty="0">
              <a:solidFill>
                <a:srgbClr val="0003AA"/>
              </a:solidFill>
            </a:endParaRPr>
          </a:p>
          <a:p>
            <a:r>
              <a:rPr lang="en-US" dirty="0">
                <a:solidFill>
                  <a:srgbClr val="0003AA"/>
                </a:solidFill>
              </a:rPr>
              <a:t>   • What is the core kernel of observational constraint?</a:t>
            </a:r>
          </a:p>
          <a:p>
            <a:endParaRPr lang="en-US" sz="600" dirty="0">
              <a:solidFill>
                <a:srgbClr val="0003AA"/>
              </a:solidFill>
            </a:endParaRPr>
          </a:p>
          <a:p>
            <a:r>
              <a:rPr lang="en-US" dirty="0">
                <a:solidFill>
                  <a:srgbClr val="0003AA"/>
                </a:solidFill>
              </a:rPr>
              <a:t>   • Is there a better way to describe observations?</a:t>
            </a:r>
          </a:p>
          <a:p>
            <a:endParaRPr lang="en-US" sz="600" dirty="0">
              <a:solidFill>
                <a:srgbClr val="0003AA"/>
              </a:solidFill>
            </a:endParaRPr>
          </a:p>
          <a:p>
            <a:r>
              <a:rPr lang="en-US" dirty="0">
                <a:solidFill>
                  <a:srgbClr val="0003AA"/>
                </a:solidFill>
              </a:rPr>
              <a:t>   • Is there a potential for multiple signal sources?</a:t>
            </a:r>
          </a:p>
          <a:p>
            <a:endParaRPr lang="en-US" sz="600" dirty="0">
              <a:solidFill>
                <a:srgbClr val="0003AA"/>
              </a:solidFill>
            </a:endParaRPr>
          </a:p>
          <a:p>
            <a:r>
              <a:rPr lang="en-US" dirty="0">
                <a:solidFill>
                  <a:srgbClr val="0003AA"/>
                </a:solidFill>
              </a:rPr>
              <a:t>   • Is there an approach to analysis that might remove </a:t>
            </a:r>
          </a:p>
          <a:p>
            <a:r>
              <a:rPr lang="en-US" dirty="0">
                <a:solidFill>
                  <a:srgbClr val="0003AA"/>
                </a:solidFill>
              </a:rPr>
              <a:t>      signals that aren’t relevant for processes you wish</a:t>
            </a:r>
          </a:p>
          <a:p>
            <a:r>
              <a:rPr lang="en-US" dirty="0">
                <a:solidFill>
                  <a:srgbClr val="0003AA"/>
                </a:solidFill>
              </a:rPr>
              <a:t>      to understand?  </a:t>
            </a:r>
            <a:endParaRPr lang="en-US" i="1" dirty="0">
              <a:solidFill>
                <a:srgbClr val="0003AA"/>
              </a:solidFill>
              <a:latin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551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3">
            <a:extLst>
              <a:ext uri="{FF2B5EF4-FFF2-40B4-BE49-F238E27FC236}">
                <a16:creationId xmlns:a16="http://schemas.microsoft.com/office/drawing/2014/main" id="{AC0C2A87-0F43-A9D4-B27E-15FB31867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961" y="149225"/>
            <a:ext cx="8564339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3600" i="1" dirty="0">
                <a:solidFill>
                  <a:srgbClr val="000090"/>
                </a:solidFill>
                <a:latin typeface="Arial Black"/>
                <a:cs typeface="Arial Black"/>
              </a:rPr>
              <a:t>Science</a:t>
            </a:r>
            <a:r>
              <a:rPr lang="en-US" sz="3200" dirty="0">
                <a:solidFill>
                  <a:srgbClr val="000090"/>
                </a:solidFill>
              </a:rPr>
              <a:t> is a process of discovery by which</a:t>
            </a:r>
          </a:p>
          <a:p>
            <a:r>
              <a:rPr lang="en-US" sz="3200" dirty="0">
                <a:solidFill>
                  <a:srgbClr val="000090"/>
                </a:solidFill>
              </a:rPr>
              <a:t>	we increase knowledge…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1C227A6-7D0A-12DA-B6A2-56B8E5088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2838" y="1363662"/>
            <a:ext cx="2797175" cy="6953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sz="2000" dirty="0">
                <a:solidFill>
                  <a:srgbClr val="000090"/>
                </a:solidFill>
              </a:rPr>
              <a:t>Inductive Reasoning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3E2EA3B-1156-F8E3-01CB-0FB4001B2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5538" y="2527300"/>
            <a:ext cx="2797175" cy="6953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0090"/>
                </a:solidFill>
              </a:rPr>
              <a:t>Observations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9074FD0-F75D-04C7-1464-78B693D67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9825" y="3711575"/>
            <a:ext cx="2797175" cy="6953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>
                <a:solidFill>
                  <a:srgbClr val="000090"/>
                </a:solidFill>
              </a:rPr>
              <a:t>Hypothesis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664587D-4795-65E1-689A-E2504255A9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5025" y="4706937"/>
            <a:ext cx="2797175" cy="6953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sz="1800">
                <a:solidFill>
                  <a:srgbClr val="000090"/>
                </a:solidFill>
              </a:rPr>
              <a:t>Additional observations/</a:t>
            </a:r>
          </a:p>
          <a:p>
            <a:pPr algn="ctr"/>
            <a:r>
              <a:rPr lang="en-US" sz="1800">
                <a:solidFill>
                  <a:srgbClr val="000090"/>
                </a:solidFill>
              </a:rPr>
              <a:t>experiments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FB4CDE6E-7051-3A6D-B159-ED9EAA551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9938" y="3727450"/>
            <a:ext cx="2797175" cy="6953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>
                <a:solidFill>
                  <a:srgbClr val="000090"/>
                </a:solidFill>
              </a:rPr>
              <a:t>Observations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88AAAD66-1C26-36E9-90A2-159E17BC0F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2590800"/>
            <a:ext cx="2797175" cy="6953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>
                <a:solidFill>
                  <a:srgbClr val="000090"/>
                </a:solidFill>
              </a:rPr>
              <a:t>Hypothesis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C97BD1B-FC7F-B9A4-5AF6-79A76DC62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5025" y="5945187"/>
            <a:ext cx="2797175" cy="6953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>
                <a:solidFill>
                  <a:srgbClr val="000090"/>
                </a:solidFill>
              </a:rPr>
              <a:t>Theory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966DAEA-0B87-4B8B-D6D6-3D3DAF319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0725" y="1397000"/>
            <a:ext cx="2797175" cy="6953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sz="2000">
                <a:solidFill>
                  <a:srgbClr val="000090"/>
                </a:solidFill>
              </a:rPr>
              <a:t>Deductive Reasoning</a:t>
            </a:r>
          </a:p>
        </p:txBody>
      </p:sp>
      <p:sp>
        <p:nvSpPr>
          <p:cNvPr id="31" name="Text Box 12">
            <a:extLst>
              <a:ext uri="{FF2B5EF4-FFF2-40B4-BE49-F238E27FC236}">
                <a16:creationId xmlns:a16="http://schemas.microsoft.com/office/drawing/2014/main" id="{D6EA79E3-694E-CD9E-1A07-A7A3C507C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4825" y="2058987"/>
            <a:ext cx="145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2000" dirty="0">
                <a:solidFill>
                  <a:srgbClr val="000090"/>
                </a:solidFill>
              </a:rPr>
              <a:t>begins with</a:t>
            </a:r>
          </a:p>
        </p:txBody>
      </p:sp>
      <p:sp>
        <p:nvSpPr>
          <p:cNvPr id="32" name="Text Box 13">
            <a:extLst>
              <a:ext uri="{FF2B5EF4-FFF2-40B4-BE49-F238E27FC236}">
                <a16:creationId xmlns:a16="http://schemas.microsoft.com/office/drawing/2014/main" id="{C067A8BB-441F-E260-0248-EDA802390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8100" y="2168525"/>
            <a:ext cx="1666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2000">
                <a:solidFill>
                  <a:srgbClr val="000090"/>
                </a:solidFill>
              </a:rPr>
              <a:t>begins with a</a:t>
            </a:r>
          </a:p>
        </p:txBody>
      </p:sp>
      <p:sp>
        <p:nvSpPr>
          <p:cNvPr id="33" name="Text Box 14">
            <a:extLst>
              <a:ext uri="{FF2B5EF4-FFF2-40B4-BE49-F238E27FC236}">
                <a16:creationId xmlns:a16="http://schemas.microsoft.com/office/drawing/2014/main" id="{0D2CE1C4-A424-4CAB-76EC-2D0833612A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230562"/>
            <a:ext cx="2301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2000" dirty="0">
                <a:solidFill>
                  <a:srgbClr val="000090"/>
                </a:solidFill>
              </a:rPr>
              <a:t>used to generate a</a:t>
            </a:r>
          </a:p>
        </p:txBody>
      </p:sp>
      <p:sp>
        <p:nvSpPr>
          <p:cNvPr id="34" name="Text Box 15">
            <a:extLst>
              <a:ext uri="{FF2B5EF4-FFF2-40B4-BE49-F238E27FC236}">
                <a16:creationId xmlns:a16="http://schemas.microsoft.com/office/drawing/2014/main" id="{1E1449A6-3CD3-FB77-60DC-6C63A3795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0938" y="3300412"/>
            <a:ext cx="2033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2000">
                <a:solidFill>
                  <a:srgbClr val="000090"/>
                </a:solidFill>
              </a:rPr>
              <a:t>predicts testable</a:t>
            </a:r>
          </a:p>
        </p:txBody>
      </p:sp>
      <p:sp>
        <p:nvSpPr>
          <p:cNvPr id="35" name="Line 16">
            <a:extLst>
              <a:ext uri="{FF2B5EF4-FFF2-40B4-BE49-F238E27FC236}">
                <a16:creationId xmlns:a16="http://schemas.microsoft.com/office/drawing/2014/main" id="{5C9E73FD-241A-5BD1-652A-2D9DF4B2B2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187485" y="4396686"/>
            <a:ext cx="555965" cy="51821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6" name="Line 17">
            <a:extLst>
              <a:ext uri="{FF2B5EF4-FFF2-40B4-BE49-F238E27FC236}">
                <a16:creationId xmlns:a16="http://schemas.microsoft.com/office/drawing/2014/main" id="{341DEC01-41F5-8F2A-47E3-BD2A5C2AA4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02638" y="4329112"/>
            <a:ext cx="249100" cy="59149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7" name="Text Box 18">
            <a:extLst>
              <a:ext uri="{FF2B5EF4-FFF2-40B4-BE49-F238E27FC236}">
                <a16:creationId xmlns:a16="http://schemas.microsoft.com/office/drawing/2014/main" id="{EBD82652-6DDF-9EAF-D28B-5EB483099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4975" y="5468937"/>
            <a:ext cx="3629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2000">
                <a:solidFill>
                  <a:srgbClr val="000090"/>
                </a:solidFill>
              </a:rPr>
              <a:t>If well supported, may become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93109F7-8CAC-2A6E-073A-535CFF32E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0700" y="4576762"/>
            <a:ext cx="2286000" cy="2132013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 cmpd="sng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sz="3200" i="1" dirty="0">
                <a:solidFill>
                  <a:srgbClr val="FF0000"/>
                </a:solidFill>
                <a:latin typeface="Arial Black"/>
                <a:cs typeface="Arial Black"/>
              </a:rPr>
              <a:t>The</a:t>
            </a:r>
          </a:p>
          <a:p>
            <a:pPr algn="ctr"/>
            <a:r>
              <a:rPr lang="en-US" sz="3200" i="1" dirty="0">
                <a:solidFill>
                  <a:srgbClr val="FF0000"/>
                </a:solidFill>
                <a:latin typeface="Arial Black"/>
                <a:cs typeface="Arial Black"/>
              </a:rPr>
              <a:t>Scientific</a:t>
            </a:r>
          </a:p>
          <a:p>
            <a:pPr algn="ctr"/>
            <a:r>
              <a:rPr lang="en-US" sz="3200" i="1" dirty="0">
                <a:solidFill>
                  <a:srgbClr val="FF0000"/>
                </a:solidFill>
                <a:latin typeface="Arial Black"/>
                <a:cs typeface="Arial Black"/>
              </a:rPr>
              <a:t>Method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0F5DFC2-C0D0-620E-C570-BC0D630DCDAE}"/>
              </a:ext>
            </a:extLst>
          </p:cNvPr>
          <p:cNvCxnSpPr>
            <a:endCxn id="28" idx="2"/>
          </p:cNvCxnSpPr>
          <p:nvPr/>
        </p:nvCxnSpPr>
        <p:spPr bwMode="auto">
          <a:xfrm flipV="1">
            <a:off x="5212581" y="2938463"/>
            <a:ext cx="1910532" cy="109375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F3EBAF84-2C25-0373-1DD8-675F69F4042D}"/>
              </a:ext>
            </a:extLst>
          </p:cNvPr>
          <p:cNvCxnSpPr>
            <a:stCxn id="27" idx="2"/>
          </p:cNvCxnSpPr>
          <p:nvPr/>
        </p:nvCxnSpPr>
        <p:spPr bwMode="auto">
          <a:xfrm flipH="1" flipV="1">
            <a:off x="5199827" y="2874459"/>
            <a:ext cx="1920111" cy="120065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99937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2">
            <a:extLst>
              <a:ext uri="{FF2B5EF4-FFF2-40B4-BE49-F238E27FC236}">
                <a16:creationId xmlns:a16="http://schemas.microsoft.com/office/drawing/2014/main" id="{9C8957D6-411E-4198-7CA7-D3161CF991D2}"/>
              </a:ext>
            </a:extLst>
          </p:cNvPr>
          <p:cNvSpPr txBox="1"/>
          <p:nvPr/>
        </p:nvSpPr>
        <p:spPr>
          <a:xfrm>
            <a:off x="2104425" y="2413338"/>
            <a:ext cx="798315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3600" dirty="0">
                <a:solidFill>
                  <a:srgbClr val="0003AA"/>
                </a:solidFill>
                <a:latin typeface="Arial Black"/>
                <a:cs typeface="Arial Black"/>
              </a:rPr>
              <a:t>All hypotheses (&amp; theories)</a:t>
            </a:r>
          </a:p>
          <a:p>
            <a:r>
              <a:rPr lang="en-US" sz="3600" dirty="0">
                <a:solidFill>
                  <a:srgbClr val="0003AA"/>
                </a:solidFill>
                <a:latin typeface="Arial"/>
                <a:cs typeface="Arial"/>
              </a:rPr>
              <a:t>   </a:t>
            </a:r>
            <a:r>
              <a:rPr lang="en-US" sz="3600" dirty="0">
                <a:solidFill>
                  <a:srgbClr val="0003AA"/>
                </a:solidFill>
                <a:latin typeface="Arial Black"/>
                <a:cs typeface="Arial Black"/>
              </a:rPr>
              <a:t>are models</a:t>
            </a:r>
            <a:r>
              <a:rPr lang="mr-IN" sz="3600" dirty="0">
                <a:solidFill>
                  <a:srgbClr val="0003AA"/>
                </a:solidFill>
                <a:latin typeface="Arial Black"/>
                <a:cs typeface="Arial Black"/>
              </a:rPr>
              <a:t>…</a:t>
            </a:r>
            <a:endParaRPr lang="en-US" sz="3600" dirty="0">
              <a:solidFill>
                <a:srgbClr val="0003AA"/>
              </a:solidFill>
              <a:latin typeface="Arial Black"/>
              <a:cs typeface="Arial Black"/>
            </a:endParaRPr>
          </a:p>
          <a:p>
            <a:endParaRPr lang="en-US" sz="1800" dirty="0">
              <a:solidFill>
                <a:srgbClr val="0003AA"/>
              </a:solidFill>
              <a:latin typeface="Arial Black"/>
              <a:cs typeface="Arial Black"/>
            </a:endParaRPr>
          </a:p>
          <a:p>
            <a:r>
              <a:rPr lang="en-US" sz="3600" dirty="0">
                <a:solidFill>
                  <a:srgbClr val="0003AA"/>
                </a:solidFill>
                <a:latin typeface="Arial Black"/>
                <a:cs typeface="Arial Black"/>
              </a:rPr>
              <a:t>Some models involve numbers.</a:t>
            </a:r>
          </a:p>
        </p:txBody>
      </p:sp>
    </p:spTree>
    <p:extLst>
      <p:ext uri="{BB962C8B-B14F-4D97-AF65-F5344CB8AC3E}">
        <p14:creationId xmlns:p14="http://schemas.microsoft.com/office/powerpoint/2010/main" val="2557599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>
            <a:extLst>
              <a:ext uri="{FF2B5EF4-FFF2-40B4-BE49-F238E27FC236}">
                <a16:creationId xmlns:a16="http://schemas.microsoft.com/office/drawing/2014/main" id="{A40AE1E9-4C2E-D8DE-56CD-CF334B5A4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0155" y="58847"/>
            <a:ext cx="8551690" cy="6740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3600" i="1" dirty="0">
                <a:solidFill>
                  <a:srgbClr val="0003AA"/>
                </a:solidFill>
                <a:latin typeface="Arial Black" charset="0"/>
              </a:rPr>
              <a:t>Critical Thinking Skills (III):</a:t>
            </a:r>
          </a:p>
          <a:p>
            <a:endParaRPr lang="en-US" sz="1200" i="1" dirty="0">
              <a:solidFill>
                <a:srgbClr val="0003AA"/>
              </a:solidFill>
              <a:latin typeface="Arial Black" charset="0"/>
            </a:endParaRPr>
          </a:p>
          <a:p>
            <a:r>
              <a:rPr lang="en-US" i="1" dirty="0">
                <a:solidFill>
                  <a:srgbClr val="0003AA"/>
                </a:solidFill>
                <a:latin typeface="Arial Black" charset="0"/>
              </a:rPr>
              <a:t>    </a:t>
            </a:r>
            <a:r>
              <a:rPr lang="en-US" dirty="0">
                <a:solidFill>
                  <a:srgbClr val="0003AA"/>
                </a:solidFill>
              </a:rPr>
              <a:t>When reading a paper that involves dynamical modeling,</a:t>
            </a:r>
          </a:p>
          <a:p>
            <a:r>
              <a:rPr lang="en-US" dirty="0">
                <a:solidFill>
                  <a:srgbClr val="0003AA"/>
                </a:solidFill>
              </a:rPr>
              <a:t>        it’s always helpful to think about:</a:t>
            </a:r>
          </a:p>
          <a:p>
            <a:r>
              <a:rPr lang="en-US" dirty="0">
                <a:solidFill>
                  <a:srgbClr val="0003AA"/>
                </a:solidFill>
              </a:rPr>
              <a:t>        • What are the assumptions of boundary conditions</a:t>
            </a:r>
          </a:p>
          <a:p>
            <a:r>
              <a:rPr lang="en-US" dirty="0">
                <a:solidFill>
                  <a:srgbClr val="0003AA"/>
                </a:solidFill>
              </a:rPr>
              <a:t>           (and do they matter?)</a:t>
            </a:r>
          </a:p>
          <a:p>
            <a:r>
              <a:rPr lang="en-US" dirty="0">
                <a:solidFill>
                  <a:srgbClr val="0003AA"/>
                </a:solidFill>
              </a:rPr>
              <a:t>        • What are the assumptions of initial conditions</a:t>
            </a:r>
          </a:p>
          <a:p>
            <a:r>
              <a:rPr lang="en-US" dirty="0">
                <a:solidFill>
                  <a:srgbClr val="0003AA"/>
                </a:solidFill>
              </a:rPr>
              <a:t>           (and do they matter?)</a:t>
            </a:r>
          </a:p>
          <a:p>
            <a:r>
              <a:rPr lang="en-US" dirty="0">
                <a:solidFill>
                  <a:srgbClr val="0003AA"/>
                </a:solidFill>
              </a:rPr>
              <a:t>        • What physical processes are being modeled</a:t>
            </a:r>
          </a:p>
          <a:p>
            <a:r>
              <a:rPr lang="en-US" dirty="0">
                <a:solidFill>
                  <a:srgbClr val="0003AA"/>
                </a:solidFill>
              </a:rPr>
              <a:t>           (and are there neglected physical processes that </a:t>
            </a:r>
          </a:p>
          <a:p>
            <a:r>
              <a:rPr lang="en-US" dirty="0">
                <a:solidFill>
                  <a:srgbClr val="0003AA"/>
                </a:solidFill>
              </a:rPr>
              <a:t>           could conceivably be important?)</a:t>
            </a:r>
          </a:p>
          <a:p>
            <a:r>
              <a:rPr lang="en-US" dirty="0">
                <a:solidFill>
                  <a:srgbClr val="0003AA"/>
                </a:solidFill>
              </a:rPr>
              <a:t>        • What observations are being modeled</a:t>
            </a:r>
          </a:p>
          <a:p>
            <a:r>
              <a:rPr lang="en-US" dirty="0">
                <a:solidFill>
                  <a:srgbClr val="0003AA"/>
                </a:solidFill>
              </a:rPr>
              <a:t>           (and how are they related? Qualitative or quantitative?</a:t>
            </a:r>
          </a:p>
          <a:p>
            <a:r>
              <a:rPr lang="en-US" dirty="0">
                <a:solidFill>
                  <a:srgbClr val="0003AA"/>
                </a:solidFill>
              </a:rPr>
              <a:t>           Comparison or inversion? What is the criterion for a</a:t>
            </a:r>
          </a:p>
          <a:p>
            <a:r>
              <a:rPr lang="en-US" dirty="0">
                <a:solidFill>
                  <a:srgbClr val="0003AA"/>
                </a:solidFill>
              </a:rPr>
              <a:t>           </a:t>
            </a:r>
            <a:r>
              <a:rPr lang="ja-JP" altLang="en-US" dirty="0">
                <a:solidFill>
                  <a:srgbClr val="0003AA"/>
                </a:solidFill>
              </a:rPr>
              <a:t>“</a:t>
            </a:r>
            <a:r>
              <a:rPr lang="en-US" dirty="0">
                <a:solidFill>
                  <a:srgbClr val="0003AA"/>
                </a:solidFill>
              </a:rPr>
              <a:t>Good Match</a:t>
            </a:r>
            <a:r>
              <a:rPr lang="ja-JP" altLang="en-US" dirty="0">
                <a:solidFill>
                  <a:srgbClr val="0003AA"/>
                </a:solidFill>
              </a:rPr>
              <a:t>”</a:t>
            </a:r>
            <a:r>
              <a:rPr lang="en-US" dirty="0">
                <a:solidFill>
                  <a:srgbClr val="0003AA"/>
                </a:solidFill>
              </a:rPr>
              <a:t> to the observations? Are there other</a:t>
            </a:r>
          </a:p>
          <a:p>
            <a:r>
              <a:rPr lang="en-US" dirty="0">
                <a:solidFill>
                  <a:srgbClr val="0003AA"/>
                </a:solidFill>
              </a:rPr>
              <a:t>           observations that might be relevant?)</a:t>
            </a:r>
          </a:p>
          <a:p>
            <a:r>
              <a:rPr lang="en-US" dirty="0">
                <a:solidFill>
                  <a:srgbClr val="0003AA"/>
                </a:solidFill>
              </a:rPr>
              <a:t>        • Does the model make testable predictions? How might</a:t>
            </a:r>
          </a:p>
          <a:p>
            <a:r>
              <a:rPr lang="en-US" dirty="0">
                <a:solidFill>
                  <a:srgbClr val="0003AA"/>
                </a:solidFill>
              </a:rPr>
              <a:t>           you test it? </a:t>
            </a:r>
            <a:endParaRPr lang="en-US" i="1" dirty="0">
              <a:solidFill>
                <a:srgbClr val="0003AA"/>
              </a:solidFill>
              <a:latin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116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3">
            <a:extLst>
              <a:ext uri="{FF2B5EF4-FFF2-40B4-BE49-F238E27FC236}">
                <a16:creationId xmlns:a16="http://schemas.microsoft.com/office/drawing/2014/main" id="{14C172F7-3098-385A-885F-1F505BB814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2390" y="1351509"/>
            <a:ext cx="8487219" cy="415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3600" i="1" dirty="0">
                <a:solidFill>
                  <a:srgbClr val="0003AA"/>
                </a:solidFill>
                <a:latin typeface="Arial Black" charset="0"/>
              </a:rPr>
              <a:t>Critical Thinking Skills (IV):</a:t>
            </a:r>
          </a:p>
          <a:p>
            <a:endParaRPr lang="en-US" sz="1200" i="1" dirty="0">
              <a:solidFill>
                <a:srgbClr val="0003AA"/>
              </a:solidFill>
              <a:latin typeface="Arial Black" charset="0"/>
            </a:endParaRPr>
          </a:p>
          <a:p>
            <a:r>
              <a:rPr lang="en-US" i="1" dirty="0">
                <a:solidFill>
                  <a:srgbClr val="0003AA"/>
                </a:solidFill>
                <a:latin typeface="Arial Black" charset="0"/>
              </a:rPr>
              <a:t>    Numbers matter!</a:t>
            </a:r>
            <a:endParaRPr lang="en-US" dirty="0">
              <a:solidFill>
                <a:srgbClr val="0003AA"/>
              </a:solidFill>
            </a:endParaRPr>
          </a:p>
          <a:p>
            <a:r>
              <a:rPr lang="en-US" dirty="0">
                <a:solidFill>
                  <a:srgbClr val="0003AA"/>
                </a:solidFill>
              </a:rPr>
              <a:t>        • What are the assumptions of rock material properties?</a:t>
            </a:r>
          </a:p>
          <a:p>
            <a:r>
              <a:rPr lang="en-US" dirty="0">
                <a:solidFill>
                  <a:srgbClr val="0003AA"/>
                </a:solidFill>
              </a:rPr>
              <a:t>           Do they gibe with laboratory measurements?</a:t>
            </a:r>
          </a:p>
          <a:p>
            <a:r>
              <a:rPr lang="en-US" dirty="0">
                <a:solidFill>
                  <a:srgbClr val="0003AA"/>
                </a:solidFill>
              </a:rPr>
              <a:t>           Do they gibe with geophysical measurements of </a:t>
            </a:r>
          </a:p>
          <a:p>
            <a:r>
              <a:rPr lang="en-US" dirty="0">
                <a:solidFill>
                  <a:srgbClr val="0003AA"/>
                </a:solidFill>
              </a:rPr>
              <a:t>           in-situ properties?</a:t>
            </a:r>
          </a:p>
          <a:p>
            <a:r>
              <a:rPr lang="en-US" dirty="0">
                <a:solidFill>
                  <a:srgbClr val="0003AA"/>
                </a:solidFill>
              </a:rPr>
              <a:t>        • What are the numerical values of other physical</a:t>
            </a:r>
          </a:p>
          <a:p>
            <a:r>
              <a:rPr lang="en-US" dirty="0">
                <a:solidFill>
                  <a:srgbClr val="0003AA"/>
                </a:solidFill>
              </a:rPr>
              <a:t>           properties? </a:t>
            </a:r>
          </a:p>
          <a:p>
            <a:r>
              <a:rPr lang="en-US" dirty="0">
                <a:solidFill>
                  <a:srgbClr val="0003AA"/>
                </a:solidFill>
              </a:rPr>
              <a:t>           Are they reasonable?</a:t>
            </a:r>
          </a:p>
          <a:p>
            <a:r>
              <a:rPr lang="en-US" dirty="0">
                <a:solidFill>
                  <a:srgbClr val="0003AA"/>
                </a:solidFill>
              </a:rPr>
              <a:t>           Is there observational support?</a:t>
            </a:r>
          </a:p>
        </p:txBody>
      </p:sp>
    </p:spTree>
    <p:extLst>
      <p:ext uri="{BB962C8B-B14F-4D97-AF65-F5344CB8AC3E}">
        <p14:creationId xmlns:p14="http://schemas.microsoft.com/office/powerpoint/2010/main" val="123842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4209F72-D808-7FF5-3016-205672F7F3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487" y="18472"/>
            <a:ext cx="9126665" cy="6858000"/>
          </a:xfrm>
          <a:prstGeom prst="rect">
            <a:avLst/>
          </a:prstGeom>
        </p:spPr>
      </p:pic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CAC1890C-AB2F-4EA1-C9F2-AF052B9661BD}"/>
              </a:ext>
            </a:extLst>
          </p:cNvPr>
          <p:cNvSpPr/>
          <p:nvPr/>
        </p:nvSpPr>
        <p:spPr>
          <a:xfrm>
            <a:off x="715626" y="517055"/>
            <a:ext cx="1834479" cy="12682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id="{4A3FE93D-E43D-3650-3876-C1B50197D8D4}"/>
              </a:ext>
            </a:extLst>
          </p:cNvPr>
          <p:cNvSpPr txBox="1"/>
          <p:nvPr/>
        </p:nvSpPr>
        <p:spPr>
          <a:xfrm>
            <a:off x="2867687" y="3794480"/>
            <a:ext cx="22890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333399"/>
                </a:solidFill>
              </a:rPr>
              <a:t>Melting</a:t>
            </a:r>
          </a:p>
          <a:p>
            <a:r>
              <a:rPr lang="en-US" dirty="0">
                <a:solidFill>
                  <a:srgbClr val="333399"/>
                </a:solidFill>
              </a:rPr>
              <a:t>depends on</a:t>
            </a:r>
          </a:p>
          <a:p>
            <a:r>
              <a:rPr lang="en-US" dirty="0">
                <a:solidFill>
                  <a:srgbClr val="333399"/>
                </a:solidFill>
              </a:rPr>
              <a:t>temperature,</a:t>
            </a:r>
          </a:p>
          <a:p>
            <a:r>
              <a:rPr lang="en-US" dirty="0">
                <a:solidFill>
                  <a:srgbClr val="333399"/>
                </a:solidFill>
              </a:rPr>
              <a:t>pressure &amp;</a:t>
            </a:r>
          </a:p>
          <a:p>
            <a:r>
              <a:rPr lang="en-US" dirty="0">
                <a:solidFill>
                  <a:srgbClr val="333399"/>
                </a:solidFill>
              </a:rPr>
              <a:t>hydration state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03C6A169-A078-BC57-B637-493BCAFE0226}"/>
              </a:ext>
            </a:extLst>
          </p:cNvPr>
          <p:cNvSpPr txBox="1"/>
          <p:nvPr/>
        </p:nvSpPr>
        <p:spPr>
          <a:xfrm>
            <a:off x="6982487" y="3284416"/>
            <a:ext cx="248016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333399"/>
                </a:solidFill>
              </a:rPr>
              <a:t>Differences in</a:t>
            </a:r>
          </a:p>
          <a:p>
            <a:r>
              <a:rPr lang="en-US" dirty="0">
                <a:solidFill>
                  <a:srgbClr val="333399"/>
                </a:solidFill>
              </a:rPr>
              <a:t>these two sets</a:t>
            </a:r>
          </a:p>
          <a:p>
            <a:r>
              <a:rPr lang="en-US" dirty="0">
                <a:solidFill>
                  <a:srgbClr val="333399"/>
                </a:solidFill>
              </a:rPr>
              <a:t>of </a:t>
            </a:r>
            <a:r>
              <a:rPr lang="en-US" dirty="0" err="1">
                <a:solidFill>
                  <a:srgbClr val="333399"/>
                </a:solidFill>
              </a:rPr>
              <a:t>geotherms</a:t>
            </a:r>
            <a:endParaRPr lang="en-US" dirty="0">
              <a:solidFill>
                <a:srgbClr val="333399"/>
              </a:solidFill>
            </a:endParaRPr>
          </a:p>
          <a:p>
            <a:r>
              <a:rPr lang="en-US" dirty="0">
                <a:solidFill>
                  <a:srgbClr val="333399"/>
                </a:solidFill>
              </a:rPr>
              <a:t>are how much of</a:t>
            </a:r>
          </a:p>
          <a:p>
            <a:r>
              <a:rPr lang="en-US" dirty="0">
                <a:solidFill>
                  <a:srgbClr val="333399"/>
                </a:solidFill>
              </a:rPr>
              <a:t>total heat flow is</a:t>
            </a:r>
          </a:p>
          <a:p>
            <a:r>
              <a:rPr lang="en-US" dirty="0">
                <a:solidFill>
                  <a:srgbClr val="333399"/>
                </a:solidFill>
              </a:rPr>
              <a:t>from crustal</a:t>
            </a:r>
          </a:p>
          <a:p>
            <a:r>
              <a:rPr lang="en-US" dirty="0">
                <a:solidFill>
                  <a:srgbClr val="333399"/>
                </a:solidFill>
              </a:rPr>
              <a:t>heat production</a:t>
            </a:r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8F5FE070-D5BD-D798-FE66-25C14BDB116A}"/>
              </a:ext>
            </a:extLst>
          </p:cNvPr>
          <p:cNvSpPr txBox="1"/>
          <p:nvPr/>
        </p:nvSpPr>
        <p:spPr>
          <a:xfrm>
            <a:off x="2953112" y="2186242"/>
            <a:ext cx="1405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latin typeface="Times New Roman"/>
                <a:cs typeface="Times New Roman"/>
              </a:rPr>
              <a:t>A</a:t>
            </a:r>
            <a:r>
              <a:rPr lang="en-US" dirty="0"/>
              <a:t> </a:t>
            </a:r>
            <a:r>
              <a:rPr lang="en-US" dirty="0">
                <a:latin typeface="Times New Roman"/>
                <a:cs typeface="Times New Roman"/>
              </a:rPr>
              <a:t>= 0.4</a:t>
            </a:r>
            <a:r>
              <a:rPr lang="en-US" i="1" dirty="0">
                <a:latin typeface="Times New Roman"/>
                <a:cs typeface="Times New Roman"/>
              </a:rPr>
              <a:t>q</a:t>
            </a:r>
            <a:r>
              <a:rPr lang="en-US" baseline="-25000" dirty="0">
                <a:latin typeface="Times New Roman"/>
                <a:cs typeface="Times New Roman"/>
              </a:rPr>
              <a:t>s</a:t>
            </a:r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id="{496250FF-4718-4180-3138-73190C791A8A}"/>
              </a:ext>
            </a:extLst>
          </p:cNvPr>
          <p:cNvSpPr txBox="1"/>
          <p:nvPr/>
        </p:nvSpPr>
        <p:spPr>
          <a:xfrm>
            <a:off x="7139370" y="2304472"/>
            <a:ext cx="1519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latin typeface="Times New Roman"/>
                <a:cs typeface="Times New Roman"/>
              </a:rPr>
              <a:t>A</a:t>
            </a:r>
            <a:r>
              <a:rPr lang="en-US" dirty="0"/>
              <a:t> </a:t>
            </a:r>
            <a:r>
              <a:rPr lang="en-US" dirty="0">
                <a:latin typeface="Times New Roman"/>
                <a:cs typeface="Times New Roman"/>
              </a:rPr>
              <a:t>= 0.26</a:t>
            </a:r>
            <a:r>
              <a:rPr lang="en-US" i="1" dirty="0">
                <a:latin typeface="Times New Roman"/>
                <a:cs typeface="Times New Roman"/>
              </a:rPr>
              <a:t>q</a:t>
            </a:r>
            <a:r>
              <a:rPr lang="en-US" baseline="-25000" dirty="0">
                <a:latin typeface="Times New Roman"/>
                <a:cs typeface="Times New Roman"/>
              </a:rPr>
              <a:t>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43EECA-16F8-A830-7A8C-FAFA0E4FE8D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867687" y="2228272"/>
            <a:ext cx="419485" cy="381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B6DF3F5-1133-0D3A-1408-C87FB4FCF9E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063170" y="2357892"/>
            <a:ext cx="419485" cy="381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71A9060-E109-5044-0B12-7147874BF095}"/>
              </a:ext>
            </a:extLst>
          </p:cNvPr>
          <p:cNvSpPr txBox="1"/>
          <p:nvPr/>
        </p:nvSpPr>
        <p:spPr>
          <a:xfrm>
            <a:off x="670190" y="584989"/>
            <a:ext cx="19424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3AA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Also</a:t>
            </a:r>
          </a:p>
          <a:p>
            <a:r>
              <a:rPr lang="en-US" sz="2400" b="1" dirty="0">
                <a:solidFill>
                  <a:srgbClr val="0003AA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important:</a:t>
            </a:r>
          </a:p>
          <a:p>
            <a:r>
              <a:rPr lang="en-US" sz="2400" b="1" dirty="0">
                <a:solidFill>
                  <a:srgbClr val="0003AA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Melting!</a:t>
            </a:r>
          </a:p>
        </p:txBody>
      </p:sp>
    </p:spTree>
    <p:extLst>
      <p:ext uri="{BB962C8B-B14F-4D97-AF65-F5344CB8AC3E}">
        <p14:creationId xmlns:p14="http://schemas.microsoft.com/office/powerpoint/2010/main" val="1232432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3612</TotalTime>
  <Words>646</Words>
  <Application>Microsoft Macintosh PowerPoint</Application>
  <PresentationFormat>Widescreen</PresentationFormat>
  <Paragraphs>120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Symbol</vt:lpstr>
      <vt:lpstr>Times New Roman</vt:lpstr>
      <vt:lpstr>Office Theme 2013 - 2022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Lowry</dc:creator>
  <cp:lastModifiedBy>Tony Lowry</cp:lastModifiedBy>
  <cp:revision>18</cp:revision>
  <dcterms:created xsi:type="dcterms:W3CDTF">2023-01-09T19:13:31Z</dcterms:created>
  <dcterms:modified xsi:type="dcterms:W3CDTF">2023-01-29T17:24:12Z</dcterms:modified>
</cp:coreProperties>
</file>