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72" r:id="rId3"/>
    <p:sldId id="271" r:id="rId4"/>
    <p:sldId id="274" r:id="rId5"/>
    <p:sldId id="275" r:id="rId6"/>
    <p:sldId id="276" r:id="rId7"/>
    <p:sldId id="277" r:id="rId8"/>
    <p:sldId id="278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AA"/>
    <a:srgbClr val="0015E8"/>
    <a:srgbClr val="D50000"/>
    <a:srgbClr val="B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BCDE3-FF8A-B69E-8952-8E098ECD3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306EE-B8B7-3FCC-84F1-0C7488503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7137C-3D03-0B49-FC1E-B6D131D4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CFAA-7444-7439-2534-C9143F70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4BC8-6074-A773-04F6-DA9914F7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BCD5-5005-19AA-6AFE-4E6131F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BCFE3-539A-68A7-0EF2-D54078D8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4F712-DE4E-26B4-F1B0-6F5DB955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0F34-1AE8-009E-0978-45DFDF07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5C3F7-C127-FF95-8A69-B3F02D08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2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1B1B1-5188-B0C9-20D3-92BDC2DAA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2ACA7-4AAE-7592-4E23-FA2E817B0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C8623-7D4C-3DCD-CEE0-9823AE80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7D4BF-F6A9-36CA-9350-4604C754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D769A-8500-A651-742B-4F5D46B5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0064-451F-B25C-9FC9-6F574163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4BCD-6A8B-32E8-19A7-2A4903B3A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A1680-2EC7-29B9-DA35-535678D1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0720C-D892-53ED-017B-B662E9A1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63D55-088C-D70C-A14B-1A23479D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5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C20C9-DB7A-087E-EA5C-B8F60240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E6111-74D8-2BFF-FF3B-7F78BA282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18D08-55C7-5039-6EA1-2F41B41C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D76CD-7C5B-D85E-73A2-68C3855F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38E2D-C71B-7216-8A6E-7B5096A7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D2B68-616C-1EEE-C449-38775E6D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6171A-87BB-E588-53BD-9D571A1AF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F01DF-748B-6D66-E6E3-6A55DC880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06113-0074-2404-57EF-C26C1034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8588F-D2F2-0910-D5B9-534BF59D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3A9DF-EE44-8148-604F-02408945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9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4818-FC93-2808-D698-FBDE2B7E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F01C-BF4D-E8FE-86A1-83E39B2EA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6316D-0CA1-CCF7-47AD-DB52529E1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36A68-46A5-395C-EAB8-5680B8A58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629C9-0F8C-5C95-2927-3EA2BB871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75529-C428-5A71-51C5-9A23272E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5093B-6AD7-0648-8AB5-8FCB5882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22D93-779D-F188-B470-AB0FFD61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7939D-A126-43B5-33A5-64DF5FF2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A5E52-A658-30CC-3346-549CB782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08996-C0BC-F1BC-3101-8802842F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ADE19-2EB5-8B51-AA7E-5AE6D71D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750CD-671B-7C96-A65D-3B4C834B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2980A-94DC-CC77-B52A-79C09E6D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28B8-8D0A-00DC-1D71-F20C4063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AB1-ABBA-5A49-C4DB-EF976972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FA3D-3961-94B6-C73E-C3B50B03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1C32A-C36F-268D-9046-0EA0C8B9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3BEEA-390C-9B7A-9C12-9D4BE35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B2CF7-E1BE-EABA-72BE-ADDABCE4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5EAE3-4512-2A34-A67F-1BECEF68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424E-E069-5AD6-AE68-E55EE16F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C5E251-279C-4F32-25D6-65224689A8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C81F6-BF43-EFC9-9FA4-7DAD7E2EC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D5F8D-D455-4BD2-009F-DB0ECAC1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81E89-437F-0171-5A64-9E4F89B7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4DFA5-C261-9D4E-F269-7DDA25C2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1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9CD269-F1FB-FC50-51D8-67B5AA3C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08BF2-E6F4-E0ED-5322-202291A7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C42F3-E301-CE02-B17C-BBFAC259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754D-438D-6946-A723-A943EC2CA0C6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44B1B-A017-F54D-13F1-28BC01EE0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8BA43-7BF7-9ED4-4EEC-07C6A1B4E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6">
            <a:extLst>
              <a:ext uri="{FF2B5EF4-FFF2-40B4-BE49-F238E27FC236}">
                <a16:creationId xmlns:a16="http://schemas.microsoft.com/office/drawing/2014/main" id="{7B25FC69-FEA4-0967-6B30-B68112BE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192" y="60603"/>
            <a:ext cx="18806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27 Jan 2023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9AFAA8E-FD55-F034-4E04-50F433CAC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055" y="136803"/>
            <a:ext cx="6611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GEO 5/6690 Geodynamics</a:t>
            </a:r>
            <a:endParaRPr lang="en-US" sz="3600" i="1" u="sng" dirty="0">
              <a:solidFill>
                <a:srgbClr val="0003AA"/>
              </a:solidFill>
              <a:latin typeface="Arial Black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83F45969-C33B-DB1D-5586-4E8D2425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9712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3AA"/>
                </a:solidFill>
              </a:rPr>
              <a:t>© A.R. Lowry 2023</a:t>
            </a:r>
            <a:endParaRPr lang="en-US" sz="1800" dirty="0">
              <a:solidFill>
                <a:srgbClr val="0003AA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D3CF4F28-EF24-1B5F-694D-0090D024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49" y="6310591"/>
            <a:ext cx="5644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Read for Mon 30 Jan: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T&amp;S</a:t>
            </a:r>
            <a:r>
              <a:rPr lang="en-US" dirty="0">
                <a:solidFill>
                  <a:srgbClr val="0003AA"/>
                </a:solidFill>
              </a:rPr>
              <a:t> §4.13-4.17</a:t>
            </a:r>
          </a:p>
        </p:txBody>
      </p:sp>
      <p:sp>
        <p:nvSpPr>
          <p:cNvPr id="19" name="Text Box 34">
            <a:extLst>
              <a:ext uri="{FF2B5EF4-FFF2-40B4-BE49-F238E27FC236}">
                <a16:creationId xmlns:a16="http://schemas.microsoft.com/office/drawing/2014/main" id="{D18CE189-66E7-694D-AB81-D54FF2ABA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638" y="1224148"/>
            <a:ext cx="8594725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Last Time: Follow-up to Furlong &amp; Chapman; 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Critical thinking skills to bear in mind for our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  next reading</a:t>
            </a:r>
          </a:p>
          <a:p>
            <a:endParaRPr lang="en-US" sz="600" i="1" dirty="0">
              <a:solidFill>
                <a:srgbClr val="FF3300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Post F&amp;C:</a:t>
            </a:r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- Furlong &amp; Chapman note potential for geophysics +</a:t>
            </a:r>
          </a:p>
          <a:p>
            <a:r>
              <a:rPr lang="en-US" dirty="0">
                <a:solidFill>
                  <a:srgbClr val="0003AA"/>
                </a:solidFill>
              </a:rPr>
              <a:t>     mineral physics to further illuminate heat transport</a:t>
            </a:r>
          </a:p>
          <a:p>
            <a:r>
              <a:rPr lang="en-US" dirty="0">
                <a:solidFill>
                  <a:srgbClr val="0003AA"/>
                </a:solidFill>
              </a:rPr>
              <a:t>     processes</a:t>
            </a:r>
          </a:p>
          <a:p>
            <a:r>
              <a:rPr lang="en-US" dirty="0">
                <a:solidFill>
                  <a:srgbClr val="0003AA"/>
                </a:solidFill>
              </a:rPr>
              <a:t>   - Mineral physics has advanced </a:t>
            </a:r>
            <a:r>
              <a:rPr lang="en-US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 lot </a:t>
            </a:r>
            <a:r>
              <a:rPr lang="en-US" dirty="0">
                <a:solidFill>
                  <a:srgbClr val="0003AA"/>
                </a:solidFill>
              </a:rPr>
              <a:t>in past ten years!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- </a:t>
            </a:r>
            <a:r>
              <a:rPr lang="en-US" dirty="0" err="1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Pn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(Moho refracted phase) suggests discrepancies with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  heat flow, implying complicating advective transfer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  processes &amp; perhaps reaction thermodynamics!</a:t>
            </a:r>
            <a:endParaRPr lang="en-US" dirty="0">
              <a:solidFill>
                <a:srgbClr val="333399"/>
              </a:solidFill>
            </a:endParaRPr>
          </a:p>
          <a:p>
            <a:endParaRPr lang="en-US" sz="8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87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384C3F6B-8092-BA0B-6241-2BA1481BA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806" y="2367171"/>
            <a:ext cx="708238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0003AA"/>
                </a:solidFill>
                <a:latin typeface="Arial Black" charset="0"/>
              </a:rPr>
              <a:t>Next Journal Article Reading</a:t>
            </a:r>
          </a:p>
          <a:p>
            <a:r>
              <a:rPr lang="en-US" sz="3200" dirty="0">
                <a:solidFill>
                  <a:srgbClr val="0003AA"/>
                </a:solidFill>
              </a:rPr>
              <a:t>Friday Feb 3: Roy et al. (2009) </a:t>
            </a:r>
            <a:r>
              <a:rPr lang="en-US" sz="3200" i="1" dirty="0">
                <a:solidFill>
                  <a:srgbClr val="0003AA"/>
                </a:solidFill>
              </a:rPr>
              <a:t>Nature</a:t>
            </a:r>
          </a:p>
          <a:p>
            <a:r>
              <a:rPr lang="en-US" sz="3200" b="1" dirty="0">
                <a:solidFill>
                  <a:srgbClr val="0003AA"/>
                </a:solidFill>
              </a:rPr>
              <a:t>459</a:t>
            </a:r>
            <a:r>
              <a:rPr lang="en-US" sz="3200" dirty="0">
                <a:solidFill>
                  <a:srgbClr val="0003AA"/>
                </a:solidFill>
              </a:rPr>
              <a:t>, 978-982</a:t>
            </a:r>
            <a:r>
              <a:rPr lang="mr-IN" sz="3200" dirty="0">
                <a:solidFill>
                  <a:srgbClr val="0003AA"/>
                </a:solidFill>
              </a:rPr>
              <a:t>…</a:t>
            </a:r>
            <a:endParaRPr lang="en-US" sz="3200" dirty="0">
              <a:solidFill>
                <a:srgbClr val="0003AA"/>
              </a:solidFill>
            </a:endParaRPr>
          </a:p>
          <a:p>
            <a:endParaRPr lang="en-US" sz="1200" dirty="0">
              <a:solidFill>
                <a:srgbClr val="0003AA"/>
              </a:solidFill>
            </a:endParaRPr>
          </a:p>
          <a:p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Shelby will lead!</a:t>
            </a:r>
            <a:endParaRPr lang="en-US" i="1" dirty="0">
              <a:solidFill>
                <a:srgbClr val="FF0000"/>
              </a:solidFill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59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>
            <a:extLst>
              <a:ext uri="{FF2B5EF4-FFF2-40B4-BE49-F238E27FC236}">
                <a16:creationId xmlns:a16="http://schemas.microsoft.com/office/drawing/2014/main" id="{34B47453-6FC7-D90F-BDE8-6CE357E73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972" y="612845"/>
            <a:ext cx="849005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Critical Thinking Skills (I):</a:t>
            </a:r>
          </a:p>
          <a:p>
            <a:endParaRPr lang="en-US" sz="1200" i="1" dirty="0">
              <a:solidFill>
                <a:srgbClr val="0003AA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3AA"/>
                </a:solidFill>
              </a:rPr>
              <a:t>When reading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ANY</a:t>
            </a:r>
            <a:r>
              <a:rPr lang="en-US" dirty="0">
                <a:solidFill>
                  <a:srgbClr val="0003AA"/>
                </a:solidFill>
              </a:rPr>
              <a:t> paper, it’s important to make sure you</a:t>
            </a:r>
          </a:p>
          <a:p>
            <a:r>
              <a:rPr lang="en-US" dirty="0">
                <a:solidFill>
                  <a:srgbClr val="0003AA"/>
                </a:solidFill>
              </a:rPr>
              <a:t>   understand the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terminology</a:t>
            </a:r>
            <a:r>
              <a:rPr lang="en-US" dirty="0">
                <a:solidFill>
                  <a:srgbClr val="0003AA"/>
                </a:solidFill>
              </a:rPr>
              <a:t> and the algebraic </a:t>
            </a:r>
            <a:r>
              <a:rPr lang="en-US" i="1" dirty="0">
                <a:solidFill>
                  <a:srgbClr val="0003AA"/>
                </a:solidFill>
                <a:latin typeface="Arial Black"/>
                <a:cs typeface="Arial Black"/>
              </a:rPr>
              <a:t>notation</a:t>
            </a:r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being used.</a:t>
            </a:r>
          </a:p>
          <a:p>
            <a:endParaRPr lang="en-US" sz="12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For example, for Monday’s reading you needed to know:</a:t>
            </a:r>
          </a:p>
          <a:p>
            <a:endParaRPr lang="en-US" sz="6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• The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Geotherm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the change in temperature with</a:t>
            </a:r>
          </a:p>
          <a:p>
            <a:r>
              <a:rPr lang="en-US" dirty="0">
                <a:solidFill>
                  <a:srgbClr val="0003AA"/>
                </a:solidFill>
              </a:rPr>
              <a:t>      depth within the Earth;</a:t>
            </a:r>
          </a:p>
          <a:p>
            <a:endParaRPr lang="en-US" sz="6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• Most of the algebraic notation used is the same as that we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      use in class (</a:t>
            </a:r>
            <a:r>
              <a:rPr lang="en-US" i="1" dirty="0">
                <a:solidFill>
                  <a:schemeClr val="tx2"/>
                </a:solidFill>
                <a:latin typeface="Times New Roman"/>
                <a:cs typeface="Times New Roman"/>
              </a:rPr>
              <a:t>q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is surface heat flow;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thermal</a:t>
            </a:r>
          </a:p>
          <a:p>
            <a:r>
              <a:rPr lang="en-US" dirty="0">
                <a:solidFill>
                  <a:srgbClr val="0003AA"/>
                </a:solidFill>
              </a:rPr>
              <a:t>      conductivity) but sometimes different (for example, we</a:t>
            </a:r>
            <a:endParaRPr lang="en-US" dirty="0">
              <a:solidFill>
                <a:srgbClr val="0003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used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for heat production per unit volume</a:t>
            </a:r>
            <a:r>
              <a:rPr lang="en-US" dirty="0">
                <a:solidFill>
                  <a:srgbClr val="0003AA"/>
                </a:solidFill>
              </a:rPr>
              <a:t>; F&amp;C used     </a:t>
            </a:r>
          </a:p>
          <a:p>
            <a:r>
              <a:rPr lang="en-US" dirty="0">
                <a:solidFill>
                  <a:schemeClr val="accent2"/>
                </a:solidFill>
              </a:rPr>
              <a:t>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>
                <a:solidFill>
                  <a:srgbClr val="0003AA"/>
                </a:solidFill>
              </a:rPr>
              <a:t>. Note that the text uses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for heat production per unit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r>
              <a:rPr lang="en-US" dirty="0">
                <a:solidFill>
                  <a:schemeClr val="accent2"/>
                </a:solidFill>
              </a:rPr>
              <a:t>      </a:t>
            </a:r>
            <a:r>
              <a:rPr lang="en-US" dirty="0">
                <a:solidFill>
                  <a:srgbClr val="0003AA"/>
                </a:solidFill>
              </a:rPr>
              <a:t>mass, so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  <a:r>
              <a:rPr lang="en-US" i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notes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US" i="1" dirty="0" err="1">
                <a:solidFill>
                  <a:srgbClr val="000000"/>
                </a:solidFill>
                <a:latin typeface="Symbol" charset="2"/>
                <a:cs typeface="Symbol" charset="2"/>
              </a:rPr>
              <a:t>r</a:t>
            </a:r>
            <a:r>
              <a:rPr lang="en-US" i="1" dirty="0" err="1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  <a:r>
              <a:rPr lang="en-US" i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T&amp;S</a:t>
            </a:r>
            <a:r>
              <a:rPr lang="en-US" dirty="0">
                <a:solidFill>
                  <a:srgbClr val="0003AA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6586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 Box 3">
            <a:extLst>
              <a:ext uri="{FF2B5EF4-FFF2-40B4-BE49-F238E27FC236}">
                <a16:creationId xmlns:a16="http://schemas.microsoft.com/office/drawing/2014/main" id="{2F164DC0-1CE9-6A35-F547-618FB42EF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175" y="1536174"/>
            <a:ext cx="771365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Critical Thinking Skills (II):</a:t>
            </a:r>
          </a:p>
          <a:p>
            <a:endParaRPr lang="en-US" sz="1200" i="1" dirty="0">
              <a:solidFill>
                <a:srgbClr val="0003AA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  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Always Look Carefully at the Observations:</a:t>
            </a:r>
          </a:p>
          <a:p>
            <a:endParaRPr lang="en-US" sz="6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• What is the core kernel of observational constraint?</a:t>
            </a:r>
          </a:p>
          <a:p>
            <a:endParaRPr lang="en-US" sz="6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• Is there a better way to describe observations?</a:t>
            </a:r>
          </a:p>
          <a:p>
            <a:endParaRPr lang="en-US" sz="6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• Is there a potential for multiple signal sources?</a:t>
            </a:r>
          </a:p>
          <a:p>
            <a:endParaRPr lang="en-US" sz="6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• Is there an approach to analysis that might remove </a:t>
            </a:r>
          </a:p>
          <a:p>
            <a:r>
              <a:rPr lang="en-US" dirty="0">
                <a:solidFill>
                  <a:srgbClr val="0003AA"/>
                </a:solidFill>
              </a:rPr>
              <a:t>      signals that aren’t relevant for processes you wish</a:t>
            </a:r>
          </a:p>
          <a:p>
            <a:r>
              <a:rPr lang="en-US" dirty="0">
                <a:solidFill>
                  <a:srgbClr val="0003AA"/>
                </a:solidFill>
              </a:rPr>
              <a:t>      to understand?  </a:t>
            </a:r>
            <a:endParaRPr lang="en-US" i="1" dirty="0">
              <a:solidFill>
                <a:srgbClr val="0003AA"/>
              </a:solidFill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55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3">
            <a:extLst>
              <a:ext uri="{FF2B5EF4-FFF2-40B4-BE49-F238E27FC236}">
                <a16:creationId xmlns:a16="http://schemas.microsoft.com/office/drawing/2014/main" id="{AC0C2A87-0F43-A9D4-B27E-15FB31867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961" y="149225"/>
            <a:ext cx="8564339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solidFill>
                  <a:srgbClr val="000090"/>
                </a:solidFill>
                <a:latin typeface="Arial Black"/>
                <a:cs typeface="Arial Black"/>
              </a:rPr>
              <a:t>Science</a:t>
            </a:r>
            <a:r>
              <a:rPr lang="en-US" sz="3200" dirty="0">
                <a:solidFill>
                  <a:srgbClr val="000090"/>
                </a:solidFill>
              </a:rPr>
              <a:t> is a process of discovery by which</a:t>
            </a:r>
          </a:p>
          <a:p>
            <a:r>
              <a:rPr lang="en-US" sz="3200" dirty="0">
                <a:solidFill>
                  <a:srgbClr val="000090"/>
                </a:solidFill>
              </a:rPr>
              <a:t>	we increase knowledge…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1C227A6-7D0A-12DA-B6A2-56B8E5088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1363662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rgbClr val="000090"/>
                </a:solidFill>
              </a:rPr>
              <a:t>Inductive Reasoning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3E2EA3B-1156-F8E3-01CB-0FB4001B2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38" y="2527300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0090"/>
                </a:solidFill>
              </a:rPr>
              <a:t>Observations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9074FD0-F75D-04C7-1464-78B693D6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3711575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Hypothesis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64587D-4795-65E1-689A-E2504255A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5" y="4706937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1800">
                <a:solidFill>
                  <a:srgbClr val="000090"/>
                </a:solidFill>
              </a:rPr>
              <a:t>Additional observations/</a:t>
            </a:r>
          </a:p>
          <a:p>
            <a:pPr algn="ctr"/>
            <a:r>
              <a:rPr lang="en-US" sz="1800">
                <a:solidFill>
                  <a:srgbClr val="000090"/>
                </a:solidFill>
              </a:rPr>
              <a:t>experiments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B4CDE6E-7051-3A6D-B159-ED9EAA551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938" y="3727450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Observations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8AAAD66-1C26-36E9-90A2-159E17BC0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2590800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Hypothesis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C97BD1B-FC7F-B9A4-5AF6-79A76DC62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5" y="5945187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>
                <a:solidFill>
                  <a:srgbClr val="000090"/>
                </a:solidFill>
              </a:rPr>
              <a:t>Theory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66DAEA-0B87-4B8B-D6D6-3D3DAF319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0725" y="1397000"/>
            <a:ext cx="2797175" cy="6953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2000">
                <a:solidFill>
                  <a:srgbClr val="000090"/>
                </a:solidFill>
              </a:rPr>
              <a:t>Deductive Reasoning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D6EA79E3-694E-CD9E-1A07-A7A3C507C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2058987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2000" dirty="0">
                <a:solidFill>
                  <a:srgbClr val="000090"/>
                </a:solidFill>
              </a:rPr>
              <a:t>begins with</a:t>
            </a:r>
          </a:p>
        </p:txBody>
      </p:sp>
      <p:sp>
        <p:nvSpPr>
          <p:cNvPr id="32" name="Text Box 13">
            <a:extLst>
              <a:ext uri="{FF2B5EF4-FFF2-40B4-BE49-F238E27FC236}">
                <a16:creationId xmlns:a16="http://schemas.microsoft.com/office/drawing/2014/main" id="{C067A8BB-441F-E260-0248-EDA80239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8100" y="2168525"/>
            <a:ext cx="166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2000">
                <a:solidFill>
                  <a:srgbClr val="000090"/>
                </a:solidFill>
              </a:rPr>
              <a:t>begins with a</a:t>
            </a: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0D2CE1C4-A424-4CAB-76EC-2D0833612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230562"/>
            <a:ext cx="2301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2000" dirty="0">
                <a:solidFill>
                  <a:srgbClr val="000090"/>
                </a:solidFill>
              </a:rPr>
              <a:t>used to generate a</a:t>
            </a:r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1E1449A6-3CD3-FB77-60DC-6C63A3795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300412"/>
            <a:ext cx="2033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2000">
                <a:solidFill>
                  <a:srgbClr val="000090"/>
                </a:solidFill>
              </a:rPr>
              <a:t>predicts testable</a:t>
            </a:r>
          </a:p>
        </p:txBody>
      </p:sp>
      <p:sp>
        <p:nvSpPr>
          <p:cNvPr id="35" name="Line 16">
            <a:extLst>
              <a:ext uri="{FF2B5EF4-FFF2-40B4-BE49-F238E27FC236}">
                <a16:creationId xmlns:a16="http://schemas.microsoft.com/office/drawing/2014/main" id="{5C9E73FD-241A-5BD1-652A-2D9DF4B2B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7485" y="4396686"/>
            <a:ext cx="555965" cy="5182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6" name="Line 17">
            <a:extLst>
              <a:ext uri="{FF2B5EF4-FFF2-40B4-BE49-F238E27FC236}">
                <a16:creationId xmlns:a16="http://schemas.microsoft.com/office/drawing/2014/main" id="{341DEC01-41F5-8F2A-47E3-BD2A5C2AA4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2638" y="4329112"/>
            <a:ext cx="249100" cy="59149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Text Box 18">
            <a:extLst>
              <a:ext uri="{FF2B5EF4-FFF2-40B4-BE49-F238E27FC236}">
                <a16:creationId xmlns:a16="http://schemas.microsoft.com/office/drawing/2014/main" id="{EBD82652-6DDF-9EAF-D28B-5EB483099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5468937"/>
            <a:ext cx="3629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2000">
                <a:solidFill>
                  <a:srgbClr val="000090"/>
                </a:solidFill>
              </a:rPr>
              <a:t>If well supported, may become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93109F7-8CAC-2A6E-073A-535CFF32E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4576762"/>
            <a:ext cx="2286000" cy="213201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sng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200" i="1" dirty="0">
                <a:solidFill>
                  <a:srgbClr val="FF0000"/>
                </a:solidFill>
                <a:latin typeface="Arial Black"/>
                <a:cs typeface="Arial Black"/>
              </a:rPr>
              <a:t>The</a:t>
            </a:r>
          </a:p>
          <a:p>
            <a:pPr algn="ctr"/>
            <a:r>
              <a:rPr lang="en-US" sz="3200" i="1" dirty="0">
                <a:solidFill>
                  <a:srgbClr val="FF0000"/>
                </a:solidFill>
                <a:latin typeface="Arial Black"/>
                <a:cs typeface="Arial Black"/>
              </a:rPr>
              <a:t>Scientific</a:t>
            </a:r>
          </a:p>
          <a:p>
            <a:pPr algn="ctr"/>
            <a:r>
              <a:rPr lang="en-US" sz="3200" i="1" dirty="0">
                <a:solidFill>
                  <a:srgbClr val="FF0000"/>
                </a:solidFill>
                <a:latin typeface="Arial Black"/>
                <a:cs typeface="Arial Black"/>
              </a:rPr>
              <a:t>Method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0F5DFC2-C0D0-620E-C570-BC0D630DCDAE}"/>
              </a:ext>
            </a:extLst>
          </p:cNvPr>
          <p:cNvCxnSpPr>
            <a:endCxn id="28" idx="2"/>
          </p:cNvCxnSpPr>
          <p:nvPr/>
        </p:nvCxnSpPr>
        <p:spPr bwMode="auto">
          <a:xfrm flipV="1">
            <a:off x="5212581" y="2938463"/>
            <a:ext cx="1910532" cy="10937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3EBAF84-2C25-0373-1DD8-675F69F4042D}"/>
              </a:ext>
            </a:extLst>
          </p:cNvPr>
          <p:cNvCxnSpPr>
            <a:stCxn id="27" idx="2"/>
          </p:cNvCxnSpPr>
          <p:nvPr/>
        </p:nvCxnSpPr>
        <p:spPr bwMode="auto">
          <a:xfrm flipH="1" flipV="1">
            <a:off x="5199827" y="2874459"/>
            <a:ext cx="1920111" cy="12006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9993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2">
            <a:extLst>
              <a:ext uri="{FF2B5EF4-FFF2-40B4-BE49-F238E27FC236}">
                <a16:creationId xmlns:a16="http://schemas.microsoft.com/office/drawing/2014/main" id="{9C8957D6-411E-4198-7CA7-D3161CF991D2}"/>
              </a:ext>
            </a:extLst>
          </p:cNvPr>
          <p:cNvSpPr txBox="1"/>
          <p:nvPr/>
        </p:nvSpPr>
        <p:spPr>
          <a:xfrm>
            <a:off x="2104425" y="2413338"/>
            <a:ext cx="79831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dirty="0">
                <a:solidFill>
                  <a:srgbClr val="0003AA"/>
                </a:solidFill>
                <a:latin typeface="Arial Black"/>
                <a:cs typeface="Arial Black"/>
              </a:rPr>
              <a:t>All hypotheses (&amp; theories)</a:t>
            </a:r>
          </a:p>
          <a:p>
            <a:r>
              <a:rPr lang="en-US" sz="3600" dirty="0">
                <a:solidFill>
                  <a:srgbClr val="0003AA"/>
                </a:solidFill>
                <a:latin typeface="Arial"/>
                <a:cs typeface="Arial"/>
              </a:rPr>
              <a:t>   </a:t>
            </a:r>
            <a:r>
              <a:rPr lang="en-US" sz="3600" dirty="0">
                <a:solidFill>
                  <a:srgbClr val="0003AA"/>
                </a:solidFill>
                <a:latin typeface="Arial Black"/>
                <a:cs typeface="Arial Black"/>
              </a:rPr>
              <a:t>are models</a:t>
            </a:r>
            <a:r>
              <a:rPr lang="mr-IN" sz="3600" dirty="0">
                <a:solidFill>
                  <a:srgbClr val="0003AA"/>
                </a:solidFill>
                <a:latin typeface="Arial Black"/>
                <a:cs typeface="Arial Black"/>
              </a:rPr>
              <a:t>…</a:t>
            </a:r>
            <a:endParaRPr lang="en-US" sz="3600" dirty="0">
              <a:solidFill>
                <a:srgbClr val="0003AA"/>
              </a:solidFill>
              <a:latin typeface="Arial Black"/>
              <a:cs typeface="Arial Black"/>
            </a:endParaRPr>
          </a:p>
          <a:p>
            <a:endParaRPr lang="en-US" sz="1800" dirty="0">
              <a:solidFill>
                <a:srgbClr val="0003AA"/>
              </a:solidFill>
              <a:latin typeface="Arial Black"/>
              <a:cs typeface="Arial Black"/>
            </a:endParaRPr>
          </a:p>
          <a:p>
            <a:r>
              <a:rPr lang="en-US" sz="3600" dirty="0">
                <a:solidFill>
                  <a:srgbClr val="0003AA"/>
                </a:solidFill>
                <a:latin typeface="Arial Black"/>
                <a:cs typeface="Arial Black"/>
              </a:rPr>
              <a:t>Some models involve numbers.</a:t>
            </a:r>
          </a:p>
        </p:txBody>
      </p:sp>
    </p:spTree>
    <p:extLst>
      <p:ext uri="{BB962C8B-B14F-4D97-AF65-F5344CB8AC3E}">
        <p14:creationId xmlns:p14="http://schemas.microsoft.com/office/powerpoint/2010/main" val="255759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>
            <a:extLst>
              <a:ext uri="{FF2B5EF4-FFF2-40B4-BE49-F238E27FC236}">
                <a16:creationId xmlns:a16="http://schemas.microsoft.com/office/drawing/2014/main" id="{A40AE1E9-4C2E-D8DE-56CD-CF334B5A4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155" y="58847"/>
            <a:ext cx="8551690" cy="674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Critical Thinking Skills (III):</a:t>
            </a:r>
          </a:p>
          <a:p>
            <a:endParaRPr lang="en-US" sz="1200" i="1" dirty="0">
              <a:solidFill>
                <a:srgbClr val="0003AA"/>
              </a:solidFill>
              <a:latin typeface="Arial Black" charset="0"/>
            </a:endParaRPr>
          </a:p>
          <a:p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    </a:t>
            </a:r>
            <a:r>
              <a:rPr lang="en-US" dirty="0">
                <a:solidFill>
                  <a:srgbClr val="0003AA"/>
                </a:solidFill>
              </a:rPr>
              <a:t>When reading a paper that involves dynamical modeling,</a:t>
            </a:r>
          </a:p>
          <a:p>
            <a:r>
              <a:rPr lang="en-US" dirty="0">
                <a:solidFill>
                  <a:srgbClr val="0003AA"/>
                </a:solidFill>
              </a:rPr>
              <a:t>        it’s always helpful to think about:</a:t>
            </a:r>
          </a:p>
          <a:p>
            <a:r>
              <a:rPr lang="en-US" dirty="0">
                <a:solidFill>
                  <a:srgbClr val="0003AA"/>
                </a:solidFill>
              </a:rPr>
              <a:t>        • What are the assumptions of boundary conditions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(and do they matter?)</a:t>
            </a:r>
          </a:p>
          <a:p>
            <a:r>
              <a:rPr lang="en-US" dirty="0">
                <a:solidFill>
                  <a:srgbClr val="0003AA"/>
                </a:solidFill>
              </a:rPr>
              <a:t>        • What are the assumptions of initial conditions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(and do they matter?)</a:t>
            </a:r>
          </a:p>
          <a:p>
            <a:r>
              <a:rPr lang="en-US" dirty="0">
                <a:solidFill>
                  <a:srgbClr val="0003AA"/>
                </a:solidFill>
              </a:rPr>
              <a:t>        • What physical processes are being modeled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(and are there neglected physical processes that 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could conceivably be important?)</a:t>
            </a:r>
          </a:p>
          <a:p>
            <a:r>
              <a:rPr lang="en-US" dirty="0">
                <a:solidFill>
                  <a:srgbClr val="0003AA"/>
                </a:solidFill>
              </a:rPr>
              <a:t>        • What observations are being modeled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(and how are they related? Qualitative or quantitative?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Comparison or inversion? What is the criterion for a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</a:t>
            </a:r>
            <a:r>
              <a:rPr lang="ja-JP" altLang="en-US" dirty="0">
                <a:solidFill>
                  <a:srgbClr val="0003AA"/>
                </a:solidFill>
              </a:rPr>
              <a:t>“</a:t>
            </a:r>
            <a:r>
              <a:rPr lang="en-US" dirty="0">
                <a:solidFill>
                  <a:srgbClr val="0003AA"/>
                </a:solidFill>
              </a:rPr>
              <a:t>Good Match</a:t>
            </a:r>
            <a:r>
              <a:rPr lang="ja-JP" altLang="en-US" dirty="0">
                <a:solidFill>
                  <a:srgbClr val="0003AA"/>
                </a:solidFill>
              </a:rPr>
              <a:t>”</a:t>
            </a:r>
            <a:r>
              <a:rPr lang="en-US" dirty="0">
                <a:solidFill>
                  <a:srgbClr val="0003AA"/>
                </a:solidFill>
              </a:rPr>
              <a:t> to the observations? Are there other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observations that might be relevant?)</a:t>
            </a:r>
          </a:p>
          <a:p>
            <a:r>
              <a:rPr lang="en-US" dirty="0">
                <a:solidFill>
                  <a:srgbClr val="0003AA"/>
                </a:solidFill>
              </a:rPr>
              <a:t>        • Does the model make testable predictions? How might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you test it? </a:t>
            </a:r>
            <a:endParaRPr lang="en-US" i="1" dirty="0">
              <a:solidFill>
                <a:srgbClr val="0003AA"/>
              </a:solidFill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1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>
            <a:extLst>
              <a:ext uri="{FF2B5EF4-FFF2-40B4-BE49-F238E27FC236}">
                <a16:creationId xmlns:a16="http://schemas.microsoft.com/office/drawing/2014/main" id="{14C172F7-3098-385A-885F-1F505BB81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390" y="1351509"/>
            <a:ext cx="8487219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Critical Thinking Skills (IV):</a:t>
            </a:r>
          </a:p>
          <a:p>
            <a:endParaRPr lang="en-US" sz="1200" i="1" dirty="0">
              <a:solidFill>
                <a:srgbClr val="0003AA"/>
              </a:solidFill>
              <a:latin typeface="Arial Black" charset="0"/>
            </a:endParaRPr>
          </a:p>
          <a:p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    Numbers matter!</a:t>
            </a:r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        • What are the assumptions of rock material properties?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Do they gibe with laboratory measurements?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Do they gibe with geophysical measurements of 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in-situ properties?</a:t>
            </a:r>
          </a:p>
          <a:p>
            <a:r>
              <a:rPr lang="en-US" dirty="0">
                <a:solidFill>
                  <a:srgbClr val="0003AA"/>
                </a:solidFill>
              </a:rPr>
              <a:t>        • What are the numerical values of other physical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properties? 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Are they reasonable?</a:t>
            </a:r>
          </a:p>
          <a:p>
            <a:r>
              <a:rPr lang="en-US" dirty="0">
                <a:solidFill>
                  <a:srgbClr val="0003AA"/>
                </a:solidFill>
              </a:rPr>
              <a:t>           Is there observational support?</a:t>
            </a:r>
          </a:p>
        </p:txBody>
      </p:sp>
    </p:spTree>
    <p:extLst>
      <p:ext uri="{BB962C8B-B14F-4D97-AF65-F5344CB8AC3E}">
        <p14:creationId xmlns:p14="http://schemas.microsoft.com/office/powerpoint/2010/main" val="123842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209F72-D808-7FF5-3016-205672F7F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487" y="18472"/>
            <a:ext cx="9126665" cy="6858000"/>
          </a:xfrm>
          <a:prstGeom prst="rect">
            <a:avLst/>
          </a:prstGeom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AC1890C-AB2F-4EA1-C9F2-AF052B9661BD}"/>
              </a:ext>
            </a:extLst>
          </p:cNvPr>
          <p:cNvSpPr/>
          <p:nvPr/>
        </p:nvSpPr>
        <p:spPr>
          <a:xfrm>
            <a:off x="715626" y="517055"/>
            <a:ext cx="1834479" cy="12682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4A3FE93D-E43D-3650-3876-C1B50197D8D4}"/>
              </a:ext>
            </a:extLst>
          </p:cNvPr>
          <p:cNvSpPr txBox="1"/>
          <p:nvPr/>
        </p:nvSpPr>
        <p:spPr>
          <a:xfrm>
            <a:off x="2867687" y="3794480"/>
            <a:ext cx="22890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333399"/>
                </a:solidFill>
              </a:rPr>
              <a:t>Melting</a:t>
            </a:r>
          </a:p>
          <a:p>
            <a:r>
              <a:rPr lang="en-US" dirty="0">
                <a:solidFill>
                  <a:srgbClr val="333399"/>
                </a:solidFill>
              </a:rPr>
              <a:t>depends on</a:t>
            </a:r>
          </a:p>
          <a:p>
            <a:r>
              <a:rPr lang="en-US" dirty="0">
                <a:solidFill>
                  <a:srgbClr val="333399"/>
                </a:solidFill>
              </a:rPr>
              <a:t>temperature,</a:t>
            </a:r>
          </a:p>
          <a:p>
            <a:r>
              <a:rPr lang="en-US" dirty="0">
                <a:solidFill>
                  <a:srgbClr val="333399"/>
                </a:solidFill>
              </a:rPr>
              <a:t>pressure &amp;</a:t>
            </a:r>
          </a:p>
          <a:p>
            <a:r>
              <a:rPr lang="en-US" dirty="0">
                <a:solidFill>
                  <a:srgbClr val="333399"/>
                </a:solidFill>
              </a:rPr>
              <a:t>hydration state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3C6A169-A078-BC57-B637-493BCAFE0226}"/>
              </a:ext>
            </a:extLst>
          </p:cNvPr>
          <p:cNvSpPr txBox="1"/>
          <p:nvPr/>
        </p:nvSpPr>
        <p:spPr>
          <a:xfrm>
            <a:off x="6982487" y="3284416"/>
            <a:ext cx="248016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333399"/>
                </a:solidFill>
              </a:rPr>
              <a:t>Differences in</a:t>
            </a:r>
          </a:p>
          <a:p>
            <a:r>
              <a:rPr lang="en-US" dirty="0">
                <a:solidFill>
                  <a:srgbClr val="333399"/>
                </a:solidFill>
              </a:rPr>
              <a:t>these two sets</a:t>
            </a:r>
          </a:p>
          <a:p>
            <a:r>
              <a:rPr lang="en-US" dirty="0">
                <a:solidFill>
                  <a:srgbClr val="333399"/>
                </a:solidFill>
              </a:rPr>
              <a:t>of </a:t>
            </a:r>
            <a:r>
              <a:rPr lang="en-US" dirty="0" err="1">
                <a:solidFill>
                  <a:srgbClr val="333399"/>
                </a:solidFill>
              </a:rPr>
              <a:t>geotherms</a:t>
            </a:r>
            <a:endParaRPr lang="en-US" dirty="0">
              <a:solidFill>
                <a:srgbClr val="333399"/>
              </a:solidFill>
            </a:endParaRPr>
          </a:p>
          <a:p>
            <a:r>
              <a:rPr lang="en-US" dirty="0">
                <a:solidFill>
                  <a:srgbClr val="333399"/>
                </a:solidFill>
              </a:rPr>
              <a:t>are how much of</a:t>
            </a:r>
          </a:p>
          <a:p>
            <a:r>
              <a:rPr lang="en-US" dirty="0">
                <a:solidFill>
                  <a:srgbClr val="333399"/>
                </a:solidFill>
              </a:rPr>
              <a:t>total heat flow is</a:t>
            </a:r>
          </a:p>
          <a:p>
            <a:r>
              <a:rPr lang="en-US" dirty="0">
                <a:solidFill>
                  <a:srgbClr val="333399"/>
                </a:solidFill>
              </a:rPr>
              <a:t>from crustal</a:t>
            </a:r>
          </a:p>
          <a:p>
            <a:r>
              <a:rPr lang="en-US" dirty="0">
                <a:solidFill>
                  <a:srgbClr val="333399"/>
                </a:solidFill>
              </a:rPr>
              <a:t>heat production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8F5FE070-D5BD-D798-FE66-25C14BDB116A}"/>
              </a:ext>
            </a:extLst>
          </p:cNvPr>
          <p:cNvSpPr txBox="1"/>
          <p:nvPr/>
        </p:nvSpPr>
        <p:spPr>
          <a:xfrm>
            <a:off x="2953112" y="2186242"/>
            <a:ext cx="1405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/>
              <a:t> </a:t>
            </a:r>
            <a:r>
              <a:rPr lang="en-US" dirty="0">
                <a:latin typeface="Times New Roman"/>
                <a:cs typeface="Times New Roman"/>
              </a:rPr>
              <a:t>= 0.4</a:t>
            </a:r>
            <a:r>
              <a:rPr lang="en-US" i="1" dirty="0">
                <a:latin typeface="Times New Roman"/>
                <a:cs typeface="Times New Roman"/>
              </a:rPr>
              <a:t>q</a:t>
            </a:r>
            <a:r>
              <a:rPr lang="en-US" baseline="-25000" dirty="0"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496250FF-4718-4180-3138-73190C791A8A}"/>
              </a:ext>
            </a:extLst>
          </p:cNvPr>
          <p:cNvSpPr txBox="1"/>
          <p:nvPr/>
        </p:nvSpPr>
        <p:spPr>
          <a:xfrm>
            <a:off x="7139370" y="2304472"/>
            <a:ext cx="151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/>
              <a:t> </a:t>
            </a:r>
            <a:r>
              <a:rPr lang="en-US" dirty="0">
                <a:latin typeface="Times New Roman"/>
                <a:cs typeface="Times New Roman"/>
              </a:rPr>
              <a:t>= 0.26</a:t>
            </a:r>
            <a:r>
              <a:rPr lang="en-US" i="1" dirty="0">
                <a:latin typeface="Times New Roman"/>
                <a:cs typeface="Times New Roman"/>
              </a:rPr>
              <a:t>q</a:t>
            </a:r>
            <a:r>
              <a:rPr lang="en-US" baseline="-25000" dirty="0">
                <a:latin typeface="Times New Roman"/>
                <a:cs typeface="Times New Roman"/>
              </a:rPr>
              <a:t>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43EECA-16F8-A830-7A8C-FAFA0E4FE8D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867687" y="2228272"/>
            <a:ext cx="419485" cy="381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6DF3F5-1133-0D3A-1408-C87FB4FCF9E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063170" y="2357892"/>
            <a:ext cx="419485" cy="381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71A9060-E109-5044-0B12-7147874BF095}"/>
              </a:ext>
            </a:extLst>
          </p:cNvPr>
          <p:cNvSpPr txBox="1"/>
          <p:nvPr/>
        </p:nvSpPr>
        <p:spPr>
          <a:xfrm>
            <a:off x="670190" y="584989"/>
            <a:ext cx="19424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Also</a:t>
            </a:r>
          </a:p>
          <a:p>
            <a:r>
              <a:rPr lang="en-US" sz="2400" b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important:</a:t>
            </a:r>
          </a:p>
          <a:p>
            <a:r>
              <a:rPr lang="en-US" sz="2400" b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Melting!</a:t>
            </a:r>
          </a:p>
        </p:txBody>
      </p:sp>
    </p:spTree>
    <p:extLst>
      <p:ext uri="{BB962C8B-B14F-4D97-AF65-F5344CB8AC3E}">
        <p14:creationId xmlns:p14="http://schemas.microsoft.com/office/powerpoint/2010/main" val="1232432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3612</TotalTime>
  <Words>646</Words>
  <Application>Microsoft Macintosh PowerPoint</Application>
  <PresentationFormat>Widescreen</PresentationFormat>
  <Paragraphs>120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Symbol</vt:lpstr>
      <vt:lpstr>Times New Roman</vt:lpstr>
      <vt:lpstr>Office Theme 2013 - 2022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18</cp:revision>
  <dcterms:created xsi:type="dcterms:W3CDTF">2023-01-09T19:13:31Z</dcterms:created>
  <dcterms:modified xsi:type="dcterms:W3CDTF">2023-01-29T17:24:12Z</dcterms:modified>
</cp:coreProperties>
</file>