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72" r:id="rId3"/>
    <p:sldId id="616" r:id="rId4"/>
    <p:sldId id="625" r:id="rId5"/>
    <p:sldId id="626" r:id="rId6"/>
    <p:sldId id="766" r:id="rId7"/>
    <p:sldId id="796" r:id="rId8"/>
    <p:sldId id="300" r:id="rId9"/>
    <p:sldId id="794" r:id="rId10"/>
    <p:sldId id="795" r:id="rId11"/>
    <p:sldId id="802" r:id="rId12"/>
    <p:sldId id="797" r:id="rId13"/>
    <p:sldId id="8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7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27 Mar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FFE3611B-E7FA-F6A5-85AE-213C83CE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98" y="6335733"/>
            <a:ext cx="517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31 Mar: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§8.1-8.7</a:t>
            </a: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EE4D744C-A66E-A2A1-79F6-1A872DAB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768" y="747074"/>
            <a:ext cx="8723863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RHEOLOGY</a:t>
            </a:r>
          </a:p>
          <a:p>
            <a:pPr eaLnBrk="0" hangingPunct="0"/>
            <a:endParaRPr lang="en-US" sz="600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Flow Rheology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depends on mineral-type (i.e. lithology),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temperature, pressure, &amp; volatile state (especially hydration!)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Diffusion also depends on grain size, but only dominates for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very small (&lt;50 </a:t>
            </a:r>
            <a:r>
              <a:rPr lang="en-US" dirty="0">
                <a:solidFill>
                  <a:srgbClr val="0003AA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m) grain size &amp;/or low differential stress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Temperature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is often inferred from surface heat flow, which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is a poor predictor of temperature at depth</a:t>
            </a:r>
            <a:r>
              <a:rPr lang="is-IS" dirty="0">
                <a:solidFill>
                  <a:srgbClr val="0003AA"/>
                </a:solidFill>
                <a:latin typeface="Arial"/>
                <a:cs typeface="Arial"/>
              </a:rPr>
              <a:t>… Frontier</a:t>
            </a:r>
          </a:p>
          <a:p>
            <a:r>
              <a:rPr lang="is-IS" dirty="0">
                <a:solidFill>
                  <a:srgbClr val="0003AA"/>
                </a:solidFill>
                <a:latin typeface="Arial"/>
                <a:cs typeface="Arial"/>
              </a:rPr>
              <a:t>   methods use mantle seismic velocity + mineral physics</a:t>
            </a:r>
          </a:p>
          <a:p>
            <a:r>
              <a:rPr lang="is-IS" i="1" dirty="0">
                <a:solidFill>
                  <a:srgbClr val="FF0000"/>
                </a:solidFill>
                <a:latin typeface="Arial Black"/>
                <a:cs typeface="Arial Black"/>
              </a:rPr>
              <a:t>Lithology</a:t>
            </a:r>
            <a:r>
              <a:rPr lang="is-I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s-IS" dirty="0">
                <a:solidFill>
                  <a:srgbClr val="0003AA"/>
                </a:solidFill>
                <a:latin typeface="Arial"/>
                <a:cs typeface="Arial"/>
              </a:rPr>
              <a:t>can be inferred from crustal seismic imaging</a:t>
            </a:r>
          </a:p>
          <a:p>
            <a:r>
              <a:rPr lang="is-IS" dirty="0">
                <a:solidFill>
                  <a:srgbClr val="0003AA"/>
                </a:solidFill>
                <a:latin typeface="Arial"/>
                <a:cs typeface="Arial"/>
              </a:rPr>
              <a:t>   (thickness for depth to olivine; </a:t>
            </a:r>
            <a:r>
              <a:rPr lang="is-IS" i="1" dirty="0">
                <a:latin typeface="Times New Roman"/>
                <a:cs typeface="Times New Roman"/>
              </a:rPr>
              <a:t>v</a:t>
            </a:r>
            <a:r>
              <a:rPr lang="is-IS" i="1" baseline="-25000" dirty="0">
                <a:latin typeface="Times New Roman"/>
                <a:cs typeface="Times New Roman"/>
              </a:rPr>
              <a:t>P</a:t>
            </a:r>
            <a:r>
              <a:rPr lang="is-IS" i="1" dirty="0">
                <a:latin typeface="Times New Roman"/>
                <a:cs typeface="Times New Roman"/>
              </a:rPr>
              <a:t>/v</a:t>
            </a:r>
            <a:r>
              <a:rPr lang="is-IS" i="1" baseline="-25000" dirty="0">
                <a:latin typeface="Times New Roman"/>
                <a:cs typeface="Times New Roman"/>
              </a:rPr>
              <a:t>S</a:t>
            </a:r>
            <a:r>
              <a:rPr lang="is-IS" i="1" dirty="0">
                <a:latin typeface="Times New Roman"/>
                <a:cs typeface="Times New Roman"/>
              </a:rPr>
              <a:t> </a:t>
            </a:r>
            <a:r>
              <a:rPr lang="is-IS" dirty="0">
                <a:solidFill>
                  <a:srgbClr val="0003AA"/>
                </a:solidFill>
                <a:latin typeface="Arial"/>
                <a:cs typeface="Arial"/>
              </a:rPr>
              <a:t>for quartz vs feldspar)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Yield Strength Envelopes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approximate </a:t>
            </a:r>
            <a:r>
              <a:rPr lang="en-US" dirty="0" err="1">
                <a:solidFill>
                  <a:srgbClr val="0003AA"/>
                </a:solidFill>
              </a:rPr>
              <a:t>deviatoric</a:t>
            </a:r>
            <a:r>
              <a:rPr lang="en-US" dirty="0">
                <a:solidFill>
                  <a:srgbClr val="0003AA"/>
                </a:solidFill>
              </a:rPr>
              <a:t> stress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supported by the lithosphere; assume a brittle field rheology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(friction coefficient, pore fluid pressure) plus strain rate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YSE modeling of flexural rigidity plus other info can be used to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infer effects of water!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7FA0E13-EB61-0F75-23D1-1C76073E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456" y="252413"/>
            <a:ext cx="8097088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Using </a:t>
            </a:r>
            <a:r>
              <a:rPr lang="en-US" dirty="0" err="1">
                <a:solidFill>
                  <a:srgbClr val="0003AA"/>
                </a:solidFill>
              </a:rPr>
              <a:t>Byerlee</a:t>
            </a:r>
            <a:r>
              <a:rPr lang="en-US" dirty="0" err="1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0003AA"/>
                </a:solidFill>
              </a:rPr>
              <a:t>s</a:t>
            </a:r>
            <a:r>
              <a:rPr lang="en-US" dirty="0">
                <a:solidFill>
                  <a:srgbClr val="0003AA"/>
                </a:solidFill>
              </a:rPr>
              <a:t> law (and assuming ubiquity of fractures),</a:t>
            </a:r>
          </a:p>
          <a:p>
            <a:r>
              <a:rPr lang="en-US" dirty="0">
                <a:solidFill>
                  <a:srgbClr val="0003AA"/>
                </a:solidFill>
              </a:rPr>
              <a:t>we can define a depth-dependent failure law with frictional</a:t>
            </a:r>
          </a:p>
          <a:p>
            <a:r>
              <a:rPr lang="en-US" i="1" dirty="0">
                <a:solidFill>
                  <a:srgbClr val="FF1400"/>
                </a:solidFill>
                <a:latin typeface="Arial Black" charset="0"/>
              </a:rPr>
              <a:t>yield strength</a:t>
            </a:r>
            <a:r>
              <a:rPr lang="en-US" i="1" dirty="0">
                <a:solidFill>
                  <a:srgbClr val="FF1400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</a:t>
            </a:r>
            <a:r>
              <a:rPr lang="en-US" i="1" dirty="0"/>
              <a:t> </a:t>
            </a:r>
            <a:r>
              <a:rPr lang="en-US" dirty="0">
                <a:solidFill>
                  <a:srgbClr val="0003AA"/>
                </a:solidFill>
              </a:rPr>
              <a:t>as (e.g., </a:t>
            </a:r>
            <a:r>
              <a:rPr lang="en-US" i="1" dirty="0">
                <a:solidFill>
                  <a:srgbClr val="0003AA"/>
                </a:solidFill>
              </a:rPr>
              <a:t>Sibson</a:t>
            </a:r>
            <a:r>
              <a:rPr lang="en-US" dirty="0">
                <a:solidFill>
                  <a:srgbClr val="0003AA"/>
                </a:solidFill>
              </a:rPr>
              <a:t>, Nature 1974):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3AA"/>
                </a:solidFill>
              </a:rPr>
              <a:t>where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i="1" dirty="0"/>
              <a:t>/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dirty="0" err="1">
                <a:latin typeface="Times New Roman" charset="0"/>
              </a:rPr>
              <a:t>gz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is pore fluid pressure,</a:t>
            </a:r>
          </a:p>
          <a:p>
            <a:r>
              <a:rPr lang="en-US" dirty="0">
                <a:solidFill>
                  <a:srgbClr val="0003AA"/>
                </a:solidFill>
              </a:rPr>
              <a:t>         </a:t>
            </a:r>
            <a:r>
              <a:rPr lang="en-US" dirty="0"/>
              <a:t> 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is mass density of rock,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is gravitational acceleration,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is depth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This is where the asymmetry in the</a:t>
            </a:r>
          </a:p>
          <a:p>
            <a:r>
              <a:rPr lang="en-US" dirty="0">
                <a:solidFill>
                  <a:srgbClr val="0003AA"/>
                </a:solidFill>
              </a:rPr>
              <a:t>brittle-field part of the YSE</a:t>
            </a:r>
          </a:p>
          <a:p>
            <a:r>
              <a:rPr lang="en-US" dirty="0">
                <a:solidFill>
                  <a:srgbClr val="0003AA"/>
                </a:solidFill>
              </a:rPr>
              <a:t>arises!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AAB26-5FD1-DD42-E184-18225A16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31" y="1500188"/>
            <a:ext cx="3657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6B2D8-1E7A-0ACA-2FA4-8847EE29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94" y="2338388"/>
            <a:ext cx="35718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07311C9-9FD6-6454-1CB0-7DB658F4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056" y="1630363"/>
            <a:ext cx="351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in compression </a:t>
            </a:r>
            <a:r>
              <a:rPr lang="en-US" dirty="0"/>
              <a:t>(</a:t>
            </a:r>
            <a:r>
              <a:rPr lang="en-US" i="1" dirty="0">
                <a:latin typeface="Symbol" charset="0"/>
                <a:sym typeface="Symbol" charset="0"/>
              </a:rPr>
              <a:t></a:t>
            </a:r>
            <a:r>
              <a:rPr lang="en-US" dirty="0"/>
              <a:t>&lt; 0);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C3E41A6-16D1-E338-B259-CCA4A1C9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056" y="2468563"/>
            <a:ext cx="298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in extension </a:t>
            </a:r>
            <a:r>
              <a:rPr lang="en-US" dirty="0"/>
              <a:t>(</a:t>
            </a:r>
            <a:r>
              <a:rPr lang="en-US" i="1" dirty="0">
                <a:latin typeface="Symbol" charset="0"/>
                <a:sym typeface="Symbol" charset="0"/>
              </a:rPr>
              <a:t></a:t>
            </a:r>
            <a:r>
              <a:rPr lang="en-US" dirty="0"/>
              <a:t> &gt; 0)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FDD57E37-DFE3-06D5-6D1E-25A72E307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531" y="4624388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BBD4CC97-4FC4-32EF-C06D-511FA6E28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7931" y="454818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780470D-F13E-D724-D186-8690C269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319" y="41671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AC6FE46-79E2-5BF6-A662-37D424618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894" y="4243388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E463A4F-FFE8-462C-69AA-4FCA469C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931" y="6148388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8D6B809D-28FF-154C-7056-F147CF172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7931" y="4624388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9AF674A5-961E-DD33-1F57-E76BACBF2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0531" y="4624388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8F525A0-7F61-E6D4-2CF4-6201767C9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931" y="366713"/>
            <a:ext cx="8532144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Of course the bottom part of the Yield Strength Envelope</a:t>
            </a:r>
          </a:p>
          <a:p>
            <a:r>
              <a:rPr lang="en-US" dirty="0">
                <a:solidFill>
                  <a:srgbClr val="0003AA"/>
                </a:solidFill>
              </a:rPr>
              <a:t>reflects a creep flow law, so it requires assumptions about</a:t>
            </a:r>
          </a:p>
          <a:p>
            <a:r>
              <a:rPr lang="en-US" dirty="0">
                <a:solidFill>
                  <a:srgbClr val="0003AA"/>
                </a:solidFill>
              </a:rPr>
              <a:t>lithology, geothermal gradient, water fugacity &amp; grain size: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Note however this also requires some assumption about</a:t>
            </a:r>
          </a:p>
          <a:p>
            <a:r>
              <a:rPr lang="en-US" dirty="0">
                <a:solidFill>
                  <a:srgbClr val="0003AA"/>
                </a:solidFill>
              </a:rPr>
              <a:t>the strain rate   !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Typically we assume a constant strain rate of ~10</a:t>
            </a:r>
            <a:r>
              <a:rPr lang="en-US" baseline="30000" dirty="0">
                <a:solidFill>
                  <a:srgbClr val="0003AA"/>
                </a:solidFill>
              </a:rPr>
              <a:t>-14</a:t>
            </a:r>
            <a:r>
              <a:rPr lang="en-US" dirty="0">
                <a:solidFill>
                  <a:srgbClr val="0003AA"/>
                </a:solidFill>
              </a:rPr>
              <a:t>–10</a:t>
            </a:r>
            <a:r>
              <a:rPr lang="en-US" baseline="30000" dirty="0">
                <a:solidFill>
                  <a:srgbClr val="0003AA"/>
                </a:solidFill>
              </a:rPr>
              <a:t>-16</a:t>
            </a:r>
            <a:r>
              <a:rPr lang="en-US" dirty="0">
                <a:solidFill>
                  <a:srgbClr val="0003AA"/>
                </a:solidFill>
              </a:rPr>
              <a:t> s</a:t>
            </a:r>
            <a:r>
              <a:rPr lang="en-US" baseline="30000" dirty="0">
                <a:solidFill>
                  <a:srgbClr val="0003AA"/>
                </a:solidFill>
              </a:rPr>
              <a:t>-1</a:t>
            </a:r>
            <a:r>
              <a:rPr lang="en-US" dirty="0">
                <a:solidFill>
                  <a:srgbClr val="0003AA"/>
                </a:solidFill>
              </a:rPr>
              <a:t>.</a:t>
            </a:r>
          </a:p>
          <a:p>
            <a:r>
              <a:rPr lang="en-US" dirty="0">
                <a:solidFill>
                  <a:srgbClr val="0003AA"/>
                </a:solidFill>
              </a:rPr>
              <a:t>But in reality, strain rate is determined by the stress forcing</a:t>
            </a:r>
          </a:p>
          <a:p>
            <a:r>
              <a:rPr lang="en-US" dirty="0">
                <a:solidFill>
                  <a:srgbClr val="0003AA"/>
                </a:solidFill>
              </a:rPr>
              <a:t>via the constitutive law (so if we know, everywhere in 3D,</a:t>
            </a:r>
          </a:p>
          <a:p>
            <a:r>
              <a:rPr lang="en-US" dirty="0">
                <a:solidFill>
                  <a:srgbClr val="0003AA"/>
                </a:solidFill>
              </a:rPr>
              <a:t>the density structure and the</a:t>
            </a:r>
          </a:p>
          <a:p>
            <a:r>
              <a:rPr lang="en-US" dirty="0">
                <a:solidFill>
                  <a:srgbClr val="0003AA"/>
                </a:solidFill>
              </a:rPr>
              <a:t>rheology, we could calculate or</a:t>
            </a:r>
          </a:p>
          <a:p>
            <a:r>
              <a:rPr lang="en-US" dirty="0">
                <a:solidFill>
                  <a:srgbClr val="0003AA"/>
                </a:solidFill>
              </a:rPr>
              <a:t>model     based on that). </a:t>
            </a:r>
          </a:p>
          <a:p>
            <a:r>
              <a:rPr lang="en-US" dirty="0">
                <a:solidFill>
                  <a:srgbClr val="0003AA"/>
                </a:solidFill>
              </a:rPr>
              <a:t>The YSE was first described</a:t>
            </a:r>
          </a:p>
          <a:p>
            <a:r>
              <a:rPr lang="en-US" dirty="0">
                <a:solidFill>
                  <a:srgbClr val="0003AA"/>
                </a:solidFill>
              </a:rPr>
              <a:t>and used by </a:t>
            </a:r>
            <a:r>
              <a:rPr lang="en-US" dirty="0" err="1">
                <a:solidFill>
                  <a:srgbClr val="0003AA"/>
                </a:solidFill>
              </a:rPr>
              <a:t>Goetze</a:t>
            </a:r>
            <a:r>
              <a:rPr lang="en-US" dirty="0">
                <a:solidFill>
                  <a:srgbClr val="0003AA"/>
                </a:solidFill>
              </a:rPr>
              <a:t> &amp;</a:t>
            </a:r>
          </a:p>
          <a:p>
            <a:r>
              <a:rPr lang="en-US" dirty="0">
                <a:solidFill>
                  <a:srgbClr val="0003AA"/>
                </a:solidFill>
              </a:rPr>
              <a:t>Evans (GJRAS 1979).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74F25-1A5A-7836-F4BC-B647E0B2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26" y="2639168"/>
            <a:ext cx="204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4742EBAE-0659-4480-16F7-BC2065DD6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3206" y="4510088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63309538-9B2D-9E22-CB14-56500739F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606" y="443388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177D745-38AE-6B66-3E2C-493DA3B8D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94" y="405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62357A2-7D1D-E8B5-C6D0-C7C3CA5BF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569" y="4129088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C0AFF86-475F-D2BE-218B-5DFA7FCD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606" y="6034088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DCB35D9D-8488-4742-A776-6D6A142B8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606" y="4510088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1AB4485D-FB63-02AF-7BBB-02B58D0E0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2206" y="4510088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7D8BE70-0926-F47B-54A7-2EB61AFAABBE}"/>
              </a:ext>
            </a:extLst>
          </p:cNvPr>
          <p:cNvSpPr>
            <a:spLocks/>
          </p:cNvSpPr>
          <p:nvPr/>
        </p:nvSpPr>
        <p:spPr bwMode="auto">
          <a:xfrm>
            <a:off x="6298406" y="5564188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2822422-1E26-9881-B16A-99079EA499CD}"/>
              </a:ext>
            </a:extLst>
          </p:cNvPr>
          <p:cNvSpPr>
            <a:spLocks/>
          </p:cNvSpPr>
          <p:nvPr/>
        </p:nvSpPr>
        <p:spPr bwMode="auto">
          <a:xfrm flipH="1">
            <a:off x="8279606" y="5576888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14BC9CA-9D5F-F7ED-5B72-7EF87B522C9F}"/>
              </a:ext>
            </a:extLst>
          </p:cNvPr>
          <p:cNvSpPr>
            <a:spLocks/>
          </p:cNvSpPr>
          <p:nvPr/>
        </p:nvSpPr>
        <p:spPr bwMode="auto">
          <a:xfrm>
            <a:off x="6984206" y="4510088"/>
            <a:ext cx="1981200" cy="1524000"/>
          </a:xfrm>
          <a:custGeom>
            <a:avLst/>
            <a:gdLst>
              <a:gd name="T0" fmla="*/ 816 w 1248"/>
              <a:gd name="T1" fmla="*/ 0 h 960"/>
              <a:gd name="T2" fmla="*/ 0 w 1248"/>
              <a:gd name="T3" fmla="*/ 672 h 960"/>
              <a:gd name="T4" fmla="*/ 480 w 1248"/>
              <a:gd name="T5" fmla="*/ 720 h 960"/>
              <a:gd name="T6" fmla="*/ 720 w 1248"/>
              <a:gd name="T7" fmla="*/ 816 h 960"/>
              <a:gd name="T8" fmla="*/ 816 w 1248"/>
              <a:gd name="T9" fmla="*/ 912 h 960"/>
              <a:gd name="T10" fmla="*/ 816 w 1248"/>
              <a:gd name="T11" fmla="*/ 960 h 960"/>
              <a:gd name="T12" fmla="*/ 816 w 1248"/>
              <a:gd name="T13" fmla="*/ 912 h 960"/>
              <a:gd name="T14" fmla="*/ 912 w 1248"/>
              <a:gd name="T15" fmla="*/ 816 h 960"/>
              <a:gd name="T16" fmla="*/ 1104 w 1248"/>
              <a:gd name="T17" fmla="*/ 768 h 960"/>
              <a:gd name="T18" fmla="*/ 1248 w 1248"/>
              <a:gd name="T19" fmla="*/ 720 h 960"/>
              <a:gd name="T20" fmla="*/ 816 w 1248"/>
              <a:gd name="T21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8" h="960">
                <a:moveTo>
                  <a:pt x="816" y="0"/>
                </a:moveTo>
                <a:lnTo>
                  <a:pt x="0" y="672"/>
                </a:lnTo>
                <a:lnTo>
                  <a:pt x="480" y="720"/>
                </a:lnTo>
                <a:lnTo>
                  <a:pt x="720" y="816"/>
                </a:lnTo>
                <a:lnTo>
                  <a:pt x="816" y="912"/>
                </a:lnTo>
                <a:lnTo>
                  <a:pt x="816" y="960"/>
                </a:lnTo>
                <a:lnTo>
                  <a:pt x="816" y="912"/>
                </a:lnTo>
                <a:lnTo>
                  <a:pt x="912" y="816"/>
                </a:lnTo>
                <a:lnTo>
                  <a:pt x="1104" y="768"/>
                </a:lnTo>
                <a:lnTo>
                  <a:pt x="1248" y="720"/>
                </a:lnTo>
                <a:lnTo>
                  <a:pt x="816" y="0"/>
                </a:lnTo>
                <a:close/>
              </a:path>
            </a:pathLst>
          </a:custGeom>
          <a:solidFill>
            <a:srgbClr val="0CE321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C214FB-21A8-147F-5F2F-9AE55C82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06" y="1538288"/>
            <a:ext cx="43703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83E87E-78B6-E695-E79E-86F38D1C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66" y="4930848"/>
            <a:ext cx="204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>
            <a:extLst>
              <a:ext uri="{FF2B5EF4-FFF2-40B4-BE49-F238E27FC236}">
                <a16:creationId xmlns:a16="http://schemas.microsoft.com/office/drawing/2014/main" id="{02CE0264-B239-79A3-A5C5-4C17B2E26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790" y="141605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1D4B42EC-34F3-5E33-0C6D-CEDE6B00E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13398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1EEE236-4517-8FB4-87F7-A3997443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578" y="9588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9A36663-3450-F1AE-990E-3C95552C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153" y="1035050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1A24D8B-8E0B-D4AE-1579-811ADFB9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90" y="294005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2F327B67-AF26-D72B-07B6-B3984DE0F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1416050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4943F60-23E8-0C6E-D46D-2824B8A76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7790" y="1416050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1DEA1F-C490-2007-8449-950B9F66A1E4}"/>
              </a:ext>
            </a:extLst>
          </p:cNvPr>
          <p:cNvSpPr>
            <a:spLocks/>
          </p:cNvSpPr>
          <p:nvPr/>
        </p:nvSpPr>
        <p:spPr bwMode="auto">
          <a:xfrm>
            <a:off x="5883990" y="24701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03ED29-ED1E-D003-1050-8ABD928A2A5F}"/>
              </a:ext>
            </a:extLst>
          </p:cNvPr>
          <p:cNvSpPr>
            <a:spLocks/>
          </p:cNvSpPr>
          <p:nvPr/>
        </p:nvSpPr>
        <p:spPr bwMode="auto">
          <a:xfrm flipH="1">
            <a:off x="7865190" y="24828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D01CB1-F924-12A2-9F2F-9FD412FCFE68}"/>
              </a:ext>
            </a:extLst>
          </p:cNvPr>
          <p:cNvSpPr>
            <a:spLocks/>
          </p:cNvSpPr>
          <p:nvPr/>
        </p:nvSpPr>
        <p:spPr bwMode="auto">
          <a:xfrm>
            <a:off x="6569790" y="1416050"/>
            <a:ext cx="1981200" cy="1524000"/>
          </a:xfrm>
          <a:custGeom>
            <a:avLst/>
            <a:gdLst>
              <a:gd name="T0" fmla="*/ 816 w 1248"/>
              <a:gd name="T1" fmla="*/ 0 h 960"/>
              <a:gd name="T2" fmla="*/ 0 w 1248"/>
              <a:gd name="T3" fmla="*/ 672 h 960"/>
              <a:gd name="T4" fmla="*/ 480 w 1248"/>
              <a:gd name="T5" fmla="*/ 720 h 960"/>
              <a:gd name="T6" fmla="*/ 720 w 1248"/>
              <a:gd name="T7" fmla="*/ 816 h 960"/>
              <a:gd name="T8" fmla="*/ 816 w 1248"/>
              <a:gd name="T9" fmla="*/ 912 h 960"/>
              <a:gd name="T10" fmla="*/ 816 w 1248"/>
              <a:gd name="T11" fmla="*/ 960 h 960"/>
              <a:gd name="T12" fmla="*/ 816 w 1248"/>
              <a:gd name="T13" fmla="*/ 912 h 960"/>
              <a:gd name="T14" fmla="*/ 912 w 1248"/>
              <a:gd name="T15" fmla="*/ 816 h 960"/>
              <a:gd name="T16" fmla="*/ 1104 w 1248"/>
              <a:gd name="T17" fmla="*/ 768 h 960"/>
              <a:gd name="T18" fmla="*/ 1248 w 1248"/>
              <a:gd name="T19" fmla="*/ 720 h 960"/>
              <a:gd name="T20" fmla="*/ 816 w 1248"/>
              <a:gd name="T21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8" h="960">
                <a:moveTo>
                  <a:pt x="816" y="0"/>
                </a:moveTo>
                <a:lnTo>
                  <a:pt x="0" y="672"/>
                </a:lnTo>
                <a:lnTo>
                  <a:pt x="480" y="720"/>
                </a:lnTo>
                <a:lnTo>
                  <a:pt x="720" y="816"/>
                </a:lnTo>
                <a:lnTo>
                  <a:pt x="816" y="912"/>
                </a:lnTo>
                <a:lnTo>
                  <a:pt x="816" y="960"/>
                </a:lnTo>
                <a:lnTo>
                  <a:pt x="816" y="912"/>
                </a:lnTo>
                <a:lnTo>
                  <a:pt x="912" y="816"/>
                </a:lnTo>
                <a:lnTo>
                  <a:pt x="1104" y="768"/>
                </a:lnTo>
                <a:lnTo>
                  <a:pt x="1248" y="720"/>
                </a:lnTo>
                <a:lnTo>
                  <a:pt x="816" y="0"/>
                </a:lnTo>
                <a:close/>
              </a:path>
            </a:pathLst>
          </a:custGeom>
          <a:solidFill>
            <a:srgbClr val="0CE321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A6881F3-B1B6-CD59-9C42-2F797B5B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515" y="565150"/>
            <a:ext cx="76738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To first order, the distribution of earthquakes with depth</a:t>
            </a:r>
          </a:p>
          <a:p>
            <a:r>
              <a:rPr lang="en-US" dirty="0">
                <a:solidFill>
                  <a:srgbClr val="0003AA"/>
                </a:solidFill>
              </a:rPr>
              <a:t>depends on the YSE, and</a:t>
            </a:r>
          </a:p>
          <a:p>
            <a:r>
              <a:rPr lang="en-US" dirty="0">
                <a:solidFill>
                  <a:srgbClr val="0003AA"/>
                </a:solidFill>
              </a:rPr>
              <a:t>the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03AA"/>
                </a:solidFill>
              </a:rPr>
              <a:t>seismogenic</a:t>
            </a:r>
            <a:r>
              <a:rPr lang="en-US" dirty="0">
                <a:solidFill>
                  <a:srgbClr val="0003AA"/>
                </a:solidFill>
              </a:rPr>
              <a:t> depth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will correspond (approximately)</a:t>
            </a:r>
          </a:p>
          <a:p>
            <a:r>
              <a:rPr lang="en-US" dirty="0">
                <a:solidFill>
                  <a:srgbClr val="0003AA"/>
                </a:solidFill>
              </a:rPr>
              <a:t>to the brittle-ductile transition.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B3A0FBE-10EC-1539-57DE-37A62186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990" y="1568450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>
                <a:solidFill>
                  <a:srgbClr val="0003AA"/>
                </a:solidFill>
              </a:rPr>
              <a:t>seismogenic</a:t>
            </a: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97248BB0-3931-DE7B-17F3-7854ADDF8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0990" y="14160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E1BAF98-6B7B-A6D2-4684-E4B91679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90" y="26352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8CC729A1-A85D-D148-5D5D-A8074A34B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790" y="431165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B7D9060-554E-291D-C7A7-94CAF9174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42354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2564CC1-165A-032C-53B9-7DA62292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153" y="3930650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1E72627-EFF8-8DC4-BF9A-A048A73B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90" y="583565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8EFBA09C-35DB-9F36-3449-780A2785D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5190" y="4311650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015B660-4605-95D1-6FBB-58CB0D603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7790" y="4311650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BB5356-83F9-E7AB-8195-9605CC288697}"/>
              </a:ext>
            </a:extLst>
          </p:cNvPr>
          <p:cNvSpPr>
            <a:spLocks/>
          </p:cNvSpPr>
          <p:nvPr/>
        </p:nvSpPr>
        <p:spPr bwMode="auto">
          <a:xfrm>
            <a:off x="5883990" y="53657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796C4DB-9C74-353D-8ED1-898CD03A7B41}"/>
              </a:ext>
            </a:extLst>
          </p:cNvPr>
          <p:cNvSpPr>
            <a:spLocks/>
          </p:cNvSpPr>
          <p:nvPr/>
        </p:nvSpPr>
        <p:spPr bwMode="auto">
          <a:xfrm flipH="1">
            <a:off x="7865190" y="5378450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AA0FB2A-DCAE-00E5-A56D-5BCF8FFB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990" y="4464050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 dirty="0" err="1">
                <a:solidFill>
                  <a:srgbClr val="0003AA"/>
                </a:solidFill>
              </a:rPr>
              <a:t>seismogenic</a:t>
            </a:r>
            <a:r>
              <a:rPr lang="en-US" sz="1800" dirty="0">
                <a:solidFill>
                  <a:srgbClr val="0003AA"/>
                </a:solidFill>
              </a:rPr>
              <a:t>(?)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3B25AF20-EC50-FCA3-57F1-55B747618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0990" y="43116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A36009A4-AA90-8976-50D8-E6605D8C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711" y="5514181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414C7B78-4F1F-8BE3-16A9-EF928229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715" y="3682931"/>
            <a:ext cx="414972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 as we will soon discuss,</a:t>
            </a: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frictional dynamics</a:t>
            </a:r>
            <a:endParaRPr lang="en-US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 earthquakes only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friction is velocity-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weakening (excluding the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and lower few km of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frictional slip regime!)</a:t>
            </a: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249709F-317F-6E0F-72C9-150A66D3C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769" y="4464050"/>
            <a:ext cx="8478" cy="86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B55066C-D1E6-A425-68CF-288604327A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22768" y="5289550"/>
            <a:ext cx="863379" cy="361950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75C6591B-01DC-602E-4C35-0947EAAA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849" y="5483225"/>
            <a:ext cx="1390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(max EQ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focal depth)</a:t>
            </a:r>
          </a:p>
        </p:txBody>
      </p:sp>
      <p:sp>
        <p:nvSpPr>
          <p:cNvPr id="2" name="Line 31">
            <a:extLst>
              <a:ext uri="{FF2B5EF4-FFF2-40B4-BE49-F238E27FC236}">
                <a16:creationId xmlns:a16="http://schemas.microsoft.com/office/drawing/2014/main" id="{4EC43348-E32A-B236-8DC1-01646C81A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882" y="4146549"/>
            <a:ext cx="1424029" cy="329511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8DACE439-41F8-3D97-5B29-09C23743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02" y="3917964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(shallowest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earthquakes)</a:t>
            </a:r>
          </a:p>
        </p:txBody>
      </p:sp>
    </p:spTree>
    <p:extLst>
      <p:ext uri="{BB962C8B-B14F-4D97-AF65-F5344CB8AC3E}">
        <p14:creationId xmlns:p14="http://schemas.microsoft.com/office/powerpoint/2010/main" val="231320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7">
            <a:extLst>
              <a:ext uri="{FF2B5EF4-FFF2-40B4-BE49-F238E27FC236}">
                <a16:creationId xmlns:a16="http://schemas.microsoft.com/office/drawing/2014/main" id="{8CC729A1-A85D-D148-5D5D-A8074A34B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546" y="2712792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B7D9060-554E-291D-C7A7-94CAF9174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946" y="263659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2564CC1-165A-032C-53B9-7DA62292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909" y="2331792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</a:t>
            </a:r>
            <a:endParaRPr lang="en-US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1E72627-EFF8-8DC4-BF9A-A048A73B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946" y="4236792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8EFBA09C-35DB-9F36-3449-780A2785D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946" y="2712792"/>
            <a:ext cx="990600" cy="17526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015B660-4605-95D1-6FBB-58CB0D603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7546" y="2712792"/>
            <a:ext cx="2057400" cy="1676400"/>
          </a:xfrm>
          <a:prstGeom prst="line">
            <a:avLst/>
          </a:prstGeom>
          <a:noFill/>
          <a:ln w="50800">
            <a:solidFill>
              <a:srgbClr val="FF14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BB5356-83F9-E7AB-8195-9605CC288697}"/>
              </a:ext>
            </a:extLst>
          </p:cNvPr>
          <p:cNvSpPr>
            <a:spLocks/>
          </p:cNvSpPr>
          <p:nvPr/>
        </p:nvSpPr>
        <p:spPr bwMode="auto">
          <a:xfrm>
            <a:off x="5923746" y="3766892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796C4DB-9C74-353D-8ED1-898CD03A7B41}"/>
              </a:ext>
            </a:extLst>
          </p:cNvPr>
          <p:cNvSpPr>
            <a:spLocks/>
          </p:cNvSpPr>
          <p:nvPr/>
        </p:nvSpPr>
        <p:spPr bwMode="auto">
          <a:xfrm flipH="1">
            <a:off x="7904946" y="3779592"/>
            <a:ext cx="2006600" cy="850900"/>
          </a:xfrm>
          <a:custGeom>
            <a:avLst/>
            <a:gdLst>
              <a:gd name="T0" fmla="*/ 1248 w 1264"/>
              <a:gd name="T1" fmla="*/ 536 h 536"/>
              <a:gd name="T2" fmla="*/ 1248 w 1264"/>
              <a:gd name="T3" fmla="*/ 296 h 536"/>
              <a:gd name="T4" fmla="*/ 1152 w 1264"/>
              <a:gd name="T5" fmla="*/ 152 h 536"/>
              <a:gd name="T6" fmla="*/ 864 w 1264"/>
              <a:gd name="T7" fmla="*/ 56 h 536"/>
              <a:gd name="T8" fmla="*/ 288 w 1264"/>
              <a:gd name="T9" fmla="*/ 8 h 536"/>
              <a:gd name="T10" fmla="*/ 0 w 1264"/>
              <a:gd name="T11" fmla="*/ 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4" h="536">
                <a:moveTo>
                  <a:pt x="1248" y="536"/>
                </a:moveTo>
                <a:cubicBezTo>
                  <a:pt x="1256" y="448"/>
                  <a:pt x="1264" y="360"/>
                  <a:pt x="1248" y="296"/>
                </a:cubicBezTo>
                <a:cubicBezTo>
                  <a:pt x="1232" y="232"/>
                  <a:pt x="1216" y="192"/>
                  <a:pt x="1152" y="152"/>
                </a:cubicBezTo>
                <a:cubicBezTo>
                  <a:pt x="1088" y="112"/>
                  <a:pt x="1008" y="80"/>
                  <a:pt x="864" y="56"/>
                </a:cubicBezTo>
                <a:cubicBezTo>
                  <a:pt x="720" y="32"/>
                  <a:pt x="432" y="16"/>
                  <a:pt x="288" y="8"/>
                </a:cubicBezTo>
                <a:cubicBezTo>
                  <a:pt x="144" y="0"/>
                  <a:pt x="72" y="4"/>
                  <a:pt x="0" y="8"/>
                </a:cubicBezTo>
              </a:path>
            </a:pathLst>
          </a:custGeom>
          <a:noFill/>
          <a:ln w="508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AA0FB2A-DCAE-00E5-A56D-5BCF8FFB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746" y="2865192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   brittle =</a:t>
            </a:r>
          </a:p>
          <a:p>
            <a:r>
              <a:rPr lang="en-US" sz="1800" dirty="0" err="1">
                <a:solidFill>
                  <a:srgbClr val="0003AA"/>
                </a:solidFill>
              </a:rPr>
              <a:t>seismogenic</a:t>
            </a:r>
            <a:r>
              <a:rPr lang="en-US" sz="1800" dirty="0">
                <a:solidFill>
                  <a:srgbClr val="0003AA"/>
                </a:solidFill>
              </a:rPr>
              <a:t>(?)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3B25AF20-EC50-FCA3-57F1-55B747618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0746" y="2712792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A36009A4-AA90-8976-50D8-E6605D8C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146" y="3931992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03AA"/>
                </a:solidFill>
              </a:rPr>
              <a:t>ductile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C224C9A-9602-53E1-E09E-B463C6977688}"/>
              </a:ext>
            </a:extLst>
          </p:cNvPr>
          <p:cNvSpPr>
            <a:spLocks/>
          </p:cNvSpPr>
          <p:nvPr/>
        </p:nvSpPr>
        <p:spPr bwMode="auto">
          <a:xfrm>
            <a:off x="7904946" y="2712792"/>
            <a:ext cx="304800" cy="1447800"/>
          </a:xfrm>
          <a:custGeom>
            <a:avLst/>
            <a:gdLst>
              <a:gd name="T0" fmla="*/ 0 w 192"/>
              <a:gd name="T1" fmla="*/ 0 h 912"/>
              <a:gd name="T2" fmla="*/ 0 w 192"/>
              <a:gd name="T3" fmla="*/ 912 h 912"/>
              <a:gd name="T4" fmla="*/ 48 w 192"/>
              <a:gd name="T5" fmla="*/ 864 h 912"/>
              <a:gd name="T6" fmla="*/ 192 w 192"/>
              <a:gd name="T7" fmla="*/ 768 h 912"/>
              <a:gd name="T8" fmla="*/ 192 w 192"/>
              <a:gd name="T9" fmla="*/ 336 h 912"/>
              <a:gd name="T10" fmla="*/ 0 w 192"/>
              <a:gd name="T11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912">
                <a:moveTo>
                  <a:pt x="0" y="0"/>
                </a:moveTo>
                <a:lnTo>
                  <a:pt x="0" y="912"/>
                </a:lnTo>
                <a:lnTo>
                  <a:pt x="48" y="864"/>
                </a:lnTo>
                <a:lnTo>
                  <a:pt x="192" y="768"/>
                </a:lnTo>
                <a:lnTo>
                  <a:pt x="192" y="336"/>
                </a:lnTo>
                <a:lnTo>
                  <a:pt x="0" y="0"/>
                </a:lnTo>
                <a:close/>
              </a:path>
            </a:pathLst>
          </a:custGeom>
          <a:solidFill>
            <a:srgbClr val="0CE32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414C7B78-4F1F-8BE3-16A9-EF928229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12" y="2090172"/>
            <a:ext cx="343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And in addition…(!)</a:t>
            </a:r>
          </a:p>
          <a:p>
            <a:r>
              <a:rPr lang="en-US" dirty="0">
                <a:solidFill>
                  <a:srgbClr val="0003AA"/>
                </a:solidFill>
              </a:rPr>
              <a:t>Earthquake focal</a:t>
            </a:r>
          </a:p>
          <a:p>
            <a:r>
              <a:rPr lang="en-US" dirty="0">
                <a:solidFill>
                  <a:srgbClr val="0003AA"/>
                </a:solidFill>
              </a:rPr>
              <a:t>depths will map to the</a:t>
            </a:r>
          </a:p>
          <a:p>
            <a:r>
              <a:rPr lang="en-US" dirty="0">
                <a:solidFill>
                  <a:srgbClr val="0003AA"/>
                </a:solidFill>
              </a:rPr>
              <a:t>brittle-ductile transition</a:t>
            </a:r>
          </a:p>
          <a:p>
            <a:r>
              <a:rPr lang="en-US" dirty="0">
                <a:solidFill>
                  <a:srgbClr val="0003AA"/>
                </a:solidFill>
              </a:rPr>
              <a:t>ONLY if ambient stress</a:t>
            </a:r>
          </a:p>
          <a:p>
            <a:r>
              <a:rPr lang="en-US" dirty="0">
                <a:solidFill>
                  <a:srgbClr val="0003AA"/>
                </a:solidFill>
              </a:rPr>
              <a:t>exceeds the yield</a:t>
            </a:r>
          </a:p>
          <a:p>
            <a:r>
              <a:rPr lang="en-US" dirty="0">
                <a:solidFill>
                  <a:srgbClr val="0003AA"/>
                </a:solidFill>
              </a:rPr>
              <a:t>strength at that depth!!! </a:t>
            </a: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249709F-317F-6E0F-72C9-150A66D3C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8159" y="2865192"/>
            <a:ext cx="1587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B55066C-D1E6-A425-68CF-288604327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946" y="2484192"/>
            <a:ext cx="304800" cy="457200"/>
          </a:xfrm>
          <a:prstGeom prst="line">
            <a:avLst/>
          </a:prstGeom>
          <a:noFill/>
          <a:ln w="254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75C6591B-01DC-602E-4C35-0947EAAA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317" y="1874592"/>
            <a:ext cx="14285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003AA"/>
                </a:solidFill>
              </a:rPr>
              <a:t>max EQ</a:t>
            </a:r>
          </a:p>
          <a:p>
            <a:pPr algn="ctr"/>
            <a:r>
              <a:rPr lang="en-US" sz="1800" dirty="0">
                <a:solidFill>
                  <a:srgbClr val="0003AA"/>
                </a:solidFill>
              </a:rPr>
              <a:t>focal depths</a:t>
            </a:r>
          </a:p>
        </p:txBody>
      </p:sp>
    </p:spTree>
    <p:extLst>
      <p:ext uri="{BB962C8B-B14F-4D97-AF65-F5344CB8AC3E}">
        <p14:creationId xmlns:p14="http://schemas.microsoft.com/office/powerpoint/2010/main" val="20239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3" y="2644170"/>
            <a:ext cx="79630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Wednesday Mar 29: Berry et al. (2022)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EPSL, 584, #117483.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endParaRPr lang="en-US" sz="2540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Water Content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768181" y="34455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68181" y="4980763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768181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017492" y="5129099"/>
            <a:ext cx="2626836" cy="404682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2" name="Picture 1" descr="YSE_Duo_H2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37" y="1769946"/>
            <a:ext cx="3370517" cy="3318108"/>
          </a:xfrm>
          <a:prstGeom prst="rect">
            <a:avLst/>
          </a:prstGeom>
        </p:spPr>
      </p:pic>
      <p:pic>
        <p:nvPicPr>
          <p:cNvPr id="12" name="Picture 11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10" y="4312085"/>
            <a:ext cx="526157" cy="497716"/>
          </a:xfrm>
          <a:prstGeom prst="rect">
            <a:avLst/>
          </a:prstGeom>
        </p:spPr>
      </p:pic>
      <p:pic>
        <p:nvPicPr>
          <p:cNvPr id="13" name="Picture 12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10" y="3553429"/>
            <a:ext cx="526157" cy="497716"/>
          </a:xfrm>
          <a:prstGeom prst="rect">
            <a:avLst/>
          </a:prstGeom>
        </p:spPr>
      </p:pic>
      <p:pic>
        <p:nvPicPr>
          <p:cNvPr id="14" name="Picture 13" descr="NatMS_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60" y="163429"/>
            <a:ext cx="5469349" cy="65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4" name="Text Box 4"/>
          <p:cNvSpPr txBox="1">
            <a:spLocks noChangeArrowheads="1"/>
          </p:cNvSpPr>
          <p:nvPr/>
        </p:nvSpPr>
        <p:spPr bwMode="auto">
          <a:xfrm>
            <a:off x="1551604" y="430606"/>
            <a:ext cx="4524828" cy="4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177" dirty="0">
                <a:solidFill>
                  <a:srgbClr val="0003AA"/>
                </a:solidFill>
                <a:latin typeface="Arial Black" charset="0"/>
              </a:rPr>
              <a:t>Wet (saturated) end-member</a:t>
            </a:r>
          </a:p>
        </p:txBody>
      </p:sp>
      <p:pic>
        <p:nvPicPr>
          <p:cNvPr id="916485" name="Picture 5" descr="QFdry_r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46" y="845369"/>
            <a:ext cx="4519194" cy="559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6" name="Picture 6" descr="QFwet_re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24" y="852571"/>
            <a:ext cx="4519194" cy="5618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7041628" y="430606"/>
            <a:ext cx="2693558" cy="4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177" dirty="0">
                <a:solidFill>
                  <a:srgbClr val="0003AA"/>
                </a:solidFill>
                <a:latin typeface="Arial Black" charset="0"/>
              </a:rPr>
              <a:t>Dry end-member</a:t>
            </a:r>
          </a:p>
        </p:txBody>
      </p:sp>
    </p:spTree>
    <p:extLst>
      <p:ext uri="{BB962C8B-B14F-4D97-AF65-F5344CB8AC3E}">
        <p14:creationId xmlns:p14="http://schemas.microsoft.com/office/powerpoint/2010/main" val="24002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08" y="1"/>
            <a:ext cx="5556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1859B3-5321-8C05-6B02-E1C9A7DF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8"/>
          <a:stretch/>
        </p:blipFill>
        <p:spPr>
          <a:xfrm>
            <a:off x="1650050" y="190500"/>
            <a:ext cx="5884113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C550E-73F8-C50D-3921-6C9635D18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2"/>
          <a:stretch/>
        </p:blipFill>
        <p:spPr>
          <a:xfrm>
            <a:off x="1650050" y="3467100"/>
            <a:ext cx="5903743" cy="320040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AD1410BC-DA56-13E9-7074-7455DD48B720}"/>
              </a:ext>
            </a:extLst>
          </p:cNvPr>
          <p:cNvSpPr txBox="1"/>
          <p:nvPr/>
        </p:nvSpPr>
        <p:spPr>
          <a:xfrm>
            <a:off x="7669850" y="466279"/>
            <a:ext cx="2872100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Flow viscosity at</a:t>
            </a:r>
          </a:p>
          <a:p>
            <a:r>
              <a:rPr lang="en-US" dirty="0">
                <a:solidFill>
                  <a:srgbClr val="0003AA"/>
                </a:solidFill>
              </a:rPr>
              <a:t>80 km depth using</a:t>
            </a:r>
          </a:p>
          <a:p>
            <a:r>
              <a:rPr lang="en-US" dirty="0" err="1">
                <a:solidFill>
                  <a:srgbClr val="0003AA"/>
                </a:solidFill>
              </a:rPr>
              <a:t>geotherms</a:t>
            </a:r>
            <a:r>
              <a:rPr lang="en-US" dirty="0">
                <a:solidFill>
                  <a:srgbClr val="0003AA"/>
                </a:solidFill>
              </a:rPr>
              <a:t> based</a:t>
            </a:r>
          </a:p>
          <a:p>
            <a:r>
              <a:rPr lang="en-US" dirty="0">
                <a:solidFill>
                  <a:srgbClr val="0003AA"/>
                </a:solidFill>
              </a:rPr>
              <a:t>on </a:t>
            </a:r>
            <a:r>
              <a:rPr lang="en-US" dirty="0" err="1">
                <a:solidFill>
                  <a:srgbClr val="0003AA"/>
                </a:solidFill>
              </a:rPr>
              <a:t>Schutt</a:t>
            </a:r>
            <a:r>
              <a:rPr lang="en-US" dirty="0">
                <a:solidFill>
                  <a:srgbClr val="0003AA"/>
                </a:solidFill>
              </a:rPr>
              <a:t> et al.</a:t>
            </a:r>
          </a:p>
          <a:p>
            <a:r>
              <a:rPr lang="en-US" dirty="0">
                <a:solidFill>
                  <a:srgbClr val="0003AA"/>
                </a:solidFill>
              </a:rPr>
              <a:t>(2018) </a:t>
            </a:r>
            <a:r>
              <a:rPr lang="en-US" dirty="0" err="1">
                <a:solidFill>
                  <a:srgbClr val="0003AA"/>
                </a:solidFill>
              </a:rPr>
              <a:t>Pn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temperature &amp; 10</a:t>
            </a:r>
            <a:r>
              <a:rPr lang="en-US" baseline="30000" dirty="0">
                <a:solidFill>
                  <a:srgbClr val="0003AA"/>
                </a:solidFill>
              </a:rPr>
              <a:t>-15</a:t>
            </a:r>
          </a:p>
          <a:p>
            <a:r>
              <a:rPr lang="en-US" dirty="0">
                <a:solidFill>
                  <a:srgbClr val="0003AA"/>
                </a:solidFill>
              </a:rPr>
              <a:t>s</a:t>
            </a:r>
            <a:r>
              <a:rPr lang="en-US" baseline="30000" dirty="0">
                <a:solidFill>
                  <a:srgbClr val="0003AA"/>
                </a:solidFill>
              </a:rPr>
              <a:t>-1</a:t>
            </a:r>
            <a:r>
              <a:rPr lang="en-US" dirty="0">
                <a:solidFill>
                  <a:srgbClr val="0003AA"/>
                </a:solidFill>
              </a:rPr>
              <a:t> strain rate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Flow viscosity after</a:t>
            </a:r>
          </a:p>
          <a:p>
            <a:r>
              <a:rPr lang="en-US" dirty="0">
                <a:solidFill>
                  <a:srgbClr val="0003AA"/>
                </a:solidFill>
              </a:rPr>
              <a:t>hydration state is</a:t>
            </a:r>
          </a:p>
          <a:p>
            <a:r>
              <a:rPr lang="en-US" dirty="0">
                <a:solidFill>
                  <a:srgbClr val="0003AA"/>
                </a:solidFill>
              </a:rPr>
              <a:t>varied to match </a:t>
            </a:r>
            <a:r>
              <a:rPr lang="en-US" i="1" dirty="0" err="1">
                <a:latin typeface="Times New Roman"/>
                <a:cs typeface="Times New Roman"/>
              </a:rPr>
              <a:t>T</a:t>
            </a:r>
            <a:r>
              <a:rPr lang="en-US" i="1" baseline="-25000" dirty="0" err="1">
                <a:latin typeface="Times New Roman"/>
                <a:cs typeface="Times New Roman"/>
              </a:rPr>
              <a:t>e</a:t>
            </a:r>
            <a:r>
              <a:rPr lang="en-US" dirty="0">
                <a:solidFill>
                  <a:srgbClr val="0003AA"/>
                </a:solidFill>
              </a:rPr>
              <a:t>.</a:t>
            </a:r>
          </a:p>
          <a:p>
            <a:r>
              <a:rPr lang="en-US" dirty="0">
                <a:solidFill>
                  <a:srgbClr val="0003AA"/>
                </a:solidFill>
              </a:rPr>
              <a:t>Note the scale is</a:t>
            </a:r>
          </a:p>
          <a:p>
            <a:r>
              <a:rPr lang="en-US" dirty="0">
                <a:solidFill>
                  <a:srgbClr val="0003AA"/>
                </a:solidFill>
              </a:rPr>
              <a:t>logarithmic, so </a:t>
            </a:r>
          </a:p>
          <a:p>
            <a:r>
              <a:rPr lang="en-US" dirty="0">
                <a:solidFill>
                  <a:srgbClr val="0003AA"/>
                </a:solidFill>
              </a:rPr>
              <a:t>range is ~1000x</a:t>
            </a:r>
          </a:p>
          <a:p>
            <a:r>
              <a:rPr lang="en-US" dirty="0">
                <a:solidFill>
                  <a:srgbClr val="0003AA"/>
                </a:solidFill>
              </a:rPr>
              <a:t>greater...</a:t>
            </a:r>
          </a:p>
        </p:txBody>
      </p:sp>
    </p:spTree>
    <p:extLst>
      <p:ext uri="{BB962C8B-B14F-4D97-AF65-F5344CB8AC3E}">
        <p14:creationId xmlns:p14="http://schemas.microsoft.com/office/powerpoint/2010/main" val="28315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FD367-28C4-B8A2-7125-949973B9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27" y="76200"/>
            <a:ext cx="4513263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F6400-0F7B-1C50-50F5-236279AD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52" y="76200"/>
            <a:ext cx="449897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37AA5534-78A0-FB4B-290D-E9FD6C5E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952" y="4953000"/>
            <a:ext cx="1980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Implications?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E3D55-FD83-0A94-8B0E-CF9B1BC27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2"/>
          <a:stretch/>
        </p:blipFill>
        <p:spPr>
          <a:xfrm>
            <a:off x="1559009" y="3581400"/>
            <a:ext cx="59037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2CD965F-50F6-2D95-5B54-FE19C3D1D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227012"/>
            <a:ext cx="8124881" cy="58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  <a:latin typeface="Arial Black" charset="0"/>
              </a:rPr>
              <a:t>Brittle-field failure &amp; the</a:t>
            </a:r>
          </a:p>
          <a:p>
            <a:r>
              <a:rPr lang="en-US" dirty="0">
                <a:solidFill>
                  <a:srgbClr val="0003AA"/>
                </a:solidFill>
                <a:latin typeface="Arial Black" charset="0"/>
              </a:rPr>
              <a:t>   </a:t>
            </a:r>
            <a:r>
              <a:rPr lang="ja-JP" altLang="en-US" dirty="0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dirty="0" err="1">
                <a:solidFill>
                  <a:srgbClr val="0003AA"/>
                </a:solidFill>
                <a:latin typeface="Arial Black" charset="0"/>
              </a:rPr>
              <a:t>Seismogenic</a:t>
            </a:r>
            <a:r>
              <a:rPr lang="en-US" dirty="0">
                <a:solidFill>
                  <a:srgbClr val="0003AA"/>
                </a:solidFill>
                <a:latin typeface="Arial Black" charset="0"/>
              </a:rPr>
              <a:t> Zone</a:t>
            </a:r>
            <a:r>
              <a:rPr lang="ja-JP" altLang="en-US" dirty="0">
                <a:solidFill>
                  <a:srgbClr val="0003AA"/>
                </a:solidFill>
                <a:latin typeface="Arial Black" charset="0"/>
              </a:rPr>
              <a:t>”</a:t>
            </a:r>
            <a:endParaRPr lang="en-US" dirty="0">
              <a:solidFill>
                <a:srgbClr val="0003AA"/>
              </a:solidFill>
              <a:latin typeface="Arial Black" charset="0"/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So what about that top part of the</a:t>
            </a:r>
          </a:p>
          <a:p>
            <a:r>
              <a:rPr lang="en-US" dirty="0">
                <a:solidFill>
                  <a:srgbClr val="0003AA"/>
                </a:solidFill>
              </a:rPr>
              <a:t>   Yield Strength Envelope?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large-scale deformation in the real</a:t>
            </a:r>
          </a:p>
          <a:p>
            <a:r>
              <a:rPr lang="en-US" dirty="0">
                <a:solidFill>
                  <a:srgbClr val="0003AA"/>
                </a:solidFill>
              </a:rPr>
              <a:t>   Earth, other important </a:t>
            </a:r>
            <a:r>
              <a:rPr lang="en-US" dirty="0" err="1">
                <a:solidFill>
                  <a:srgbClr val="0003AA"/>
                </a:solidFill>
              </a:rPr>
              <a:t>rheologies</a:t>
            </a:r>
            <a:endParaRPr lang="en-US" i="1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</a:rPr>
              <a:t>   </a:t>
            </a:r>
            <a:r>
              <a:rPr lang="en-US" dirty="0">
                <a:solidFill>
                  <a:srgbClr val="0003AA"/>
                </a:solidFill>
              </a:rPr>
              <a:t>include brittle (frictional) failure in </a:t>
            </a:r>
          </a:p>
          <a:p>
            <a:r>
              <a:rPr lang="en-US" dirty="0">
                <a:solidFill>
                  <a:srgbClr val="0003AA"/>
                </a:solidFill>
              </a:rPr>
              <a:t>   rock fracture &amp; fault slip, described by </a:t>
            </a:r>
            <a:r>
              <a:rPr lang="en-US" i="1" dirty="0" err="1">
                <a:solidFill>
                  <a:srgbClr val="FF1400"/>
                </a:solidFill>
                <a:latin typeface="Arial Black" charset="0"/>
              </a:rPr>
              <a:t>Byerlee’s</a:t>
            </a:r>
            <a:r>
              <a:rPr lang="en-US" i="1" dirty="0">
                <a:solidFill>
                  <a:srgbClr val="FF1400"/>
                </a:solidFill>
                <a:latin typeface="Arial Black" charset="0"/>
              </a:rPr>
              <a:t> Law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Place a rock sample with an existing fracture in a lab</a:t>
            </a:r>
          </a:p>
          <a:p>
            <a:r>
              <a:rPr lang="en-US" dirty="0">
                <a:solidFill>
                  <a:srgbClr val="0003AA"/>
                </a:solidFill>
              </a:rPr>
              <a:t>   apparatus, apply a stress normal to the fracture </a:t>
            </a:r>
          </a:p>
          <a:p>
            <a:r>
              <a:rPr lang="en-US" dirty="0">
                <a:solidFill>
                  <a:srgbClr val="0003AA"/>
                </a:solidFill>
              </a:rPr>
              <a:t>   plane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N</a:t>
            </a:r>
            <a:r>
              <a:rPr lang="en-US" dirty="0">
                <a:solidFill>
                  <a:srgbClr val="0003AA"/>
                </a:solidFill>
              </a:rPr>
              <a:t>, then determine how much shear stress 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</a:p>
          <a:p>
            <a:r>
              <a:rPr lang="en-US" dirty="0">
                <a:solidFill>
                  <a:srgbClr val="0003AA"/>
                </a:solidFill>
              </a:rPr>
              <a:t>   required to get it to slip; frictional strength is</a:t>
            </a:r>
          </a:p>
          <a:p>
            <a:r>
              <a:rPr lang="en-US" dirty="0">
                <a:solidFill>
                  <a:srgbClr val="0003AA"/>
                </a:solidFill>
              </a:rPr>
              <a:t>   defined by a friction coefficient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05177-98F8-2593-FD3C-03B598C1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5865812"/>
            <a:ext cx="22415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YSEs">
            <a:extLst>
              <a:ext uri="{FF2B5EF4-FFF2-40B4-BE49-F238E27FC236}">
                <a16:creationId xmlns:a16="http://schemas.microsoft.com/office/drawing/2014/main" id="{DA337683-8E78-ACF6-CA3F-CA4D1C7B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227012"/>
            <a:ext cx="317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26B811A-0D64-7ED8-769F-82C55D20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318" y="39687"/>
            <a:ext cx="2630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03AA"/>
                </a:solidFill>
                <a:latin typeface="Arial Black" charset="0"/>
              </a:rPr>
              <a:t>Byerlee’s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Law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21E536C-9AED-881A-D126-5855192C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31" y="5995987"/>
            <a:ext cx="8190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Lab experiments &amp; borehole stress tests suggest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~ 0.6…</a:t>
            </a:r>
          </a:p>
          <a:p>
            <a:r>
              <a:rPr lang="en-US" dirty="0">
                <a:solidFill>
                  <a:srgbClr val="0003AA"/>
                </a:solidFill>
              </a:rPr>
              <a:t>But dynamical models indicate long-term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nearer 0.1-0.2!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B54E7-1005-9496-05AA-6BC2AC86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72" y="573087"/>
            <a:ext cx="6338843" cy="54864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BAB91CC-928D-3AC8-3DA9-8E61F05C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856" y="3743325"/>
            <a:ext cx="33473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For dry rock, no clay(!),</a:t>
            </a:r>
          </a:p>
          <a:p>
            <a:r>
              <a:rPr lang="en-US" dirty="0">
                <a:solidFill>
                  <a:srgbClr val="0003AA"/>
                </a:solidFill>
              </a:rPr>
              <a:t>   low temperature…</a:t>
            </a:r>
          </a:p>
          <a:p>
            <a:r>
              <a:rPr lang="en-US" dirty="0">
                <a:solidFill>
                  <a:srgbClr val="0003AA"/>
                </a:solidFill>
              </a:rPr>
              <a:t>   this is insensitive to</a:t>
            </a:r>
          </a:p>
          <a:p>
            <a:r>
              <a:rPr lang="en-US" dirty="0">
                <a:solidFill>
                  <a:srgbClr val="0003AA"/>
                </a:solidFill>
              </a:rPr>
              <a:t>   rock type!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F2A14-7ADA-99EE-FD71-77BA54EAC10A}"/>
              </a:ext>
            </a:extLst>
          </p:cNvPr>
          <p:cNvSpPr/>
          <p:nvPr/>
        </p:nvSpPr>
        <p:spPr bwMode="auto">
          <a:xfrm rot="17796928">
            <a:off x="4068476" y="5020542"/>
            <a:ext cx="817043" cy="2286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4D711-1776-9D43-CDF6-E2EE5B91C38A}"/>
              </a:ext>
            </a:extLst>
          </p:cNvPr>
          <p:cNvSpPr/>
          <p:nvPr/>
        </p:nvSpPr>
        <p:spPr bwMode="auto">
          <a:xfrm rot="17796928">
            <a:off x="4879488" y="4499544"/>
            <a:ext cx="1743815" cy="2286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E6F28F-4F1C-E9FB-F368-F09C86891604}"/>
              </a:ext>
            </a:extLst>
          </p:cNvPr>
          <p:cNvSpPr/>
          <p:nvPr/>
        </p:nvSpPr>
        <p:spPr bwMode="auto">
          <a:xfrm>
            <a:off x="3582193" y="2478087"/>
            <a:ext cx="3124200" cy="4572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3BF6E-6EA0-FE9A-D6CA-6193C2426C7B}"/>
              </a:ext>
            </a:extLst>
          </p:cNvPr>
          <p:cNvSpPr/>
          <p:nvPr/>
        </p:nvSpPr>
        <p:spPr bwMode="auto">
          <a:xfrm>
            <a:off x="3582193" y="3087687"/>
            <a:ext cx="2667000" cy="3048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1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38857</TotalTime>
  <Words>761</Words>
  <Application>Microsoft Macintosh PowerPoint</Application>
  <PresentationFormat>Widescreen</PresentationFormat>
  <Paragraphs>155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52</cp:revision>
  <dcterms:created xsi:type="dcterms:W3CDTF">2023-01-09T19:13:31Z</dcterms:created>
  <dcterms:modified xsi:type="dcterms:W3CDTF">2023-03-27T20:50:30Z</dcterms:modified>
</cp:coreProperties>
</file>