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4" r:id="rId3"/>
    <p:sldId id="270" r:id="rId4"/>
    <p:sldId id="271" r:id="rId5"/>
    <p:sldId id="28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BF"/>
    <a:srgbClr val="0003AA"/>
    <a:srgbClr val="001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8/28/24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id="{4969C3B9-0BE5-A61B-5DC2-05CA5EAC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868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AD02BAF-003B-5774-E233-0914658C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243" y="60603"/>
            <a:ext cx="19149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28 Aug 2024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F389D9E-E5C2-031F-5745-62BA1CAB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793" y="6428066"/>
            <a:ext cx="2701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2007-2024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9B60C56-400A-A6B6-32C2-EEFA89185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060" y="1563381"/>
            <a:ext cx="8954824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:lc="http://schemas.openxmlformats.org/drawingml/2006/lockedCanvas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:lc="http://schemas.openxmlformats.org/drawingml/2006/lockedCanvas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Course Overview; What is Geodynamics?</a:t>
            </a:r>
            <a:endParaRPr lang="en-US" i="1" dirty="0">
              <a:solidFill>
                <a:srgbClr val="0003AA"/>
              </a:solidFill>
            </a:endParaRPr>
          </a:p>
          <a:p>
            <a:endParaRPr lang="en-US" sz="600" i="1" dirty="0">
              <a:solidFill>
                <a:srgbClr val="0003AA"/>
              </a:solidFill>
            </a:endParaRP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Course Overview: </a:t>
            </a:r>
          </a:p>
          <a:p>
            <a:r>
              <a:rPr lang="en-US" i="1" dirty="0">
                <a:solidFill>
                  <a:srgbClr val="0003AA"/>
                </a:solidFill>
              </a:rPr>
              <a:t>   • </a:t>
            </a:r>
            <a:r>
              <a:rPr lang="en-US" dirty="0">
                <a:solidFill>
                  <a:srgbClr val="0003AA"/>
                </a:solidFill>
              </a:rPr>
              <a:t>Grading will emphasize HWs, leading/participating in</a:t>
            </a:r>
          </a:p>
          <a:p>
            <a:r>
              <a:rPr lang="en-US" dirty="0">
                <a:solidFill>
                  <a:srgbClr val="0003AA"/>
                </a:solidFill>
              </a:rPr>
              <a:t>     discussions of journal articles</a:t>
            </a:r>
          </a:p>
          <a:p>
            <a:r>
              <a:rPr lang="en-US" dirty="0">
                <a:solidFill>
                  <a:srgbClr val="0003AA"/>
                </a:solidFill>
              </a:rPr>
              <a:t>   • Grads have an additional semester research project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Geodynamics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couples </a:t>
            </a:r>
            <a:r>
              <a:rPr lang="en-US" dirty="0" err="1">
                <a:solidFill>
                  <a:srgbClr val="0003AA"/>
                </a:solidFill>
              </a:rPr>
              <a:t>multiphysics</a:t>
            </a:r>
            <a:r>
              <a:rPr lang="en-US" dirty="0">
                <a:solidFill>
                  <a:srgbClr val="0003AA"/>
                </a:solidFill>
              </a:rPr>
              <a:t>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simulation</a:t>
            </a:r>
            <a:r>
              <a:rPr lang="en-US" dirty="0">
                <a:solidFill>
                  <a:srgbClr val="0003AA"/>
                </a:solidFill>
              </a:rPr>
              <a:t> (modeling)</a:t>
            </a:r>
          </a:p>
          <a:p>
            <a:r>
              <a:rPr lang="en-US" dirty="0">
                <a:solidFill>
                  <a:srgbClr val="0003AA"/>
                </a:solidFill>
              </a:rPr>
              <a:t>   to </a:t>
            </a:r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observations</a:t>
            </a:r>
            <a:r>
              <a:rPr lang="en-US" dirty="0">
                <a:solidFill>
                  <a:srgbClr val="0003AA"/>
                </a:solidFill>
              </a:rPr>
              <a:t> that include topo, gravity, structure,</a:t>
            </a:r>
          </a:p>
          <a:p>
            <a:r>
              <a:rPr lang="en-US" dirty="0">
                <a:solidFill>
                  <a:srgbClr val="0003AA"/>
                </a:solidFill>
              </a:rPr>
              <a:t>   geophysical images, geochemistry, …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b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Example</a:t>
            </a:r>
            <a:r>
              <a:rPr lang="en-US" dirty="0">
                <a:solidFill>
                  <a:srgbClr val="0003AA"/>
                </a:solidFill>
              </a:rPr>
              <a:t>: </a:t>
            </a:r>
            <a:r>
              <a:rPr lang="en-US" b="1" i="1" dirty="0">
                <a:solidFill>
                  <a:srgbClr val="FF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Isostasy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 exercise: Surface elevation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must be balanced by some kind of buoyancy at depth.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But what is that buoyancy?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B5D4257D-CCA4-E143-05A8-416187883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640" y="6310591"/>
            <a:ext cx="6584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Read for Fri 30 August: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T&amp;S</a:t>
            </a:r>
            <a:r>
              <a:rPr lang="en-US" dirty="0">
                <a:solidFill>
                  <a:srgbClr val="0003AA"/>
                </a:solidFill>
              </a:rPr>
              <a:t> 73-80 (§2.1-2.2)</a:t>
            </a: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3179A84-8522-F955-94D6-5B6020A86FCA}"/>
              </a:ext>
            </a:extLst>
          </p:cNvPr>
          <p:cNvSpPr/>
          <p:nvPr/>
        </p:nvSpPr>
        <p:spPr>
          <a:xfrm>
            <a:off x="764769" y="1673629"/>
            <a:ext cx="1530531" cy="28762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DB6B729-A475-C1BC-E4A1-08E9C8706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288" y="3869794"/>
                <a:ext cx="8283037" cy="2744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rgbClr val="0003AA"/>
                    </a:solidFill>
                    <a:latin typeface="Arial Black" charset="0"/>
                  </a:rPr>
                  <a:t>At large scales, </a:t>
                </a:r>
                <a:r>
                  <a:rPr lang="en-US" sz="2800" i="1" dirty="0">
                    <a:solidFill>
                      <a:srgbClr val="0003AA"/>
                    </a:solidFill>
                    <a:latin typeface="Arial Black" charset="0"/>
                  </a:rPr>
                  <a:t>elevation </a:t>
                </a:r>
                <a:r>
                  <a:rPr lang="en-US" sz="2800" i="1" dirty="0">
                    <a:solidFill>
                      <a:srgbClr val="0003AA"/>
                    </a:solidFill>
                    <a:latin typeface="Arial Black" charset="0"/>
                    <a:sym typeface="Wingdings" pitchFamily="2" charset="2"/>
                  </a:rPr>
                  <a:t> </a:t>
                </a:r>
                <a:r>
                  <a:rPr lang="en-US" sz="2800" i="1" dirty="0">
                    <a:solidFill>
                      <a:srgbClr val="FF0000"/>
                    </a:solidFill>
                    <a:latin typeface="Arial Black" charset="0"/>
                    <a:sym typeface="Wingdings" pitchFamily="2" charset="2"/>
                  </a:rPr>
                  <a:t>i</a:t>
                </a:r>
                <a:r>
                  <a:rPr lang="en-US" sz="2800" i="1" dirty="0">
                    <a:solidFill>
                      <a:srgbClr val="FF0000"/>
                    </a:solidFill>
                    <a:latin typeface="Arial Black" charset="0"/>
                  </a:rPr>
                  <a:t>sostasy</a:t>
                </a:r>
                <a:endParaRPr lang="en-US" sz="2800" i="1" dirty="0">
                  <a:solidFill>
                    <a:srgbClr val="0003AA"/>
                  </a:solidFill>
                  <a:latin typeface="Arial Black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(“equal stasis” </a:t>
                </a:r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standstill)</a:t>
                </a:r>
                <a:endParaRPr lang="en-US" sz="28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means the vertical normal stress from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gravity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or integral of density times gravity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 the depth) is constant. This implies the deep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Earth behaves like a fluid on long timescales </a:t>
                </a:r>
              </a:p>
            </p:txBody>
          </p:sp>
        </mc:Choice>
        <mc:Fallback xmlns="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DB6B729-A475-C1BC-E4A1-08E9C8706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5288" y="3869794"/>
                <a:ext cx="8283037" cy="2744149"/>
              </a:xfrm>
              <a:prstGeom prst="rect">
                <a:avLst/>
              </a:prstGeom>
              <a:blipFill>
                <a:blip r:embed="rId2"/>
                <a:stretch>
                  <a:fillRect l="-1529" t="-2765" b="-129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lc="http://schemas.openxmlformats.org/drawingml/2006/lockedCanvas"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1C842AE-D268-A247-8470-A04C8835F373}"/>
              </a:ext>
            </a:extLst>
          </p:cNvPr>
          <p:cNvSpPr/>
          <p:nvPr/>
        </p:nvSpPr>
        <p:spPr bwMode="auto">
          <a:xfrm>
            <a:off x="2704406" y="1050394"/>
            <a:ext cx="7772400" cy="2819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8658C-38D8-D846-B028-7CC590D2ED2C}"/>
              </a:ext>
            </a:extLst>
          </p:cNvPr>
          <p:cNvSpPr/>
          <p:nvPr/>
        </p:nvSpPr>
        <p:spPr bwMode="auto">
          <a:xfrm>
            <a:off x="2704406" y="288394"/>
            <a:ext cx="4371975" cy="152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206DB-E071-6C44-95E4-6EDF8ECB7D9B}"/>
              </a:ext>
            </a:extLst>
          </p:cNvPr>
          <p:cNvSpPr/>
          <p:nvPr/>
        </p:nvSpPr>
        <p:spPr bwMode="auto">
          <a:xfrm>
            <a:off x="7076381" y="745594"/>
            <a:ext cx="3400425" cy="838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B30CD51-2133-B343-A6E0-A348B1B7FAF0}"/>
              </a:ext>
            </a:extLst>
          </p:cNvPr>
          <p:cNvSpPr txBox="1"/>
          <p:nvPr/>
        </p:nvSpPr>
        <p:spPr>
          <a:xfrm>
            <a:off x="4440591" y="922081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Symbol" pitchFamily="2" charset="2"/>
              </a:rPr>
              <a:t>D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baseline="-25000" dirty="0">
                <a:latin typeface="Symbol" pitchFamily="2" charset="2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Symbol" pitchFamily="2" charset="2"/>
              </a:rPr>
              <a:t>1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35724520-D857-8F4F-9B8F-5CD508A928E0}"/>
              </a:ext>
            </a:extLst>
          </p:cNvPr>
          <p:cNvSpPr txBox="1"/>
          <p:nvPr/>
        </p:nvSpPr>
        <p:spPr>
          <a:xfrm>
            <a:off x="8114606" y="922081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Symbol" pitchFamily="2" charset="2"/>
              </a:rPr>
              <a:t>D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baseline="-25000" dirty="0">
                <a:latin typeface="Symbol" pitchFamily="2" charset="2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Symbol" pitchFamily="2" charset="2"/>
              </a:rPr>
              <a:t>2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3F906D3-20FD-524C-A2F6-81160C004F15}"/>
              </a:ext>
            </a:extLst>
          </p:cNvPr>
          <p:cNvSpPr txBox="1"/>
          <p:nvPr/>
        </p:nvSpPr>
        <p:spPr>
          <a:xfrm>
            <a:off x="6894280" y="92208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BDF6D-403B-DCF5-974A-1994FD52D768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704406" y="2460094"/>
            <a:ext cx="7772400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7AA393-43F7-772B-62EB-CFBD854FF433}"/>
              </a:ext>
            </a:extLst>
          </p:cNvPr>
          <p:cNvSpPr txBox="1"/>
          <p:nvPr/>
        </p:nvSpPr>
        <p:spPr>
          <a:xfrm>
            <a:off x="803227" y="1662545"/>
            <a:ext cx="15696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Earth is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inviscid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depth,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can’t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any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deviatoric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that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2EB159-85C9-30DB-69C2-C181F6C6FA7F}"/>
              </a:ext>
            </a:extLst>
          </p:cNvPr>
          <p:cNvCxnSpPr/>
          <p:nvPr/>
        </p:nvCxnSpPr>
        <p:spPr>
          <a:xfrm>
            <a:off x="2295300" y="2087990"/>
            <a:ext cx="1184962" cy="29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7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46394"/>
            <a:ext cx="7772400" cy="496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4" y="107340"/>
            <a:ext cx="4866676" cy="3108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145651-BB1E-1615-F04E-5DEEB45EFF9E}"/>
              </a:ext>
            </a:extLst>
          </p:cNvPr>
          <p:cNvSpPr txBox="1"/>
          <p:nvPr/>
        </p:nvSpPr>
        <p:spPr>
          <a:xfrm>
            <a:off x="5617386" y="277533"/>
            <a:ext cx="621689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Other Observations: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• We can image crustal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thickness from seismic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data (</a:t>
            </a:r>
            <a:r>
              <a:rPr lang="en-US" sz="3600" b="1" i="1" dirty="0" err="1">
                <a:latin typeface="Symbol" pitchFamily="2" charset="2"/>
                <a:cs typeface="Arial Black" panose="020B0604020202020204" pitchFamily="34" charset="0"/>
              </a:rPr>
              <a:t>r</a:t>
            </a:r>
            <a:r>
              <a:rPr lang="en-US" sz="3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crust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~ 2800 kg/m</a:t>
            </a:r>
            <a:r>
              <a:rPr lang="en-US" sz="3600" b="1" baseline="30000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;</a:t>
            </a:r>
          </a:p>
          <a:p>
            <a:r>
              <a:rPr lang="en-US" sz="3600" b="1" i="1" dirty="0" err="1">
                <a:latin typeface="Symbol" pitchFamily="2" charset="2"/>
                <a:cs typeface="Arial Black" panose="020B0604020202020204" pitchFamily="34" charset="0"/>
              </a:rPr>
              <a:t>r</a:t>
            </a:r>
            <a:r>
              <a:rPr lang="en-US" sz="3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mantle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~ 3350 kg/m</a:t>
            </a:r>
            <a:r>
              <a:rPr lang="en-US" sz="3600" b="1" baseline="30000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2F65A1-D43E-0D38-E721-A1BBBBA5B2B5}"/>
              </a:ext>
            </a:extLst>
          </p:cNvPr>
          <p:cNvSpPr txBox="1"/>
          <p:nvPr/>
        </p:nvSpPr>
        <p:spPr>
          <a:xfrm>
            <a:off x="516994" y="3334340"/>
            <a:ext cx="49187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• We can infer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temperatures from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mantle seismic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(density change ~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kg/m</a:t>
            </a:r>
            <a:r>
              <a:rPr lang="en-US" sz="3600" b="1" baseline="30000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for every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10°C!)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808C7-595C-B6A1-FBD5-D97366B6053D}"/>
              </a:ext>
            </a:extLst>
          </p:cNvPr>
          <p:cNvSpPr txBox="1"/>
          <p:nvPr/>
        </p:nvSpPr>
        <p:spPr>
          <a:xfrm>
            <a:off x="5617386" y="3334340"/>
            <a:ext cx="600677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• We can infer crustal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composition from</a:t>
            </a:r>
          </a:p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sz="36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(low is granitic;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high is mafic; varies by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up to ~ 300 kg/m</a:t>
            </a:r>
            <a:r>
              <a:rPr lang="en-US" sz="3600" b="1" baseline="30000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!);</a:t>
            </a:r>
          </a:p>
          <a:p>
            <a:r>
              <a:rPr lang="en-US" sz="3600" b="1" dirty="0">
                <a:solidFill>
                  <a:srgbClr val="001A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reflects hydration!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C40E72-B251-29D7-C28E-4CEC5AC92DF3}"/>
              </a:ext>
            </a:extLst>
          </p:cNvPr>
          <p:cNvSpPr/>
          <p:nvPr/>
        </p:nvSpPr>
        <p:spPr>
          <a:xfrm>
            <a:off x="5550061" y="885463"/>
            <a:ext cx="6325564" cy="2330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C51AE3-558F-2221-F449-BACA701C9BAE}"/>
              </a:ext>
            </a:extLst>
          </p:cNvPr>
          <p:cNvSpPr/>
          <p:nvPr/>
        </p:nvSpPr>
        <p:spPr>
          <a:xfrm>
            <a:off x="516994" y="3370162"/>
            <a:ext cx="4781601" cy="3380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1EB67C-FFCA-0490-478E-B81DCD765A05}"/>
              </a:ext>
            </a:extLst>
          </p:cNvPr>
          <p:cNvSpPr/>
          <p:nvPr/>
        </p:nvSpPr>
        <p:spPr>
          <a:xfrm>
            <a:off x="5550061" y="3370162"/>
            <a:ext cx="6325564" cy="33804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2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4" y="107340"/>
            <a:ext cx="4866676" cy="3108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BDBE8E-881B-3547-9599-B0B90B6B2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322" y="88769"/>
            <a:ext cx="5709181" cy="31089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74CED4-AD6E-8647-A1D6-116A39FFE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322" y="3321599"/>
            <a:ext cx="5650474" cy="3108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80B395-1C5E-1341-8E6C-4294CF2FA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67" y="3321599"/>
            <a:ext cx="4898198" cy="3108960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21ED08D-80AC-A240-8F97-BC5AF4A3A421}"/>
              </a:ext>
            </a:extLst>
          </p:cNvPr>
          <p:cNvSpPr txBox="1"/>
          <p:nvPr/>
        </p:nvSpPr>
        <p:spPr>
          <a:xfrm>
            <a:off x="6533584" y="6506957"/>
            <a:ext cx="4082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/>
              <a:t>Lowry &amp; Pérez-</a:t>
            </a:r>
            <a:r>
              <a:rPr lang="en-US" sz="1400" dirty="0" err="1"/>
              <a:t>Gussinyé</a:t>
            </a:r>
            <a:r>
              <a:rPr lang="en-US" sz="1400" dirty="0"/>
              <a:t> 2011; Ma &amp; Lowry 2017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F2159EE8-6006-AA46-A4E2-0255B3498AD4}"/>
              </a:ext>
            </a:extLst>
          </p:cNvPr>
          <p:cNvSpPr txBox="1"/>
          <p:nvPr/>
        </p:nvSpPr>
        <p:spPr>
          <a:xfrm>
            <a:off x="2001129" y="6535858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 err="1"/>
              <a:t>Schmandt</a:t>
            </a:r>
            <a:r>
              <a:rPr lang="en-US" sz="1400" dirty="0"/>
              <a:t> &amp; Lin 2014</a:t>
            </a:r>
          </a:p>
        </p:txBody>
      </p:sp>
    </p:spTree>
    <p:extLst>
      <p:ext uri="{BB962C8B-B14F-4D97-AF65-F5344CB8AC3E}">
        <p14:creationId xmlns:p14="http://schemas.microsoft.com/office/powerpoint/2010/main" val="28983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292</Words>
  <Application>Microsoft Macintosh PowerPoint</Application>
  <PresentationFormat>Widescreen</PresentationFormat>
  <Paragraphs>57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12</cp:revision>
  <dcterms:created xsi:type="dcterms:W3CDTF">2023-01-09T19:13:31Z</dcterms:created>
  <dcterms:modified xsi:type="dcterms:W3CDTF">2024-08-28T22:50:43Z</dcterms:modified>
</cp:coreProperties>
</file>