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6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0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7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9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626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A4B53A7-3209-46A6-9454-F38EAC8F11E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7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59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2821X22001194#fg0020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2821X22001194#fm003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ciencedirect.com/topics/earth-and-planetary-sciences/thermal-conductivit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12821X22001194#fg0020" TargetMode="External"/><Relationship Id="rId3" Type="http://schemas.openxmlformats.org/officeDocument/2006/relationships/hyperlink" Target="https://www.sciencedirect.com/science/article/pii/S0012821X22001194#br0170" TargetMode="External"/><Relationship Id="rId7" Type="http://schemas.openxmlformats.org/officeDocument/2006/relationships/hyperlink" Target="https://www.sciencedirect.com/topics/earth-and-planetary-sciences/desaturatio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ciencedirect.com/science/article/pii/S0012821X22001194#br0300" TargetMode="External"/><Relationship Id="rId5" Type="http://schemas.openxmlformats.org/officeDocument/2006/relationships/hyperlink" Target="https://www.sciencedirect.com/science/article/pii/S0012821X22001194#br0410" TargetMode="External"/><Relationship Id="rId4" Type="http://schemas.openxmlformats.org/officeDocument/2006/relationships/hyperlink" Target="https://www.sciencedirect.com/science/article/pii/S0012821X22001194#br023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2821X22001194#br0030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2821X22001194#br028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ciencedirect.com/topics/earth-and-planetary-sciences/united-states-of-americ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A72C19-5A08-45AB-BE18-74F1C1938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Holographic neon on a shiny background">
            <a:extLst>
              <a:ext uri="{FF2B5EF4-FFF2-40B4-BE49-F238E27FC236}">
                <a16:creationId xmlns:a16="http://schemas.microsoft.com/office/drawing/2014/main" id="{257B998F-59ED-E5A9-2643-D872F87D1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5000"/>
          </a:blip>
          <a:srcRect t="15239" b="4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9B4D33-5709-43F4-85A5-A9F9EC556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DA299-314D-4D26-AC0C-28B235B66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0B5F7-2A82-53E9-A03B-45DAED30B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Autofit/>
          </a:bodyPr>
          <a:lstStyle/>
          <a:p>
            <a:r>
              <a:rPr lang="en-US" sz="5400" b="0" i="0" cap="none" dirty="0">
                <a:effectLst/>
                <a:latin typeface="ElsevierGulliver"/>
              </a:rPr>
              <a:t>Wet Roots Of High Elevation In The Western United States</a:t>
            </a:r>
            <a:br>
              <a:rPr lang="en-US" sz="5400" b="0" i="0" dirty="0">
                <a:effectLst/>
                <a:latin typeface="ElsevierGulliver"/>
              </a:rPr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CFAC4-ED33-2AD8-5CE4-DC95C3113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/>
          <a:p>
            <a:r>
              <a:rPr lang="en-US" dirty="0"/>
              <a:t>Michael A. Berry, Anthony R. Lowry, </a:t>
            </a:r>
            <a:r>
              <a:rPr lang="en-US" dirty="0" err="1"/>
              <a:t>Xiaofei</a:t>
            </a:r>
            <a:r>
              <a:rPr lang="en-US" dirty="0"/>
              <a:t> Ma, Ravi V.S. Kanda, Derek L. Schutt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6DC226-4DBD-4D72-944E-3480D1EF4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28D0F8-595C-4793-A816-25EF57311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E8CD46-E791-4723-8E3C-FADAC1A4E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34B0C0-CE57-47C9-A2CA-BA03AA770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8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C21F-67B1-52D0-BC6C-2B640A5F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2064"/>
          </a:xfrm>
        </p:spPr>
        <p:txBody>
          <a:bodyPr/>
          <a:lstStyle/>
          <a:p>
            <a:r>
              <a:rPr lang="en-US" dirty="0">
                <a:latin typeface="ElsevierGulliver"/>
              </a:rPr>
              <a:t>Fig. 9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F271C0F3-AA56-4C20-7D4D-2BF3170DE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" y="1072974"/>
            <a:ext cx="7326630" cy="43693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2AE71-A5C1-A90E-8B62-548BF75D2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9.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Surface heat flow anomalies. 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Heat flow modeled from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Pn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 measurements of Moho temperature.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Residual heat flow; Observed (see </a:t>
            </a:r>
            <a:r>
              <a:rPr lang="en-US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3"/>
              </a:rPr>
              <a:t>Fig. 2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a) minus modeled.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F00B-23F0-88D4-6F18-0AFCE381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62764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ElsevierGulliver"/>
              </a:rPr>
              <a:t>Supplementary Figure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85FE72-5C8C-FD5F-330D-DFE28C3AEE3C}"/>
              </a:ext>
            </a:extLst>
          </p:cNvPr>
          <p:cNvSpPr/>
          <p:nvPr/>
        </p:nvSpPr>
        <p:spPr>
          <a:xfrm>
            <a:off x="2019511" y="558800"/>
            <a:ext cx="4828032" cy="58521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01B15939-8CDA-AF43-0141-C15833DC6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7" y="558800"/>
            <a:ext cx="4829826" cy="58521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A4495-CE76-EB6F-9A01-50F4B200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Figure S1. Alternative approaches to estimating mantle </a:t>
            </a:r>
            <a:r>
              <a:rPr lang="en-US" sz="1900" b="1" dirty="0" err="1">
                <a:effectLst/>
                <a:latin typeface="ElsevierGulliver"/>
                <a:ea typeface="Arial" panose="020B0604020202020204" pitchFamily="34" charset="0"/>
              </a:rPr>
              <a:t>asthenospheric</a:t>
            </a:r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 potential temperature.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</a:t>
            </a:r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a,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Asthenospheric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temperature (in the range 400–2200 </a:t>
            </a:r>
            <a:r>
              <a:rPr lang="en-US" sz="1900" dirty="0">
                <a:effectLst/>
                <a:latin typeface="ElsevierGulliver"/>
                <a:ea typeface="Times New Roman" panose="02020603050405020304" pitchFamily="18" charset="0"/>
              </a:rPr>
              <a:t>°C) 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that minimizes differences between 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Pn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- and surface heat flow-derived Moho temperature estimates. </a:t>
            </a:r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b,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Asthenospheric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temperature from mineral physics mapping (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Cammarano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et al., 2003) of deep tomographic shear velocity (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Schmandt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and Lin, 2014) to temperature. </a:t>
            </a:r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c,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Residual Moho temperature using 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asthenospheric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mantle temperature in a. </a:t>
            </a:r>
            <a:r>
              <a:rPr lang="en-US" sz="1900" b="1" dirty="0">
                <a:effectLst/>
                <a:latin typeface="ElsevierGulliver"/>
                <a:ea typeface="Arial" panose="020B0604020202020204" pitchFamily="34" charset="0"/>
              </a:rPr>
              <a:t>d,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Residual Moho temperature using </a:t>
            </a:r>
            <a:r>
              <a:rPr lang="en-US" sz="1900" dirty="0" err="1">
                <a:effectLst/>
                <a:latin typeface="ElsevierGulliver"/>
                <a:ea typeface="Arial" panose="020B0604020202020204" pitchFamily="34" charset="0"/>
              </a:rPr>
              <a:t>asthenospheric</a:t>
            </a:r>
            <a:r>
              <a:rPr lang="en-US" sz="1900" dirty="0">
                <a:effectLst/>
                <a:latin typeface="ElsevierGulliver"/>
                <a:ea typeface="Arial" panose="020B0604020202020204" pitchFamily="34" charset="0"/>
              </a:rPr>
              <a:t> mantle temperature in b.</a:t>
            </a:r>
          </a:p>
          <a:p>
            <a:r>
              <a:rPr lang="en-US" sz="19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3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CE31-A291-39D5-1C16-CA5BCCFF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62764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ElsevierGulliver"/>
              </a:rPr>
              <a:t>Supplementary Figure 2</a:t>
            </a:r>
          </a:p>
        </p:txBody>
      </p:sp>
      <p:pic>
        <p:nvPicPr>
          <p:cNvPr id="6" name="Content Placeholder 5" descr="Graphical user interface, map&#10;&#10;Description automatically generated with medium confidence">
            <a:extLst>
              <a:ext uri="{FF2B5EF4-FFF2-40B4-BE49-F238E27FC236}">
                <a16:creationId xmlns:a16="http://schemas.microsoft.com/office/drawing/2014/main" id="{63021E25-48E3-19B3-4948-E144B7A3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7"/>
          <a:stretch/>
        </p:blipFill>
        <p:spPr>
          <a:xfrm>
            <a:off x="1515784" y="1686348"/>
            <a:ext cx="2853892" cy="3200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EBFAC-A092-46DC-64D7-B9B7A45FF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Figure S2. Residual Moho temperatures for various approaches to representing crustal conductivity structure. 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 </a:t>
            </a:r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a,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 Residual Moho temperature for uniform crustal thermal conductivity parameters corresponding to the mean of laboratory measurements for crustal rocks. </a:t>
            </a:r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b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, Residual Moho temperature using conductivity parameters linearly scaled to basalt and granitic end-member values implicit in bulk crustal </a:t>
            </a:r>
            <a:r>
              <a:rPr lang="en-US" sz="1200" i="1" dirty="0" err="1">
                <a:effectLst/>
                <a:latin typeface="ElsevierGulliver"/>
                <a:ea typeface="Times New Roman" panose="02020603050405020304" pitchFamily="18" charset="0"/>
              </a:rPr>
              <a:t>v</a:t>
            </a:r>
            <a:r>
              <a:rPr lang="en-US" sz="1200" i="1" baseline="-25000" dirty="0" err="1">
                <a:effectLst/>
                <a:latin typeface="ElsevierGulliver"/>
                <a:ea typeface="Times New Roman" panose="02020603050405020304" pitchFamily="18" charset="0"/>
              </a:rPr>
              <a:t>P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/</a:t>
            </a:r>
            <a:r>
              <a:rPr lang="en-US" sz="1200" i="1" dirty="0" err="1">
                <a:effectLst/>
                <a:latin typeface="ElsevierGulliver"/>
                <a:ea typeface="Times New Roman" panose="02020603050405020304" pitchFamily="18" charset="0"/>
              </a:rPr>
              <a:t>v</a:t>
            </a:r>
            <a:r>
              <a:rPr lang="en-US" sz="1200" i="1" baseline="-25000" dirty="0" err="1">
                <a:effectLst/>
                <a:latin typeface="ElsevierGulliver"/>
                <a:ea typeface="Times New Roman" panose="02020603050405020304" pitchFamily="18" charset="0"/>
              </a:rPr>
              <a:t>S</a:t>
            </a:r>
            <a:r>
              <a:rPr lang="en-US" sz="1200" dirty="0" err="1">
                <a:effectLst/>
                <a:latin typeface="ElsevierGulliver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ElsevierGulliver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1200" dirty="0"/>
          </a:p>
          <a:p>
            <a:endParaRPr lang="en-US" sz="1200" dirty="0">
              <a:effectLst/>
              <a:latin typeface="ElsevierGulliver"/>
              <a:ea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096A9-E2F8-9980-A440-899DE1DB1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" t="49149" r="-1151" b="1802"/>
          <a:stretch/>
        </p:blipFill>
        <p:spPr>
          <a:xfrm>
            <a:off x="4762160" y="1686348"/>
            <a:ext cx="285424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0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5C2D-2576-D59D-721A-CDC7118C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25206"/>
            <a:ext cx="2430780" cy="60982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ElsevierGulliver"/>
              </a:rPr>
              <a:t>Supplementary Figure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012E01-3BA1-C235-BD24-3620A6CC35AE}"/>
              </a:ext>
            </a:extLst>
          </p:cNvPr>
          <p:cNvGrpSpPr/>
          <p:nvPr/>
        </p:nvGrpSpPr>
        <p:grpSpPr>
          <a:xfrm>
            <a:off x="877974" y="1809253"/>
            <a:ext cx="2245222" cy="2731949"/>
            <a:chOff x="430609" y="437654"/>
            <a:chExt cx="1394460" cy="17206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2AF763-2213-6DF8-1049-8FBCF705E4C8}"/>
                </a:ext>
              </a:extLst>
            </p:cNvPr>
            <p:cNvSpPr/>
            <p:nvPr/>
          </p:nvSpPr>
          <p:spPr>
            <a:xfrm>
              <a:off x="453469" y="437654"/>
              <a:ext cx="1371600" cy="16999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Content Placeholder 5" descr="A screenshot of a cell phone&#10;&#10;Description automatically generated with low confidence">
              <a:extLst>
                <a:ext uri="{FF2B5EF4-FFF2-40B4-BE49-F238E27FC236}">
                  <a16:creationId xmlns:a16="http://schemas.microsoft.com/office/drawing/2014/main" id="{D5F49CFB-E6AF-CDCB-69A9-4C5A9EF9B69D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47"/>
            <a:stretch/>
          </p:blipFill>
          <p:spPr>
            <a:xfrm>
              <a:off x="430609" y="437654"/>
              <a:ext cx="1394460" cy="1720654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9553F-0C81-5419-EE78-69722B557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5999"/>
            <a:ext cx="2430780" cy="4025735"/>
          </a:xfrm>
        </p:spPr>
        <p:txBody>
          <a:bodyPr>
            <a:normAutofit/>
          </a:bodyPr>
          <a:lstStyle/>
          <a:p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Figure S3. Residual Moho temperatures for representative models of crustal heat production. a,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 Moho temperature model using spatially varying surface heat production, </a:t>
            </a:r>
            <a:r>
              <a:rPr lang="en-US" sz="1200" i="1" dirty="0">
                <a:effectLst/>
                <a:latin typeface="ElsevierGulliver"/>
                <a:ea typeface="Arial" panose="020B0604020202020204" pitchFamily="34" charset="0"/>
              </a:rPr>
              <a:t>A</a:t>
            </a:r>
            <a:r>
              <a:rPr lang="en-US" sz="1200" baseline="-25000" dirty="0">
                <a:effectLst/>
                <a:latin typeface="ElsevierGulliver"/>
                <a:ea typeface="Arial" panose="020B0604020202020204" pitchFamily="34" charset="0"/>
              </a:rPr>
              <a:t>0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, derived from </a:t>
            </a:r>
            <a:r>
              <a:rPr lang="en-US" sz="1200" dirty="0" err="1">
                <a:effectLst/>
                <a:latin typeface="ElsevierGulliver"/>
                <a:ea typeface="Arial" panose="020B0604020202020204" pitchFamily="34" charset="0"/>
              </a:rPr>
              <a:t>aerospectral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 gamma measurements (Duval et al., 2005). </a:t>
            </a:r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b,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 Model using the uniform crustal heating model that minimized RMS misfit of Moho temperatures (i.e., identical to Fig. 1c). </a:t>
            </a:r>
            <a:r>
              <a:rPr lang="en-US" sz="1200" b="1" dirty="0">
                <a:effectLst/>
                <a:latin typeface="ElsevierGulliver"/>
                <a:ea typeface="Arial" panose="020B0604020202020204" pitchFamily="34" charset="0"/>
              </a:rPr>
              <a:t>c, 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Model using 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the uniform crustal heating model that yields a secondary minimum in RMS misfit in Fig. 4b (</a:t>
            </a:r>
            <a:r>
              <a:rPr lang="en-US" sz="1200" i="1" dirty="0" err="1">
                <a:effectLst/>
                <a:latin typeface="ElsevierGulliver"/>
                <a:ea typeface="Times New Roman" panose="02020603050405020304" pitchFamily="18" charset="0"/>
              </a:rPr>
              <a:t>l</a:t>
            </a:r>
            <a:r>
              <a:rPr lang="en-US" sz="1200" i="1" baseline="-25000" dirty="0" err="1">
                <a:effectLst/>
                <a:latin typeface="ElsevierGulliver"/>
                <a:ea typeface="Times New Roman" panose="02020603050405020304" pitchFamily="18" charset="0"/>
              </a:rPr>
              <a:t>rad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 = 50 km, </a:t>
            </a:r>
            <a:r>
              <a:rPr lang="en-US" sz="1200" i="1" dirty="0">
                <a:effectLst/>
                <a:latin typeface="ElsevierGulliver"/>
                <a:ea typeface="Times New Roman" panose="02020603050405020304" pitchFamily="18" charset="0"/>
              </a:rPr>
              <a:t>A</a:t>
            </a:r>
            <a:r>
              <a:rPr lang="en-US" sz="1200" i="1" baseline="-25000" dirty="0">
                <a:effectLst/>
                <a:latin typeface="ElsevierGulliver"/>
                <a:ea typeface="Times New Roman" panose="02020603050405020304" pitchFamily="18" charset="0"/>
              </a:rPr>
              <a:t>0 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= 0.75</a:t>
            </a:r>
            <a:r>
              <a:rPr lang="en-US" sz="1200" i="1" dirty="0">
                <a:effectLst/>
                <a:latin typeface="ElsevierGulliver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ElsevierGulliver"/>
                <a:ea typeface="Times New Roman" panose="02020603050405020304" pitchFamily="18" charset="0"/>
              </a:rPr>
              <a:t>μW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/m</a:t>
            </a:r>
            <a:r>
              <a:rPr lang="en-US" sz="1200" baseline="30000" dirty="0">
                <a:effectLst/>
                <a:latin typeface="ElsevierGulliver"/>
                <a:ea typeface="Times New Roman" panose="02020603050405020304" pitchFamily="18" charset="0"/>
              </a:rPr>
              <a:t>3</a:t>
            </a:r>
            <a:r>
              <a:rPr lang="en-US" sz="1200" dirty="0">
                <a:effectLst/>
                <a:latin typeface="ElsevierGulliver"/>
                <a:ea typeface="Times New Roman" panose="02020603050405020304" pitchFamily="18" charset="0"/>
              </a:rPr>
              <a:t>)</a:t>
            </a:r>
            <a:r>
              <a:rPr lang="en-US" sz="1200" dirty="0">
                <a:effectLst/>
                <a:latin typeface="ElsevierGulliver"/>
                <a:ea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1200" dirty="0"/>
          </a:p>
          <a:p>
            <a:endParaRPr lang="en-US" sz="1200" dirty="0">
              <a:effectLst/>
              <a:latin typeface="ElsevierGulliver"/>
              <a:ea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C3DA47-A324-E717-4E2C-4C79D11EC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28" b="33611"/>
          <a:stretch/>
        </p:blipFill>
        <p:spPr>
          <a:xfrm>
            <a:off x="3373214" y="1809253"/>
            <a:ext cx="224522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9B639-563F-53EC-B62B-57CD5B987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389"/>
          <a:stretch/>
        </p:blipFill>
        <p:spPr>
          <a:xfrm>
            <a:off x="5868454" y="1809253"/>
            <a:ext cx="222851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3EAE-7748-B0E8-1CEE-D45172EC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19268"/>
            <a:ext cx="2430780" cy="61576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ElsevierGulliver"/>
              </a:rPr>
              <a:t>Supplementary Figure 4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6968F1E-1590-E45D-6B47-006757F40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41" y="704850"/>
            <a:ext cx="4276118" cy="5143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79290-81BE-9DDA-8003-1400A6040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b="1" dirty="0">
                <a:effectLst/>
                <a:latin typeface="ElsevierGulliver"/>
                <a:ea typeface="Arial" panose="020B0604020202020204" pitchFamily="34" charset="0"/>
              </a:rPr>
              <a:t>Figure S4. Spatially-varying crustal radioactive heating model that minimizes Moho temperature misfit. a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, Surface heat production parameter </a:t>
            </a:r>
            <a:r>
              <a:rPr lang="en-US" sz="1500" i="1" dirty="0">
                <a:effectLst/>
                <a:latin typeface="ElsevierGulliver"/>
                <a:ea typeface="Arial" panose="020B0604020202020204" pitchFamily="34" charset="0"/>
              </a:rPr>
              <a:t>A</a:t>
            </a:r>
            <a:r>
              <a:rPr lang="en-US" sz="1500" baseline="-25000" dirty="0">
                <a:effectLst/>
                <a:latin typeface="ElsevierGulliver"/>
                <a:ea typeface="Arial" panose="020B0604020202020204" pitchFamily="34" charset="0"/>
              </a:rPr>
              <a:t>0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. </a:t>
            </a:r>
            <a:r>
              <a:rPr lang="en-US" sz="1500" b="1" dirty="0">
                <a:effectLst/>
                <a:latin typeface="ElsevierGulliver"/>
                <a:ea typeface="Arial" panose="020B0604020202020204" pitchFamily="34" charset="0"/>
              </a:rPr>
              <a:t>b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, Radioactive length parameter </a:t>
            </a:r>
            <a:r>
              <a:rPr lang="en-US" sz="1500" i="1" dirty="0" err="1">
                <a:effectLst/>
                <a:latin typeface="ElsevierGulliver"/>
                <a:ea typeface="Arial" panose="020B0604020202020204" pitchFamily="34" charset="0"/>
              </a:rPr>
              <a:t>l</a:t>
            </a:r>
            <a:r>
              <a:rPr lang="en-US" sz="1500" i="1" baseline="-25000" dirty="0" err="1">
                <a:effectLst/>
                <a:latin typeface="ElsevierGulliver"/>
                <a:ea typeface="Arial" panose="020B0604020202020204" pitchFamily="34" charset="0"/>
              </a:rPr>
              <a:t>rad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. </a:t>
            </a:r>
            <a:r>
              <a:rPr lang="en-US" sz="1500" b="1" dirty="0">
                <a:effectLst/>
                <a:latin typeface="ElsevierGulliver"/>
                <a:ea typeface="Arial" panose="020B0604020202020204" pitchFamily="34" charset="0"/>
              </a:rPr>
              <a:t>c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, Contribution of crustal radioactive heating to surface heat flow, </a:t>
            </a:r>
            <a:r>
              <a:rPr lang="en-US" sz="1500" i="1" dirty="0" err="1">
                <a:effectLst/>
                <a:latin typeface="ElsevierGulliver"/>
                <a:ea typeface="Arial" panose="020B0604020202020204" pitchFamily="34" charset="0"/>
              </a:rPr>
              <a:t>Q</a:t>
            </a:r>
            <a:r>
              <a:rPr lang="en-US" sz="1500" i="1" baseline="-25000" dirty="0" err="1">
                <a:effectLst/>
                <a:latin typeface="ElsevierGulliver"/>
                <a:ea typeface="Arial" panose="020B0604020202020204" pitchFamily="34" charset="0"/>
              </a:rPr>
              <a:t>r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, for the model. </a:t>
            </a:r>
            <a:r>
              <a:rPr lang="en-US" sz="1500" b="1" dirty="0">
                <a:effectLst/>
                <a:latin typeface="ElsevierGulliver"/>
                <a:ea typeface="Arial" panose="020B0604020202020204" pitchFamily="34" charset="0"/>
              </a:rPr>
              <a:t>d</a:t>
            </a:r>
            <a:r>
              <a:rPr lang="en-US" sz="1500" dirty="0">
                <a:effectLst/>
                <a:latin typeface="ElsevierGulliver"/>
                <a:ea typeface="Arial" panose="020B0604020202020204" pitchFamily="34" charset="0"/>
              </a:rPr>
              <a:t>, Residual Moho temperature anomalies using heat production parameters that best fit Moho temperature. </a:t>
            </a:r>
          </a:p>
          <a:p>
            <a:r>
              <a:rPr lang="en-US" sz="15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9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BE93-7D23-1C8A-7D69-0538E3BA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627642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ElsevierGulliver"/>
              </a:rPr>
              <a:t>Supplementary Figure 5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DE703A4-FC19-6571-8679-570B3ADB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50" y="704850"/>
            <a:ext cx="4358300" cy="5143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A1014-10AE-53B2-7046-8ED515D5D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b="1" dirty="0">
                <a:effectLst/>
                <a:latin typeface="ElsevierGulliver"/>
                <a:ea typeface="Arial" panose="020B0604020202020204" pitchFamily="34" charset="0"/>
              </a:rPr>
              <a:t>Figure S5. Distribution of borehole surface heat flow measurements.</a:t>
            </a:r>
            <a:r>
              <a:rPr lang="en-US" sz="1800" dirty="0">
                <a:effectLst/>
                <a:latin typeface="ElsevierGulliver"/>
                <a:ea typeface="Arial" panose="020B0604020202020204" pitchFamily="34" charset="0"/>
              </a:rPr>
              <a:t> Data from Blackwell et al. (2011) measurements mostly come from bottom hole temperatures in oil and gas wells, with about 10% deriving from temperature profiles for geothermal or academic studies. Sampling is plotted on the filtered heat flow distribution map (Fig. 2a).</a:t>
            </a:r>
          </a:p>
          <a:p>
            <a:r>
              <a:rPr lang="en-US" sz="18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1800" dirty="0"/>
          </a:p>
          <a:p>
            <a:endParaRPr lang="en-US" sz="1800" dirty="0">
              <a:effectLst/>
              <a:latin typeface="ElsevierGulliver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6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0AD5-EB78-AE4A-85A3-E0C5C312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03858"/>
          </a:xfrm>
        </p:spPr>
        <p:txBody>
          <a:bodyPr/>
          <a:lstStyle/>
          <a:p>
            <a:pPr algn="just"/>
            <a:r>
              <a:rPr lang="en-US" dirty="0">
                <a:latin typeface="ElsevierGulliver"/>
              </a:rPr>
              <a:t>Fig. 1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8364CEA6-C659-AF27-69B9-A7EEB08D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b="33548"/>
          <a:stretch/>
        </p:blipFill>
        <p:spPr>
          <a:xfrm>
            <a:off x="3205578" y="1709287"/>
            <a:ext cx="2693295" cy="322661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43E82-B53D-09A0-6F7A-7E4136E28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1. </a:t>
            </a:r>
            <a:r>
              <a:rPr lang="en-US" b="0" i="0" dirty="0">
                <a:effectLst/>
                <a:latin typeface="ElsevierGulliver"/>
              </a:rPr>
              <a:t>Upper mantle 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temperature models. a,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Pn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-derived Moho temperature. Labels are: PC: Pacific coast, YS: Yellowstone hotspot track, BR: Basin and Range, RM: Rocky Mountains, CP: Colorado Plateau, RGR: Rio Grande rift, WY: Wyoming high-plains, GP: Great Plains.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Moho temperature modeled from surface heat flow.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Residual (a minus b).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</p:txBody>
      </p:sp>
      <p:pic>
        <p:nvPicPr>
          <p:cNvPr id="8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C8325AAC-CA56-873A-35BE-755E5A023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1"/>
          <a:stretch/>
        </p:blipFill>
        <p:spPr>
          <a:xfrm>
            <a:off x="449472" y="1709287"/>
            <a:ext cx="2693295" cy="3226616"/>
          </a:xfrm>
          <a:prstGeom prst="rect">
            <a:avLst/>
          </a:prstGeom>
        </p:spPr>
      </p:pic>
      <p:pic>
        <p:nvPicPr>
          <p:cNvPr id="9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4D9BDDA-61FC-746E-95DA-D93C77FF0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8"/>
          <a:stretch/>
        </p:blipFill>
        <p:spPr>
          <a:xfrm>
            <a:off x="5961684" y="1709286"/>
            <a:ext cx="2681808" cy="32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838B-1BF7-E02B-FA26-71E6890E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03858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2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98E8211-6962-CF69-FF6E-856DD4D69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488950"/>
            <a:ext cx="4990243" cy="5880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27E98-BAAF-2167-5F4F-652BB84E1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2.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Fields for thermal modeling of surface heat flow. 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Surface heat flow from filtered borehole and bottom-hole temperature measurements.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Crustal thickness.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Mantle potential temperature from deep shear velocities.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d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Mean surface temperature.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4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0063-6FD8-8B45-7814-17D65618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03858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3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6F40FE45-F4E0-BDF8-796D-AADB3BEE6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04" y="1327658"/>
            <a:ext cx="5054346" cy="39688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EAA45-B528-FCD8-2247-C536B7518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060369"/>
            <a:ext cx="2430780" cy="3901043"/>
          </a:xfrm>
        </p:spPr>
        <p:txBody>
          <a:bodyPr>
            <a:normAutofit fontScale="70000" lnSpcReduction="20000"/>
          </a:bodyPr>
          <a:lstStyle/>
          <a:p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Fig. 3. </a:t>
            </a:r>
            <a:r>
              <a:rPr lang="en-US" sz="2000" b="1" i="0" dirty="0">
                <a:solidFill>
                  <a:srgbClr val="2E2E2E"/>
                </a:solidFill>
                <a:effectLst/>
                <a:latin typeface="ElsevierGulliver"/>
              </a:rPr>
              <a:t>End-member physics for lithospheric geotherm modeling.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Green dotted geotherm assumes steady-state transport of basal heat flow supplied by convection; red assumes half-space cooling. Blue dashed geotherm is a numerical cooling model; difference from the red curve illustrates error in the analytical approximation, equation 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3"/>
              </a:rPr>
              <a:t>(3)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. All assume identical surface heat flow, crustal radioactive heating, and temperature-dependent 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  <a:hlinkClick r:id="rId4" tooltip="Learn more about thermal conductivity from ScienceDirect's AI-generated Topic Pages"/>
              </a:rPr>
              <a:t>thermal conductivity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.</a:t>
            </a:r>
          </a:p>
          <a:p>
            <a:r>
              <a:rPr lang="en-US" sz="20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1D1F-3F1A-03FC-A22F-0C95BAF3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0208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4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D2D28D-2E0E-C872-3995-B98567842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" y="1238630"/>
            <a:ext cx="7304828" cy="39556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BFD33-F57C-E837-43B8-7B5440099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1814585"/>
            <a:ext cx="2430780" cy="4615904"/>
          </a:xfrm>
        </p:spPr>
        <p:txBody>
          <a:bodyPr>
            <a:normAutofit fontScale="62500" lnSpcReduction="20000"/>
          </a:bodyPr>
          <a:lstStyle/>
          <a:p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Fig. 4. </a:t>
            </a:r>
            <a:r>
              <a:rPr lang="en-US" sz="2000" b="1" i="0" dirty="0">
                <a:solidFill>
                  <a:srgbClr val="2E2E2E"/>
                </a:solidFill>
                <a:effectLst/>
                <a:latin typeface="ElsevierGulliver"/>
              </a:rPr>
              <a:t>Thermal conduction and radioactive heating parameters. a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, Dependence of RMS misfit of Moho temperatures on thermal conductivity parameters. White star is best-fit parameterization; black circles with 2</a:t>
            </a:r>
            <a:r>
              <a:rPr lang="en-US" sz="2000" b="0" i="1" dirty="0">
                <a:solidFill>
                  <a:srgbClr val="2E2E2E"/>
                </a:solidFill>
                <a:effectLst/>
                <a:latin typeface="ElsevierGulliver"/>
              </a:rPr>
              <a:t>σ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variation are lab measurements. </a:t>
            </a:r>
            <a:r>
              <a:rPr lang="en-US" sz="2000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, RMS misfit for crustal heating parameters. White star is parameterization used for this study. White circle is the best fitting parameterization; black circles are mean continental crustal compositions from petrologic models of 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3"/>
              </a:rPr>
              <a:t>Hacker et al., 2015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(</a:t>
            </a:r>
            <a:r>
              <a:rPr lang="en-US" sz="2000" b="0" i="0" dirty="0" err="1">
                <a:solidFill>
                  <a:srgbClr val="2E2E2E"/>
                </a:solidFill>
                <a:effectLst/>
                <a:latin typeface="ElsevierGulliver"/>
              </a:rPr>
              <a:t>Hkr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: A through D); 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4"/>
              </a:rPr>
              <a:t>Huang et al., 2013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(</a:t>
            </a:r>
            <a:r>
              <a:rPr lang="en-US" sz="2000" b="0" i="0" dirty="0" err="1">
                <a:solidFill>
                  <a:srgbClr val="2E2E2E"/>
                </a:solidFill>
                <a:effectLst/>
                <a:latin typeface="ElsevierGulliver"/>
              </a:rPr>
              <a:t>Hng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); 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5"/>
              </a:rPr>
              <a:t>Rudnick and Gao, 2003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(RG); and 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6"/>
              </a:rPr>
              <a:t>Lee et al., 2007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(Lee). 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  <a:hlinkClick r:id="rId7" tooltip="Learn more about Desaturation from ScienceDirect's AI-generated Topic Pages"/>
              </a:rPr>
              <a:t>Desaturation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 reflects fractional area of surface heat flow (</a:t>
            </a:r>
            <a:r>
              <a:rPr lang="en-US" sz="2000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8"/>
              </a:rPr>
              <a:t>Fig. 2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a) less than the crustal heating model permits.</a:t>
            </a:r>
          </a:p>
          <a:p>
            <a:r>
              <a:rPr lang="en-US" sz="2000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1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3DB0-7923-EB75-3412-8FEAE335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0208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5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EB42B33D-F507-CFE3-555C-789D4D893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" y="1363042"/>
            <a:ext cx="7271509" cy="39900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83E10-AE62-10D2-45FB-0E893A65B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5.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Comparison of residual temperature to elevation. 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Long wavelength residual Moho temperatures overlain by similarly filtered elevation (black contours).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Scatter plot (gray dots) of elevation versus residual temperature. Blue circles are binned averages with 2</a:t>
            </a:r>
            <a:r>
              <a:rPr lang="el-GR" b="0" i="1" dirty="0">
                <a:solidFill>
                  <a:srgbClr val="2E2E2E"/>
                </a:solidFill>
                <a:effectLst/>
                <a:latin typeface="ElsevierGulliver"/>
              </a:rPr>
              <a:t>σ</a:t>
            </a:r>
            <a:r>
              <a:rPr lang="el-GR" b="0" i="0" dirty="0">
                <a:solidFill>
                  <a:srgbClr val="2E2E2E"/>
                </a:solidFill>
                <a:effectLst/>
                <a:latin typeface="ElsevierGulliver"/>
              </a:rPr>
              <a:t> 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bars.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7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D793-BEC4-7890-5008-6BC4770D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0208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6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4B9D5E42-E83B-7FB0-9280-BB4FB70BC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70" y="473776"/>
            <a:ext cx="3288030" cy="591044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303C7-D2EE-891D-BDB9-BDF9FEA0B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042556"/>
            <a:ext cx="2430780" cy="3748644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6.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Smoothed elevation contributions from seismically-derived mass fields (after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 </a:t>
            </a:r>
            <a:r>
              <a:rPr lang="en-US" b="1" i="0" u="none" strike="noStrike" dirty="0">
                <a:solidFill>
                  <a:srgbClr val="0C7DBB"/>
                </a:solidFill>
                <a:effectLst/>
                <a:latin typeface="ElsevierGulliver"/>
                <a:hlinkClick r:id="rId3"/>
              </a:rPr>
              <a:t>Becker et al., 2014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)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Elevation from crustal thickness variations.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Elevation from crustal compositional mass.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Elevation from lithospheric thermal mass variations.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d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Total lithospheric model of elevation.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e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Smoothed observed elevation.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f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Residual (i.e.,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asthenospheric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-derived) elevation.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9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5FBC-2C4D-780B-11AE-67A77751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2064"/>
          </a:xfrm>
        </p:spPr>
        <p:txBody>
          <a:bodyPr>
            <a:normAutofit/>
          </a:bodyPr>
          <a:lstStyle/>
          <a:p>
            <a:r>
              <a:rPr lang="en-US" dirty="0">
                <a:latin typeface="ElsevierGulliver"/>
              </a:rPr>
              <a:t>Fig. 7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79A2B01-015D-C009-BC4C-56731272E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9" y="704850"/>
            <a:ext cx="3589581" cy="5143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4E2F3-39A1-C4CD-BF53-53F133DB2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1389413"/>
            <a:ext cx="2430780" cy="4861195"/>
          </a:xfrm>
        </p:spPr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7.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Modeling of transient thermal perturbation by flat slab subduction. 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Cooling of the distal subduction wedge peaks at ∼800 °C in dynamical models of slab flattening (</a:t>
            </a:r>
            <a:r>
              <a:rPr lang="en-US" b="0" i="0" u="none" strike="noStrike" dirty="0">
                <a:solidFill>
                  <a:srgbClr val="0C7DBB"/>
                </a:solidFill>
                <a:effectLst/>
                <a:latin typeface="ElsevierGulliver"/>
                <a:hlinkClick r:id="rId3"/>
              </a:rPr>
              <a:t>Kanda et al., 2022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).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Basal (200 km) boundary condition approximating temperature history of the western 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  <a:hlinkClick r:id="rId4" tooltip="Learn more about U.S. from ScienceDirect's AI-generated Topic Pages"/>
              </a:rPr>
              <a:t>U.S.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 Cordilleran lithosphere for a transient conductive thermal model invoking slab flattening from 80 (time 0) to 50 Ma (time 3).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Temperature near the base of the lithosphere (blue line) is strongly perturbed coincident with slab flattening but quickly re-equilibrates. Temperature near the Moho (red) is perturbed longer but is only ∼25 °C cooler than steady-state by 50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Myr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 after the flat slab event.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8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D415-1591-72C3-27B8-072CF4C2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512064"/>
          </a:xfrm>
        </p:spPr>
        <p:txBody>
          <a:bodyPr/>
          <a:lstStyle/>
          <a:p>
            <a:r>
              <a:rPr lang="en-US" dirty="0">
                <a:latin typeface="ElsevierGulliver"/>
              </a:rPr>
              <a:t>Fig. 8</a:t>
            </a:r>
          </a:p>
        </p:txBody>
      </p:sp>
      <p:pic>
        <p:nvPicPr>
          <p:cNvPr id="6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40C1086B-3F49-0CF5-A6A6-66973758E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" y="1954784"/>
            <a:ext cx="7413309" cy="29484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06495-E19F-F483-E5B8-2828E2EC1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012868"/>
            <a:ext cx="2430780" cy="3778332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8.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Modeling of transient thermal perturbations by hydration reactions. 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Temperature change with depth in the crust accompanying one (blue), two (red) and three (black)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wt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-% hydration of the mineral assemblage.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b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Transient perturbation of surface heat flow by an instantaneous three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wt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-% hydration event. </a:t>
            </a:r>
            <a:r>
              <a:rPr lang="en-US" b="1" i="0" dirty="0">
                <a:solidFill>
                  <a:srgbClr val="2E2E2E"/>
                </a:solidFill>
                <a:effectLst/>
                <a:latin typeface="ElsevierGulliver"/>
              </a:rPr>
              <a:t>c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, Transient perturbation of Moho temperature by a three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wt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-% hydration event.</a:t>
            </a:r>
          </a:p>
          <a:p>
            <a:r>
              <a:rPr lang="en-US" dirty="0">
                <a:solidFill>
                  <a:srgbClr val="2E2E2E"/>
                </a:solidFill>
                <a:latin typeface="ElsevierGulliver"/>
              </a:rPr>
              <a:t>(Berry et al., 2022)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96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79</TotalTime>
  <Words>1256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ElsevierGulliver</vt:lpstr>
      <vt:lpstr>Savon</vt:lpstr>
      <vt:lpstr>Wet Roots Of High Elevation In The Western United States </vt:lpstr>
      <vt:lpstr>Fig. 1</vt:lpstr>
      <vt:lpstr>Fig. 2</vt:lpstr>
      <vt:lpstr>Fig. 3</vt:lpstr>
      <vt:lpstr>Fig. 4</vt:lpstr>
      <vt:lpstr>Fig. 5</vt:lpstr>
      <vt:lpstr>Fig. 6</vt:lpstr>
      <vt:lpstr>Fig. 7</vt:lpstr>
      <vt:lpstr>Fig. 8</vt:lpstr>
      <vt:lpstr>Fig. 9</vt:lpstr>
      <vt:lpstr>Supplementary Figure 1</vt:lpstr>
      <vt:lpstr>Supplementary Figure 2</vt:lpstr>
      <vt:lpstr>Supplementary Figure 3</vt:lpstr>
      <vt:lpstr>Supplementary Figure 4</vt:lpstr>
      <vt:lpstr>Supplementary Figure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Jensen</dc:creator>
  <cp:lastModifiedBy>Joanna</cp:lastModifiedBy>
  <cp:revision>11</cp:revision>
  <dcterms:created xsi:type="dcterms:W3CDTF">2023-03-29T05:26:10Z</dcterms:created>
  <dcterms:modified xsi:type="dcterms:W3CDTF">2023-03-29T20:29:06Z</dcterms:modified>
</cp:coreProperties>
</file>