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2" r:id="rId3"/>
    <p:sldId id="270" r:id="rId4"/>
    <p:sldId id="282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8"/>
    <p:restoredTop sz="96327"/>
  </p:normalViewPr>
  <p:slideViewPr>
    <p:cSldViewPr snapToGrid="0">
      <p:cViewPr varScale="1">
        <p:scale>
          <a:sx n="224" d="100"/>
          <a:sy n="224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30 Jan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D3CF4F28-EF24-1B5F-694D-0090D024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9" y="6310591"/>
            <a:ext cx="5534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1 Feb: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§4.13-4.17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D18CE189-66E7-694D-AB81-D54FF2ABA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968564"/>
            <a:ext cx="859472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Critical thinking skills;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  Temperature &amp; melting</a:t>
            </a:r>
          </a:p>
          <a:p>
            <a:endParaRPr lang="en-US" sz="600" i="1" dirty="0">
              <a:solidFill>
                <a:srgbClr val="FF3300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To understand an article, it’s often helpful to start by reading</a:t>
            </a:r>
          </a:p>
          <a:p>
            <a:r>
              <a:rPr lang="en-US" dirty="0">
                <a:solidFill>
                  <a:srgbClr val="0003AA"/>
                </a:solidFill>
              </a:rPr>
              <a:t>   the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abstract, figures/captions, &amp; conclusions; then the rest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the paper!</a:t>
            </a:r>
          </a:p>
          <a:p>
            <a:endParaRPr lang="en-US" sz="6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Helpful items to think about (in order of importance): </a:t>
            </a:r>
          </a:p>
          <a:p>
            <a:r>
              <a:rPr lang="en-US" dirty="0">
                <a:solidFill>
                  <a:srgbClr val="0003AA"/>
                </a:solidFill>
              </a:rPr>
              <a:t>   - Terminology</a:t>
            </a:r>
          </a:p>
          <a:p>
            <a:r>
              <a:rPr lang="en-US" dirty="0">
                <a:solidFill>
                  <a:srgbClr val="0003AA"/>
                </a:solidFill>
              </a:rPr>
              <a:t>   - The core kernel of observational constraints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   - Assumptions/predictions implicit in the “model”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   - Consistency of numerical values with other information</a:t>
            </a:r>
          </a:p>
          <a:p>
            <a:endParaRPr lang="en-US" sz="600" dirty="0">
              <a:solidFill>
                <a:srgbClr val="0003AA"/>
              </a:solidFill>
              <a:latin typeface="Arial"/>
              <a:cs typeface="Arial"/>
              <a:sym typeface="Symbol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• 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ymbol" charset="0"/>
              </a:rPr>
              <a:t>solidus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 (temperature of first partial melting) of mantle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   rocks depends on hydration state; rarely intersects the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   geotherm unless water is present &amp;/or there is rifting </a:t>
            </a:r>
            <a:endParaRPr lang="en-US" dirty="0">
              <a:solidFill>
                <a:srgbClr val="333399"/>
              </a:solidFill>
            </a:endParaRPr>
          </a:p>
          <a:p>
            <a:endParaRPr lang="en-US" sz="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384C3F6B-8092-BA0B-6241-2BA1481BA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806" y="2367171"/>
            <a:ext cx="70823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</a:t>
            </a:r>
          </a:p>
          <a:p>
            <a:r>
              <a:rPr lang="en-US" sz="3200" dirty="0">
                <a:solidFill>
                  <a:srgbClr val="0003AA"/>
                </a:solidFill>
              </a:rPr>
              <a:t>Friday Feb 3: Roy et al. (2009) </a:t>
            </a:r>
            <a:r>
              <a:rPr lang="en-US" sz="3200" i="1" dirty="0">
                <a:solidFill>
                  <a:srgbClr val="0003AA"/>
                </a:solidFill>
              </a:rPr>
              <a:t>Nature</a:t>
            </a:r>
          </a:p>
          <a:p>
            <a:r>
              <a:rPr lang="en-US" sz="3200" b="1" dirty="0">
                <a:solidFill>
                  <a:srgbClr val="0003AA"/>
                </a:solidFill>
              </a:rPr>
              <a:t>459</a:t>
            </a:r>
            <a:r>
              <a:rPr lang="en-US" sz="3200" dirty="0">
                <a:solidFill>
                  <a:srgbClr val="0003AA"/>
                </a:solidFill>
              </a:rPr>
              <a:t>, 978-982</a:t>
            </a:r>
            <a:r>
              <a:rPr lang="mr-IN" sz="3200" dirty="0">
                <a:solidFill>
                  <a:srgbClr val="0003AA"/>
                </a:solidFill>
              </a:rPr>
              <a:t>…</a:t>
            </a:r>
            <a:endParaRPr lang="en-US" sz="3200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Shelby will lead!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17B89C-98BB-17D3-42AD-38A508789584}"/>
              </a:ext>
            </a:extLst>
          </p:cNvPr>
          <p:cNvGrpSpPr/>
          <p:nvPr/>
        </p:nvGrpSpPr>
        <p:grpSpPr>
          <a:xfrm>
            <a:off x="6126163" y="5789972"/>
            <a:ext cx="4067175" cy="801328"/>
            <a:chOff x="6126163" y="5789972"/>
            <a:chExt cx="4067175" cy="8013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7FF765-A041-BDA1-CE7D-7225422CA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3" y="5818188"/>
              <a:ext cx="4067175" cy="77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690F9A-5D4C-317A-2BD5-FF5469C93369}"/>
                </a:ext>
              </a:extLst>
            </p:cNvPr>
            <p:cNvSpPr/>
            <p:nvPr/>
          </p:nvSpPr>
          <p:spPr>
            <a:xfrm>
              <a:off x="6854825" y="5905500"/>
              <a:ext cx="182079" cy="205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95DBF2-F1A4-D785-6028-47ACE75DFDE2}"/>
                </a:ext>
              </a:extLst>
            </p:cNvPr>
            <p:cNvSpPr txBox="1"/>
            <p:nvPr/>
          </p:nvSpPr>
          <p:spPr>
            <a:xfrm>
              <a:off x="6778450" y="5789972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C1450684-93D8-AA00-284A-681C7FDFF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66700"/>
            <a:ext cx="644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Other complications: What about topography?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00562BAF-566A-AB21-5FB9-1393D874B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0450" y="1257300"/>
            <a:ext cx="426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2FCC331-9948-0A4F-672C-FD8FF2C9E4E7}"/>
              </a:ext>
            </a:extLst>
          </p:cNvPr>
          <p:cNvSpPr>
            <a:spLocks/>
          </p:cNvSpPr>
          <p:nvPr/>
        </p:nvSpPr>
        <p:spPr bwMode="auto">
          <a:xfrm>
            <a:off x="6140450" y="952500"/>
            <a:ext cx="4330700" cy="609600"/>
          </a:xfrm>
          <a:custGeom>
            <a:avLst/>
            <a:gdLst>
              <a:gd name="T0" fmla="*/ 0 w 2728"/>
              <a:gd name="T1" fmla="*/ 192 h 384"/>
              <a:gd name="T2" fmla="*/ 432 w 2728"/>
              <a:gd name="T3" fmla="*/ 0 h 384"/>
              <a:gd name="T4" fmla="*/ 864 w 2728"/>
              <a:gd name="T5" fmla="*/ 192 h 384"/>
              <a:gd name="T6" fmla="*/ 1296 w 2728"/>
              <a:gd name="T7" fmla="*/ 384 h 384"/>
              <a:gd name="T8" fmla="*/ 1680 w 2728"/>
              <a:gd name="T9" fmla="*/ 192 h 384"/>
              <a:gd name="T10" fmla="*/ 2160 w 2728"/>
              <a:gd name="T11" fmla="*/ 0 h 384"/>
              <a:gd name="T12" fmla="*/ 2640 w 2728"/>
              <a:gd name="T13" fmla="*/ 192 h 384"/>
              <a:gd name="T14" fmla="*/ 2688 w 2728"/>
              <a:gd name="T15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8" h="384">
                <a:moveTo>
                  <a:pt x="0" y="192"/>
                </a:moveTo>
                <a:cubicBezTo>
                  <a:pt x="144" y="96"/>
                  <a:pt x="288" y="0"/>
                  <a:pt x="432" y="0"/>
                </a:cubicBezTo>
                <a:cubicBezTo>
                  <a:pt x="576" y="0"/>
                  <a:pt x="720" y="128"/>
                  <a:pt x="864" y="192"/>
                </a:cubicBezTo>
                <a:cubicBezTo>
                  <a:pt x="1008" y="256"/>
                  <a:pt x="1160" y="384"/>
                  <a:pt x="1296" y="384"/>
                </a:cubicBezTo>
                <a:cubicBezTo>
                  <a:pt x="1432" y="384"/>
                  <a:pt x="1536" y="256"/>
                  <a:pt x="1680" y="192"/>
                </a:cubicBezTo>
                <a:cubicBezTo>
                  <a:pt x="1824" y="128"/>
                  <a:pt x="2000" y="0"/>
                  <a:pt x="2160" y="0"/>
                </a:cubicBezTo>
                <a:cubicBezTo>
                  <a:pt x="2320" y="0"/>
                  <a:pt x="2552" y="160"/>
                  <a:pt x="2640" y="192"/>
                </a:cubicBezTo>
                <a:cubicBezTo>
                  <a:pt x="2728" y="224"/>
                  <a:pt x="2708" y="208"/>
                  <a:pt x="2688" y="192"/>
                </a:cubicBezTo>
              </a:path>
            </a:pathLst>
          </a:custGeom>
          <a:noFill/>
          <a:ln w="25400">
            <a:solidFill>
              <a:srgbClr val="0003AA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WUStopo">
            <a:extLst>
              <a:ext uri="{FF2B5EF4-FFF2-40B4-BE49-F238E27FC236}">
                <a16:creationId xmlns:a16="http://schemas.microsoft.com/office/drawing/2014/main" id="{EC4E8D63-32AC-EB3B-F8E2-AB11AFE3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047750"/>
            <a:ext cx="4318000" cy="48402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795AFDE3-E240-8F99-9304-38BFDD8EE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1609725"/>
            <a:ext cx="416614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Two effects:</a:t>
            </a:r>
          </a:p>
          <a:p>
            <a:r>
              <a:rPr lang="en-US" dirty="0">
                <a:solidFill>
                  <a:srgbClr val="0003AA"/>
                </a:solidFill>
              </a:rPr>
              <a:t>• Temperature depends on </a:t>
            </a:r>
          </a:p>
          <a:p>
            <a:r>
              <a:rPr lang="en-US" dirty="0">
                <a:solidFill>
                  <a:srgbClr val="0003AA"/>
                </a:solidFill>
              </a:rPr>
              <a:t>    altitude per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lapse rate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Heat flow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refracts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 toward</a:t>
            </a:r>
          </a:p>
          <a:p>
            <a:r>
              <a:rPr lang="en-US" dirty="0">
                <a:solidFill>
                  <a:srgbClr val="0003AA"/>
                </a:solidFill>
              </a:rPr>
              <a:t>    heat sinks (i.e., surface)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For a periodic boundary, first </a:t>
            </a:r>
          </a:p>
          <a:p>
            <a:r>
              <a:rPr lang="en-US" dirty="0">
                <a:solidFill>
                  <a:srgbClr val="0003AA"/>
                </a:solidFill>
              </a:rPr>
              <a:t>    effect is attenuated as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Second expresses in </a:t>
            </a:r>
          </a:p>
          <a:p>
            <a:r>
              <a:rPr lang="en-US" dirty="0">
                <a:solidFill>
                  <a:srgbClr val="0003AA"/>
                </a:solidFill>
              </a:rPr>
              <a:t>temperature as: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AE2EE-4182-1680-E361-31F3B6FE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324350"/>
            <a:ext cx="2540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9">
            <a:extLst>
              <a:ext uri="{FF2B5EF4-FFF2-40B4-BE49-F238E27FC236}">
                <a16:creationId xmlns:a16="http://schemas.microsoft.com/office/drawing/2014/main" id="{52E2246E-90E6-E835-2880-9F26E0FE6E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6250" y="9525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0571DB4B-A521-F6DD-1DAA-B3D091A3C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952500"/>
            <a:ext cx="42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Symbol" charset="0"/>
                <a:sym typeface="Symbol" charset="0"/>
              </a:rPr>
              <a:t></a:t>
            </a:r>
            <a:r>
              <a:rPr lang="en-US" sz="1600" i="1">
                <a:solidFill>
                  <a:srgbClr val="000000"/>
                </a:solidFill>
                <a:latin typeface="Times New Roman" charset="0"/>
              </a:rPr>
              <a:t>T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E404363-FDAA-2E02-AF78-E7EC24BF1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952500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sz="1600" baseline="-25000">
                <a:solidFill>
                  <a:srgbClr val="000000"/>
                </a:solidFill>
                <a:latin typeface="Symbol" charset="0"/>
                <a:sym typeface="Symbol" charset="0"/>
              </a:rPr>
              <a:t>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77CA4F40-32D0-C4F8-B6BF-E452D4F75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250" y="8763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C3C1813-42EF-E5E8-4F03-7E5AEA1A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874713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0000"/>
                </a:solidFill>
                <a:latin typeface="Symbol" charset="0"/>
                <a:sym typeface="Symbol" charset="0"/>
              </a:rPr>
              <a:t>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2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FC443A2-D764-F5FB-4EF5-F12C9E8D6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828" y="199657"/>
            <a:ext cx="644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Other complications: What about topography?</a:t>
            </a:r>
          </a:p>
        </p:txBody>
      </p:sp>
      <p:pic>
        <p:nvPicPr>
          <p:cNvPr id="3" name="Picture 2" descr="WUStopo">
            <a:extLst>
              <a:ext uri="{FF2B5EF4-FFF2-40B4-BE49-F238E27FC236}">
                <a16:creationId xmlns:a16="http://schemas.microsoft.com/office/drawing/2014/main" id="{DEA4DC37-A253-BB7D-D5A6-0684880B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90" y="733057"/>
            <a:ext cx="4318000" cy="48402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2EE76FA-CD1B-0E21-529F-58833DCC6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890" y="5827345"/>
            <a:ext cx="7750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So can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Fourier transform</a:t>
            </a:r>
            <a:r>
              <a:rPr lang="en-US" dirty="0">
                <a:solidFill>
                  <a:srgbClr val="0003AA"/>
                </a:solidFill>
              </a:rPr>
              <a:t> observed topography and</a:t>
            </a:r>
          </a:p>
          <a:p>
            <a:r>
              <a:rPr lang="en-US" dirty="0">
                <a:solidFill>
                  <a:srgbClr val="0003AA"/>
                </a:solidFill>
              </a:rPr>
              <a:t>   surface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variations and solve for both effects!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D8B89-1CCD-6C8A-B350-10965EB60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90" y="809257"/>
            <a:ext cx="462842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6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E682F5D-407D-7D14-C53A-A4A19B19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68" y="215900"/>
            <a:ext cx="5898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The </a:t>
            </a:r>
            <a:r>
              <a:rPr lang="en-US" sz="3600" i="1" dirty="0" err="1">
                <a:solidFill>
                  <a:srgbClr val="0003AA"/>
                </a:solidFill>
                <a:latin typeface="Arial Black" charset="0"/>
              </a:rPr>
              <a:t>Geotherm</a:t>
            </a:r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 Cont’d: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9E37D8B-C6A4-115F-97D1-3FCAEFC5F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868" y="1201737"/>
            <a:ext cx="73009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dirty="0">
                <a:solidFill>
                  <a:srgbClr val="0003AA"/>
                </a:solidFill>
              </a:rPr>
              <a:t>Up to now, we</a:t>
            </a:r>
            <a:r>
              <a:rPr lang="en-US" sz="2800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sz="2800" dirty="0">
                <a:solidFill>
                  <a:srgbClr val="0003AA"/>
                </a:solidFill>
              </a:rPr>
              <a:t>ve focused on the </a:t>
            </a:r>
            <a:r>
              <a:rPr lang="en-US" sz="2800" dirty="0" err="1">
                <a:solidFill>
                  <a:srgbClr val="0003AA"/>
                </a:solidFill>
              </a:rPr>
              <a:t>geotherm</a:t>
            </a:r>
            <a:r>
              <a:rPr lang="en-US" sz="2800" dirty="0">
                <a:solidFill>
                  <a:srgbClr val="0003AA"/>
                </a:solidFill>
              </a:rPr>
              <a:t> in</a:t>
            </a:r>
          </a:p>
          <a:p>
            <a:r>
              <a:rPr lang="en-US" sz="2800" dirty="0">
                <a:solidFill>
                  <a:srgbClr val="0003AA"/>
                </a:solidFill>
              </a:rPr>
              <a:t>steady-state…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sz="2800" dirty="0">
                <a:solidFill>
                  <a:srgbClr val="0003AA"/>
                </a:solidFill>
              </a:rPr>
              <a:t>However temperature is not always constant!</a:t>
            </a:r>
            <a:endParaRPr lang="en-US" sz="2800" dirty="0">
              <a:solidFill>
                <a:srgbClr val="0003AA"/>
              </a:solidFill>
              <a:sym typeface="Wingding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7FA10-169B-4DAC-B914-E0EB41BD8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" b="1392"/>
          <a:stretch/>
        </p:blipFill>
        <p:spPr bwMode="auto">
          <a:xfrm>
            <a:off x="1794668" y="2725738"/>
            <a:ext cx="5211346" cy="386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5A33C4-5911-D463-A96F-FC9C6BD1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68" y="4850269"/>
            <a:ext cx="12493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AC0AA64A-521E-C8B5-E88A-74E42E528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268" y="2801937"/>
            <a:ext cx="352372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Recall the 1D</a:t>
            </a:r>
          </a:p>
          <a:p>
            <a:r>
              <a:rPr lang="en-US" dirty="0">
                <a:solidFill>
                  <a:srgbClr val="0003AA"/>
                </a:solidFill>
              </a:rPr>
              <a:t>steady-state heat</a:t>
            </a:r>
          </a:p>
          <a:p>
            <a:r>
              <a:rPr lang="en-US" dirty="0">
                <a:solidFill>
                  <a:srgbClr val="0003AA"/>
                </a:solidFill>
              </a:rPr>
              <a:t>equation in the</a:t>
            </a:r>
          </a:p>
          <a:p>
            <a:r>
              <a:rPr lang="en-US" dirty="0">
                <a:solidFill>
                  <a:srgbClr val="0003AA"/>
                </a:solidFill>
              </a:rPr>
              <a:t>absence of radiogenic</a:t>
            </a:r>
          </a:p>
          <a:p>
            <a:r>
              <a:rPr lang="en-US" dirty="0">
                <a:solidFill>
                  <a:srgbClr val="0003AA"/>
                </a:solidFill>
              </a:rPr>
              <a:t>heating: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Does this imply negative</a:t>
            </a:r>
          </a:p>
          <a:p>
            <a:r>
              <a:rPr lang="en-US" dirty="0">
                <a:solidFill>
                  <a:srgbClr val="0003AA"/>
                </a:solidFill>
              </a:rPr>
              <a:t>conductivity?</a:t>
            </a:r>
          </a:p>
        </p:txBody>
      </p:sp>
    </p:spTree>
    <p:extLst>
      <p:ext uri="{BB962C8B-B14F-4D97-AF65-F5344CB8AC3E}">
        <p14:creationId xmlns:p14="http://schemas.microsoft.com/office/powerpoint/2010/main" val="93071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6502C313-2F9C-B278-3DD9-04E75F4BB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938" y="595312"/>
                <a:ext cx="8410123" cy="4832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rgbClr val="0003AA"/>
                    </a:solidFill>
                  </a:rPr>
                  <a:t>If boundary conditions of temperature or heat flow 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change with time, need to generalize Fourier</a:t>
                </a:r>
                <a:r>
                  <a:rPr lang="en-US" sz="2800" dirty="0">
                    <a:solidFill>
                      <a:srgbClr val="0003AA"/>
                    </a:solidFill>
                    <a:latin typeface="Arial"/>
                  </a:rPr>
                  <a:t>’</a:t>
                </a:r>
                <a:r>
                  <a:rPr lang="en-US" sz="2800" dirty="0">
                    <a:solidFill>
                      <a:srgbClr val="0003AA"/>
                    </a:solidFill>
                  </a:rPr>
                  <a:t>s law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to include time.  This leads to the </a:t>
                </a:r>
                <a:r>
                  <a:rPr lang="en-US" sz="2800" i="1" dirty="0">
                    <a:solidFill>
                      <a:srgbClr val="FF0000"/>
                    </a:solidFill>
                    <a:latin typeface="Arial Black" charset="0"/>
                  </a:rPr>
                  <a:t>Heat Equation</a:t>
                </a:r>
                <a:r>
                  <a:rPr lang="en-US" sz="2800" dirty="0">
                    <a:solidFill>
                      <a:srgbClr val="333399"/>
                    </a:solidFill>
                  </a:rPr>
                  <a:t>:</a:t>
                </a:r>
              </a:p>
              <a:p>
                <a:endParaRPr lang="en-US" sz="2800" dirty="0">
                  <a:solidFill>
                    <a:srgbClr val="000000"/>
                  </a:solidFill>
                  <a:sym typeface="Wingdings" charset="0"/>
                </a:endParaRPr>
              </a:p>
              <a:p>
                <a:endParaRPr lang="en-US" sz="2800" dirty="0">
                  <a:solidFill>
                    <a:srgbClr val="333399"/>
                  </a:solidFill>
                  <a:sym typeface="Wingdings" charset="0"/>
                </a:endParaRPr>
              </a:p>
              <a:p>
                <a:endParaRPr lang="en-US" sz="2800" dirty="0">
                  <a:solidFill>
                    <a:srgbClr val="333399"/>
                  </a:solidFill>
                  <a:sym typeface="Wingdings" charset="0"/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where             is thermal diffusivity (m</a:t>
                </a:r>
                <a:r>
                  <a:rPr lang="en-US" sz="2800" baseline="30000" dirty="0">
                    <a:solidFill>
                      <a:srgbClr val="0003AA"/>
                    </a:solidFill>
                    <a:sym typeface="Wingdings" charset="0"/>
                  </a:rPr>
                  <a:t>2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/s), 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	   </a:t>
                </a:r>
                <a:r>
                  <a:rPr lang="en-US" sz="2800" i="1" dirty="0">
                    <a:solidFill>
                      <a:srgbClr val="000000"/>
                    </a:solidFill>
                    <a:latin typeface="Symbol" charset="0"/>
                    <a:sym typeface="Symbol" charset="0"/>
                  </a:rPr>
                  <a:t></a:t>
                </a:r>
                <a:r>
                  <a:rPr lang="en-US" sz="2800" dirty="0">
                    <a:solidFill>
                      <a:srgbClr val="000000"/>
                    </a:solidFill>
                    <a:sym typeface="Wingdings" charset="0"/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is mass density (kg/m</a:t>
                </a:r>
                <a:r>
                  <a:rPr lang="en-US" sz="2800" baseline="30000" dirty="0">
                    <a:solidFill>
                      <a:srgbClr val="0003AA"/>
                    </a:solidFill>
                    <a:sym typeface="Wingdings" charset="0"/>
                  </a:rPr>
                  <a:t>3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),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	  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r>
                  <a:rPr lang="en-US" sz="2800" i="1" dirty="0">
                    <a:solidFill>
                      <a:srgbClr val="000000"/>
                    </a:solidFill>
                    <a:sym typeface="Wingdings" charset="0"/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is specific heat (J kg</a:t>
                </a:r>
                <a:r>
                  <a:rPr lang="en-US" sz="2800" baseline="30000" dirty="0">
                    <a:solidFill>
                      <a:srgbClr val="0003AA"/>
                    </a:solidFill>
                    <a:sym typeface="Wingdings" charset="0"/>
                  </a:rPr>
                  <a:t>-1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K</a:t>
                </a:r>
                <a:r>
                  <a:rPr lang="en-US" sz="2800" baseline="30000" dirty="0">
                    <a:solidFill>
                      <a:srgbClr val="0003AA"/>
                    </a:solidFill>
                    <a:sym typeface="Wingdings" charset="0"/>
                  </a:rPr>
                  <a:t>-1</a:t>
                </a:r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).</a:t>
                </a:r>
              </a:p>
              <a:p>
                <a:endParaRPr lang="en-US" sz="2800" dirty="0">
                  <a:solidFill>
                    <a:srgbClr val="0003AA"/>
                  </a:solidFill>
                  <a:sym typeface="Wingdings" charset="0"/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  <a:sym typeface="Wingdings" charset="0"/>
                  </a:rPr>
                  <a:t>In 1D:</a:t>
                </a: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6502C313-2F9C-B278-3DD9-04E75F4BB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0938" y="595312"/>
                <a:ext cx="8410123" cy="4832092"/>
              </a:xfrm>
              <a:prstGeom prst="rect">
                <a:avLst/>
              </a:prstGeom>
              <a:blipFill>
                <a:blip r:embed="rId2"/>
                <a:stretch>
                  <a:fillRect l="-1506" t="-1575" r="-452" b="-23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9136A3-67B8-FF56-0DD6-B586D798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38" y="3063875"/>
            <a:ext cx="7620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7F252-D527-C031-25D6-30BC5DDC8FFB}"/>
              </a:ext>
            </a:extLst>
          </p:cNvPr>
          <p:cNvGrpSpPr/>
          <p:nvPr/>
        </p:nvGrpSpPr>
        <p:grpSpPr>
          <a:xfrm>
            <a:off x="4464276" y="2102447"/>
            <a:ext cx="2484573" cy="839190"/>
            <a:chOff x="4464276" y="2102447"/>
            <a:chExt cx="2484573" cy="8391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0CB046-2EDD-AF85-35FA-81291BA9A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276" y="2147887"/>
              <a:ext cx="240982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14046C-4B8E-1F6A-0CE5-D49E10DE9551}"/>
                </a:ext>
              </a:extLst>
            </p:cNvPr>
            <p:cNvSpPr/>
            <p:nvPr/>
          </p:nvSpPr>
          <p:spPr>
            <a:xfrm>
              <a:off x="6576866" y="2203647"/>
              <a:ext cx="244218" cy="255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E348A-F053-960F-508A-13FB552538F2}"/>
                </a:ext>
              </a:extLst>
            </p:cNvPr>
            <p:cNvSpPr txBox="1"/>
            <p:nvPr/>
          </p:nvSpPr>
          <p:spPr>
            <a:xfrm>
              <a:off x="6533351" y="2102447"/>
              <a:ext cx="41549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BB6A16-9C12-0C47-8C8E-F8E91B7C4FC4}"/>
                </a:ext>
              </a:extLst>
            </p:cNvPr>
            <p:cNvSpPr/>
            <p:nvPr/>
          </p:nvSpPr>
          <p:spPr bwMode="auto">
            <a:xfrm>
              <a:off x="4486944" y="2245207"/>
              <a:ext cx="232859" cy="13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941F0-19A0-42C2-07E2-C1A2729F789E}"/>
              </a:ext>
            </a:extLst>
          </p:cNvPr>
          <p:cNvGrpSpPr/>
          <p:nvPr/>
        </p:nvGrpSpPr>
        <p:grpSpPr>
          <a:xfrm>
            <a:off x="4507138" y="5367991"/>
            <a:ext cx="2457724" cy="894696"/>
            <a:chOff x="4507138" y="5367991"/>
            <a:chExt cx="2457724" cy="8946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2E7E51-3FB6-9153-654E-94A2ABFC6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38" y="5381625"/>
              <a:ext cx="2381250" cy="88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D5B75B-2FFE-7FF1-783D-C83F383157A8}"/>
                </a:ext>
              </a:extLst>
            </p:cNvPr>
            <p:cNvSpPr/>
            <p:nvPr/>
          </p:nvSpPr>
          <p:spPr>
            <a:xfrm>
              <a:off x="6592879" y="5469191"/>
              <a:ext cx="244218" cy="255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B8EC55-71EA-7432-A158-FD7CCEAD89B0}"/>
                </a:ext>
              </a:extLst>
            </p:cNvPr>
            <p:cNvSpPr txBox="1"/>
            <p:nvPr/>
          </p:nvSpPr>
          <p:spPr>
            <a:xfrm>
              <a:off x="6549364" y="5367991"/>
              <a:ext cx="41549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37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2C892D1-4CC9-48D9-A07C-D563ABD5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37" y="126368"/>
            <a:ext cx="85390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Example I: Subduction Initiation</a:t>
            </a:r>
          </a:p>
          <a:p>
            <a:r>
              <a:rPr lang="en-US" dirty="0">
                <a:solidFill>
                  <a:srgbClr val="333399"/>
                </a:solidFill>
              </a:rPr>
              <a:t>Temperatures in the subducting slab must equilibrate with the</a:t>
            </a:r>
          </a:p>
          <a:p>
            <a:r>
              <a:rPr lang="en-US" dirty="0" err="1">
                <a:solidFill>
                  <a:srgbClr val="333399"/>
                </a:solidFill>
              </a:rPr>
              <a:t>asthenospheric</a:t>
            </a:r>
            <a:r>
              <a:rPr lang="en-US" dirty="0">
                <a:solidFill>
                  <a:srgbClr val="333399"/>
                </a:solidFill>
              </a:rPr>
              <a:t> wedge…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01338-EB5B-16F9-71EB-04143946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19139"/>
            <a:ext cx="6477000" cy="41148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AB44C-31E7-2F2F-F302-A0B32C99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390539"/>
            <a:ext cx="23717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BF756FCD-C716-C48B-5E1A-337B164BC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685939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12A56-BB27-704E-B2F0-24C2296BD7CB}"/>
              </a:ext>
            </a:extLst>
          </p:cNvPr>
          <p:cNvSpPr/>
          <p:nvPr/>
        </p:nvSpPr>
        <p:spPr bwMode="auto">
          <a:xfrm>
            <a:off x="1768219" y="1624345"/>
            <a:ext cx="6020273" cy="3129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DF810D51-3108-6999-1687-3055C23D3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656" y="2410483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FF"/>
                </a:solidFill>
              </a:rPr>
              <a:t>t</a:t>
            </a:r>
            <a:r>
              <a:rPr lang="en-US" dirty="0">
                <a:solidFill>
                  <a:srgbClr val="FF00FF"/>
                </a:solidFill>
              </a:rPr>
              <a:t> = 3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D01092C-4A19-CEB1-01EC-E639009FE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481" y="2020963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</a:rPr>
              <a:t>t</a:t>
            </a:r>
            <a:r>
              <a:rPr lang="en-US" dirty="0">
                <a:solidFill>
                  <a:srgbClr val="0003AA"/>
                </a:solidFill>
              </a:rPr>
              <a:t> = 2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BEF04224-DDF4-9A7F-3669-4239B2B9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447" y="1630972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CE321"/>
                </a:solidFill>
              </a:rPr>
              <a:t>t</a:t>
            </a:r>
            <a:r>
              <a:rPr lang="en-US" dirty="0">
                <a:solidFill>
                  <a:srgbClr val="0CE321"/>
                </a:solidFill>
              </a:rPr>
              <a:t> = 1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BA78F56-C054-EFC0-F3FC-E6A06A27D07F}"/>
              </a:ext>
            </a:extLst>
          </p:cNvPr>
          <p:cNvSpPr txBox="1"/>
          <p:nvPr/>
        </p:nvSpPr>
        <p:spPr>
          <a:xfrm>
            <a:off x="1600200" y="5893542"/>
            <a:ext cx="9018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Temperatures in the </a:t>
            </a:r>
            <a:r>
              <a:rPr lang="en-US" dirty="0" err="1">
                <a:solidFill>
                  <a:srgbClr val="0003AA"/>
                </a:solidFill>
              </a:rPr>
              <a:t>forearc</a:t>
            </a:r>
            <a:r>
              <a:rPr lang="en-US" dirty="0">
                <a:solidFill>
                  <a:srgbClr val="0003AA"/>
                </a:solidFill>
              </a:rPr>
              <a:t> upper-plate, above the slab, are</a:t>
            </a:r>
          </a:p>
          <a:p>
            <a:r>
              <a:rPr lang="en-US" dirty="0">
                <a:solidFill>
                  <a:srgbClr val="0003AA"/>
                </a:solidFill>
              </a:rPr>
              <a:t>reduced over time by the change in lower boundary temperature 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BB5DA22-C576-2943-A82C-B82A203E8402}"/>
              </a:ext>
            </a:extLst>
          </p:cNvPr>
          <p:cNvSpPr txBox="1"/>
          <p:nvPr/>
        </p:nvSpPr>
        <p:spPr>
          <a:xfrm>
            <a:off x="1961322" y="120406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0727D35-645F-0843-BDE3-5AA1C117D5D1}"/>
              </a:ext>
            </a:extLst>
          </p:cNvPr>
          <p:cNvSpPr txBox="1"/>
          <p:nvPr/>
        </p:nvSpPr>
        <p:spPr>
          <a:xfrm>
            <a:off x="5999449" y="122678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1350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141094-9448-A344-B539-10D2DE83A64B}"/>
              </a:ext>
            </a:extLst>
          </p:cNvPr>
          <p:cNvCxnSpPr>
            <a:cxnSpLocks/>
          </p:cNvCxnSpPr>
          <p:nvPr/>
        </p:nvCxnSpPr>
        <p:spPr bwMode="auto">
          <a:xfrm>
            <a:off x="2139416" y="1614607"/>
            <a:ext cx="4382547" cy="3133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 Box 12">
            <a:extLst>
              <a:ext uri="{FF2B5EF4-FFF2-40B4-BE49-F238E27FC236}">
                <a16:creationId xmlns:a16="http://schemas.microsoft.com/office/drawing/2014/main" id="{B4C35556-5D3F-2B4B-BA0B-0B7E9959D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771" y="1917786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= 0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3DBFC81-EF4B-8A4E-B8FC-A30659F8D15C}"/>
              </a:ext>
            </a:extLst>
          </p:cNvPr>
          <p:cNvSpPr/>
          <p:nvPr/>
        </p:nvSpPr>
        <p:spPr bwMode="auto">
          <a:xfrm>
            <a:off x="3318723" y="1624345"/>
            <a:ext cx="3210199" cy="3089650"/>
          </a:xfrm>
          <a:custGeom>
            <a:avLst/>
            <a:gdLst>
              <a:gd name="connsiteX0" fmla="*/ 79513 w 3210199"/>
              <a:gd name="connsiteY0" fmla="*/ 0 h 3089650"/>
              <a:gd name="connsiteX1" fmla="*/ 39757 w 3210199"/>
              <a:gd name="connsiteY1" fmla="*/ 28398 h 3089650"/>
              <a:gd name="connsiteX2" fmla="*/ 17038 w 3210199"/>
              <a:gd name="connsiteY2" fmla="*/ 62475 h 3089650"/>
              <a:gd name="connsiteX3" fmla="*/ 0 w 3210199"/>
              <a:gd name="connsiteY3" fmla="*/ 193103 h 3089650"/>
              <a:gd name="connsiteX4" fmla="*/ 11359 w 3210199"/>
              <a:gd name="connsiteY4" fmla="*/ 397565 h 3089650"/>
              <a:gd name="connsiteX5" fmla="*/ 22718 w 3210199"/>
              <a:gd name="connsiteY5" fmla="*/ 448681 h 3089650"/>
              <a:gd name="connsiteX6" fmla="*/ 28397 w 3210199"/>
              <a:gd name="connsiteY6" fmla="*/ 477078 h 3089650"/>
              <a:gd name="connsiteX7" fmla="*/ 34077 w 3210199"/>
              <a:gd name="connsiteY7" fmla="*/ 494117 h 3089650"/>
              <a:gd name="connsiteX8" fmla="*/ 56795 w 3210199"/>
              <a:gd name="connsiteY8" fmla="*/ 573630 h 3089650"/>
              <a:gd name="connsiteX9" fmla="*/ 62475 w 3210199"/>
              <a:gd name="connsiteY9" fmla="*/ 590669 h 3089650"/>
              <a:gd name="connsiteX10" fmla="*/ 68154 w 3210199"/>
              <a:gd name="connsiteY10" fmla="*/ 607707 h 3089650"/>
              <a:gd name="connsiteX11" fmla="*/ 85193 w 3210199"/>
              <a:gd name="connsiteY11" fmla="*/ 641784 h 3089650"/>
              <a:gd name="connsiteX12" fmla="*/ 107911 w 3210199"/>
              <a:gd name="connsiteY12" fmla="*/ 675861 h 3089650"/>
              <a:gd name="connsiteX13" fmla="*/ 119270 w 3210199"/>
              <a:gd name="connsiteY13" fmla="*/ 692900 h 3089650"/>
              <a:gd name="connsiteX14" fmla="*/ 130629 w 3210199"/>
              <a:gd name="connsiteY14" fmla="*/ 709938 h 3089650"/>
              <a:gd name="connsiteX15" fmla="*/ 147667 w 3210199"/>
              <a:gd name="connsiteY15" fmla="*/ 726977 h 3089650"/>
              <a:gd name="connsiteX16" fmla="*/ 170385 w 3210199"/>
              <a:gd name="connsiteY16" fmla="*/ 761054 h 3089650"/>
              <a:gd name="connsiteX17" fmla="*/ 187424 w 3210199"/>
              <a:gd name="connsiteY17" fmla="*/ 783772 h 3089650"/>
              <a:gd name="connsiteX18" fmla="*/ 221501 w 3210199"/>
              <a:gd name="connsiteY18" fmla="*/ 834887 h 3089650"/>
              <a:gd name="connsiteX19" fmla="*/ 232860 w 3210199"/>
              <a:gd name="connsiteY19" fmla="*/ 851926 h 3089650"/>
              <a:gd name="connsiteX20" fmla="*/ 249898 w 3210199"/>
              <a:gd name="connsiteY20" fmla="*/ 868964 h 3089650"/>
              <a:gd name="connsiteX21" fmla="*/ 261257 w 3210199"/>
              <a:gd name="connsiteY21" fmla="*/ 886003 h 3089650"/>
              <a:gd name="connsiteX22" fmla="*/ 295334 w 3210199"/>
              <a:gd name="connsiteY22" fmla="*/ 920080 h 3089650"/>
              <a:gd name="connsiteX23" fmla="*/ 329411 w 3210199"/>
              <a:gd name="connsiteY23" fmla="*/ 948477 h 3089650"/>
              <a:gd name="connsiteX24" fmla="*/ 340770 w 3210199"/>
              <a:gd name="connsiteY24" fmla="*/ 965516 h 3089650"/>
              <a:gd name="connsiteX25" fmla="*/ 374847 w 3210199"/>
              <a:gd name="connsiteY25" fmla="*/ 988234 h 3089650"/>
              <a:gd name="connsiteX26" fmla="*/ 403245 w 3210199"/>
              <a:gd name="connsiteY26" fmla="*/ 1016631 h 3089650"/>
              <a:gd name="connsiteX27" fmla="*/ 420283 w 3210199"/>
              <a:gd name="connsiteY27" fmla="*/ 1033670 h 3089650"/>
              <a:gd name="connsiteX28" fmla="*/ 454360 w 3210199"/>
              <a:gd name="connsiteY28" fmla="*/ 1056388 h 3089650"/>
              <a:gd name="connsiteX29" fmla="*/ 505476 w 3210199"/>
              <a:gd name="connsiteY29" fmla="*/ 1096144 h 3089650"/>
              <a:gd name="connsiteX30" fmla="*/ 539553 w 3210199"/>
              <a:gd name="connsiteY30" fmla="*/ 1124542 h 3089650"/>
              <a:gd name="connsiteX31" fmla="*/ 573630 w 3210199"/>
              <a:gd name="connsiteY31" fmla="*/ 1147260 h 3089650"/>
              <a:gd name="connsiteX32" fmla="*/ 602027 w 3210199"/>
              <a:gd name="connsiteY32" fmla="*/ 1175657 h 3089650"/>
              <a:gd name="connsiteX33" fmla="*/ 636104 w 3210199"/>
              <a:gd name="connsiteY33" fmla="*/ 1204055 h 3089650"/>
              <a:gd name="connsiteX34" fmla="*/ 664502 w 3210199"/>
              <a:gd name="connsiteY34" fmla="*/ 1232452 h 3089650"/>
              <a:gd name="connsiteX35" fmla="*/ 698579 w 3210199"/>
              <a:gd name="connsiteY35" fmla="*/ 1266529 h 3089650"/>
              <a:gd name="connsiteX36" fmla="*/ 715617 w 3210199"/>
              <a:gd name="connsiteY36" fmla="*/ 1283568 h 3089650"/>
              <a:gd name="connsiteX37" fmla="*/ 749694 w 3210199"/>
              <a:gd name="connsiteY37" fmla="*/ 1306286 h 3089650"/>
              <a:gd name="connsiteX38" fmla="*/ 766733 w 3210199"/>
              <a:gd name="connsiteY38" fmla="*/ 1317645 h 3089650"/>
              <a:gd name="connsiteX39" fmla="*/ 783771 w 3210199"/>
              <a:gd name="connsiteY39" fmla="*/ 1334683 h 3089650"/>
              <a:gd name="connsiteX40" fmla="*/ 817848 w 3210199"/>
              <a:gd name="connsiteY40" fmla="*/ 1357401 h 3089650"/>
              <a:gd name="connsiteX41" fmla="*/ 834887 w 3210199"/>
              <a:gd name="connsiteY41" fmla="*/ 1374440 h 3089650"/>
              <a:gd name="connsiteX42" fmla="*/ 868964 w 3210199"/>
              <a:gd name="connsiteY42" fmla="*/ 1397158 h 3089650"/>
              <a:gd name="connsiteX43" fmla="*/ 886002 w 3210199"/>
              <a:gd name="connsiteY43" fmla="*/ 1408517 h 3089650"/>
              <a:gd name="connsiteX44" fmla="*/ 897361 w 3210199"/>
              <a:gd name="connsiteY44" fmla="*/ 1425555 h 3089650"/>
              <a:gd name="connsiteX45" fmla="*/ 914400 w 3210199"/>
              <a:gd name="connsiteY45" fmla="*/ 1436914 h 3089650"/>
              <a:gd name="connsiteX46" fmla="*/ 925759 w 3210199"/>
              <a:gd name="connsiteY46" fmla="*/ 1448274 h 3089650"/>
              <a:gd name="connsiteX47" fmla="*/ 959836 w 3210199"/>
              <a:gd name="connsiteY47" fmla="*/ 1470992 h 3089650"/>
              <a:gd name="connsiteX48" fmla="*/ 993913 w 3210199"/>
              <a:gd name="connsiteY48" fmla="*/ 1493710 h 3089650"/>
              <a:gd name="connsiteX49" fmla="*/ 1010952 w 3210199"/>
              <a:gd name="connsiteY49" fmla="*/ 1510748 h 3089650"/>
              <a:gd name="connsiteX50" fmla="*/ 1045029 w 3210199"/>
              <a:gd name="connsiteY50" fmla="*/ 1533466 h 3089650"/>
              <a:gd name="connsiteX51" fmla="*/ 1096144 w 3210199"/>
              <a:gd name="connsiteY51" fmla="*/ 1573223 h 3089650"/>
              <a:gd name="connsiteX52" fmla="*/ 1118862 w 3210199"/>
              <a:gd name="connsiteY52" fmla="*/ 1590261 h 3089650"/>
              <a:gd name="connsiteX53" fmla="*/ 1135901 w 3210199"/>
              <a:gd name="connsiteY53" fmla="*/ 1601620 h 3089650"/>
              <a:gd name="connsiteX54" fmla="*/ 1169978 w 3210199"/>
              <a:gd name="connsiteY54" fmla="*/ 1624338 h 3089650"/>
              <a:gd name="connsiteX55" fmla="*/ 1209734 w 3210199"/>
              <a:gd name="connsiteY55" fmla="*/ 1652736 h 3089650"/>
              <a:gd name="connsiteX56" fmla="*/ 1232452 w 3210199"/>
              <a:gd name="connsiteY56" fmla="*/ 1675454 h 3089650"/>
              <a:gd name="connsiteX57" fmla="*/ 1255170 w 3210199"/>
              <a:gd name="connsiteY57" fmla="*/ 1686813 h 3089650"/>
              <a:gd name="connsiteX58" fmla="*/ 1300606 w 3210199"/>
              <a:gd name="connsiteY58" fmla="*/ 1720890 h 3089650"/>
              <a:gd name="connsiteX59" fmla="*/ 1323324 w 3210199"/>
              <a:gd name="connsiteY59" fmla="*/ 1737928 h 3089650"/>
              <a:gd name="connsiteX60" fmla="*/ 1385799 w 3210199"/>
              <a:gd name="connsiteY60" fmla="*/ 1789044 h 3089650"/>
              <a:gd name="connsiteX61" fmla="*/ 1436914 w 3210199"/>
              <a:gd name="connsiteY61" fmla="*/ 1817441 h 3089650"/>
              <a:gd name="connsiteX62" fmla="*/ 1505068 w 3210199"/>
              <a:gd name="connsiteY62" fmla="*/ 1862877 h 3089650"/>
              <a:gd name="connsiteX63" fmla="*/ 1522107 w 3210199"/>
              <a:gd name="connsiteY63" fmla="*/ 1874236 h 3089650"/>
              <a:gd name="connsiteX64" fmla="*/ 1539145 w 3210199"/>
              <a:gd name="connsiteY64" fmla="*/ 1885595 h 3089650"/>
              <a:gd name="connsiteX65" fmla="*/ 1567543 w 3210199"/>
              <a:gd name="connsiteY65" fmla="*/ 1908313 h 3089650"/>
              <a:gd name="connsiteX66" fmla="*/ 1601620 w 3210199"/>
              <a:gd name="connsiteY66" fmla="*/ 1936711 h 3089650"/>
              <a:gd name="connsiteX67" fmla="*/ 1624338 w 3210199"/>
              <a:gd name="connsiteY67" fmla="*/ 1948070 h 3089650"/>
              <a:gd name="connsiteX68" fmla="*/ 1664094 w 3210199"/>
              <a:gd name="connsiteY68" fmla="*/ 1976467 h 3089650"/>
              <a:gd name="connsiteX69" fmla="*/ 1692492 w 3210199"/>
              <a:gd name="connsiteY69" fmla="*/ 1999185 h 3089650"/>
              <a:gd name="connsiteX70" fmla="*/ 1737928 w 3210199"/>
              <a:gd name="connsiteY70" fmla="*/ 2038942 h 3089650"/>
              <a:gd name="connsiteX71" fmla="*/ 1772005 w 3210199"/>
              <a:gd name="connsiteY71" fmla="*/ 2061660 h 3089650"/>
              <a:gd name="connsiteX72" fmla="*/ 1783364 w 3210199"/>
              <a:gd name="connsiteY72" fmla="*/ 2078698 h 3089650"/>
              <a:gd name="connsiteX73" fmla="*/ 1817441 w 3210199"/>
              <a:gd name="connsiteY73" fmla="*/ 2101416 h 3089650"/>
              <a:gd name="connsiteX74" fmla="*/ 1834479 w 3210199"/>
              <a:gd name="connsiteY74" fmla="*/ 2112775 h 3089650"/>
              <a:gd name="connsiteX75" fmla="*/ 1885595 w 3210199"/>
              <a:gd name="connsiteY75" fmla="*/ 2152532 h 3089650"/>
              <a:gd name="connsiteX76" fmla="*/ 1919672 w 3210199"/>
              <a:gd name="connsiteY76" fmla="*/ 2175250 h 3089650"/>
              <a:gd name="connsiteX77" fmla="*/ 1936711 w 3210199"/>
              <a:gd name="connsiteY77" fmla="*/ 2192288 h 3089650"/>
              <a:gd name="connsiteX78" fmla="*/ 1970788 w 3210199"/>
              <a:gd name="connsiteY78" fmla="*/ 2215006 h 3089650"/>
              <a:gd name="connsiteX79" fmla="*/ 2010544 w 3210199"/>
              <a:gd name="connsiteY79" fmla="*/ 2249083 h 3089650"/>
              <a:gd name="connsiteX80" fmla="*/ 2033262 w 3210199"/>
              <a:gd name="connsiteY80" fmla="*/ 2271801 h 3089650"/>
              <a:gd name="connsiteX81" fmla="*/ 2067339 w 3210199"/>
              <a:gd name="connsiteY81" fmla="*/ 2294519 h 3089650"/>
              <a:gd name="connsiteX82" fmla="*/ 2118455 w 3210199"/>
              <a:gd name="connsiteY82" fmla="*/ 2334276 h 3089650"/>
              <a:gd name="connsiteX83" fmla="*/ 2169570 w 3210199"/>
              <a:gd name="connsiteY83" fmla="*/ 2368353 h 3089650"/>
              <a:gd name="connsiteX84" fmla="*/ 2203647 w 3210199"/>
              <a:gd name="connsiteY84" fmla="*/ 2391071 h 3089650"/>
              <a:gd name="connsiteX85" fmla="*/ 2237724 w 3210199"/>
              <a:gd name="connsiteY85" fmla="*/ 2419469 h 3089650"/>
              <a:gd name="connsiteX86" fmla="*/ 2254763 w 3210199"/>
              <a:gd name="connsiteY86" fmla="*/ 2436507 h 3089650"/>
              <a:gd name="connsiteX87" fmla="*/ 2288840 w 3210199"/>
              <a:gd name="connsiteY87" fmla="*/ 2459225 h 3089650"/>
              <a:gd name="connsiteX88" fmla="*/ 2322917 w 3210199"/>
              <a:gd name="connsiteY88" fmla="*/ 2493302 h 3089650"/>
              <a:gd name="connsiteX89" fmla="*/ 2334276 w 3210199"/>
              <a:gd name="connsiteY89" fmla="*/ 2510341 h 3089650"/>
              <a:gd name="connsiteX90" fmla="*/ 2351314 w 3210199"/>
              <a:gd name="connsiteY90" fmla="*/ 2521700 h 3089650"/>
              <a:gd name="connsiteX91" fmla="*/ 2368353 w 3210199"/>
              <a:gd name="connsiteY91" fmla="*/ 2538738 h 3089650"/>
              <a:gd name="connsiteX92" fmla="*/ 2402430 w 3210199"/>
              <a:gd name="connsiteY92" fmla="*/ 2561456 h 3089650"/>
              <a:gd name="connsiteX93" fmla="*/ 2442186 w 3210199"/>
              <a:gd name="connsiteY93" fmla="*/ 2595533 h 3089650"/>
              <a:gd name="connsiteX94" fmla="*/ 2464904 w 3210199"/>
              <a:gd name="connsiteY94" fmla="*/ 2606892 h 3089650"/>
              <a:gd name="connsiteX95" fmla="*/ 2516020 w 3210199"/>
              <a:gd name="connsiteY95" fmla="*/ 2646649 h 3089650"/>
              <a:gd name="connsiteX96" fmla="*/ 2538738 w 3210199"/>
              <a:gd name="connsiteY96" fmla="*/ 2658008 h 3089650"/>
              <a:gd name="connsiteX97" fmla="*/ 2584174 w 3210199"/>
              <a:gd name="connsiteY97" fmla="*/ 2697764 h 3089650"/>
              <a:gd name="connsiteX98" fmla="*/ 2640969 w 3210199"/>
              <a:gd name="connsiteY98" fmla="*/ 2731841 h 3089650"/>
              <a:gd name="connsiteX99" fmla="*/ 2680725 w 3210199"/>
              <a:gd name="connsiteY99" fmla="*/ 2754559 h 3089650"/>
              <a:gd name="connsiteX100" fmla="*/ 2697764 w 3210199"/>
              <a:gd name="connsiteY100" fmla="*/ 2771598 h 3089650"/>
              <a:gd name="connsiteX101" fmla="*/ 2731841 w 3210199"/>
              <a:gd name="connsiteY101" fmla="*/ 2794316 h 3089650"/>
              <a:gd name="connsiteX102" fmla="*/ 2748879 w 3210199"/>
              <a:gd name="connsiteY102" fmla="*/ 2805675 h 3089650"/>
              <a:gd name="connsiteX103" fmla="*/ 2777277 w 3210199"/>
              <a:gd name="connsiteY103" fmla="*/ 2822713 h 3089650"/>
              <a:gd name="connsiteX104" fmla="*/ 2799995 w 3210199"/>
              <a:gd name="connsiteY104" fmla="*/ 2839752 h 3089650"/>
              <a:gd name="connsiteX105" fmla="*/ 2851111 w 3210199"/>
              <a:gd name="connsiteY105" fmla="*/ 2873829 h 3089650"/>
              <a:gd name="connsiteX106" fmla="*/ 2902226 w 3210199"/>
              <a:gd name="connsiteY106" fmla="*/ 2907906 h 3089650"/>
              <a:gd name="connsiteX107" fmla="*/ 2919265 w 3210199"/>
              <a:gd name="connsiteY107" fmla="*/ 2919265 h 3089650"/>
              <a:gd name="connsiteX108" fmla="*/ 2936303 w 3210199"/>
              <a:gd name="connsiteY108" fmla="*/ 2930624 h 3089650"/>
              <a:gd name="connsiteX109" fmla="*/ 2998778 w 3210199"/>
              <a:gd name="connsiteY109" fmla="*/ 2959021 h 3089650"/>
              <a:gd name="connsiteX110" fmla="*/ 3021496 w 3210199"/>
              <a:gd name="connsiteY110" fmla="*/ 2970380 h 3089650"/>
              <a:gd name="connsiteX111" fmla="*/ 3055573 w 3210199"/>
              <a:gd name="connsiteY111" fmla="*/ 2993098 h 3089650"/>
              <a:gd name="connsiteX112" fmla="*/ 3157804 w 3210199"/>
              <a:gd name="connsiteY112" fmla="*/ 3061252 h 3089650"/>
              <a:gd name="connsiteX113" fmla="*/ 3191881 w 3210199"/>
              <a:gd name="connsiteY113" fmla="*/ 3078291 h 3089650"/>
              <a:gd name="connsiteX114" fmla="*/ 3208919 w 3210199"/>
              <a:gd name="connsiteY114" fmla="*/ 3089650 h 3089650"/>
              <a:gd name="connsiteX115" fmla="*/ 3197560 w 3210199"/>
              <a:gd name="connsiteY115" fmla="*/ 3078291 h 30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210199" h="3089650">
                <a:moveTo>
                  <a:pt x="79513" y="0"/>
                </a:moveTo>
                <a:cubicBezTo>
                  <a:pt x="66261" y="9466"/>
                  <a:pt x="51273" y="16882"/>
                  <a:pt x="39757" y="28398"/>
                </a:cubicBezTo>
                <a:cubicBezTo>
                  <a:pt x="30104" y="38051"/>
                  <a:pt x="17038" y="62475"/>
                  <a:pt x="17038" y="62475"/>
                </a:cubicBezTo>
                <a:cubicBezTo>
                  <a:pt x="-4516" y="127137"/>
                  <a:pt x="6382" y="84599"/>
                  <a:pt x="0" y="193103"/>
                </a:cubicBezTo>
                <a:cubicBezTo>
                  <a:pt x="2532" y="256399"/>
                  <a:pt x="3149" y="331881"/>
                  <a:pt x="11359" y="397565"/>
                </a:cubicBezTo>
                <a:cubicBezTo>
                  <a:pt x="13808" y="417158"/>
                  <a:pt x="18546" y="429907"/>
                  <a:pt x="22718" y="448681"/>
                </a:cubicBezTo>
                <a:cubicBezTo>
                  <a:pt x="24812" y="458104"/>
                  <a:pt x="26056" y="467713"/>
                  <a:pt x="28397" y="477078"/>
                </a:cubicBezTo>
                <a:cubicBezTo>
                  <a:pt x="29849" y="482886"/>
                  <a:pt x="32502" y="488341"/>
                  <a:pt x="34077" y="494117"/>
                </a:cubicBezTo>
                <a:cubicBezTo>
                  <a:pt x="55471" y="572562"/>
                  <a:pt x="35030" y="508335"/>
                  <a:pt x="56795" y="573630"/>
                </a:cubicBezTo>
                <a:lnTo>
                  <a:pt x="62475" y="590669"/>
                </a:lnTo>
                <a:cubicBezTo>
                  <a:pt x="64368" y="596348"/>
                  <a:pt x="64833" y="602726"/>
                  <a:pt x="68154" y="607707"/>
                </a:cubicBezTo>
                <a:cubicBezTo>
                  <a:pt x="118588" y="683360"/>
                  <a:pt x="45997" y="571233"/>
                  <a:pt x="85193" y="641784"/>
                </a:cubicBezTo>
                <a:cubicBezTo>
                  <a:pt x="91823" y="653718"/>
                  <a:pt x="100338" y="664502"/>
                  <a:pt x="107911" y="675861"/>
                </a:cubicBezTo>
                <a:lnTo>
                  <a:pt x="119270" y="692900"/>
                </a:lnTo>
                <a:cubicBezTo>
                  <a:pt x="123056" y="698579"/>
                  <a:pt x="125803" y="705111"/>
                  <a:pt x="130629" y="709938"/>
                </a:cubicBezTo>
                <a:cubicBezTo>
                  <a:pt x="136308" y="715618"/>
                  <a:pt x="142736" y="720637"/>
                  <a:pt x="147667" y="726977"/>
                </a:cubicBezTo>
                <a:cubicBezTo>
                  <a:pt x="156048" y="737753"/>
                  <a:pt x="162194" y="750133"/>
                  <a:pt x="170385" y="761054"/>
                </a:cubicBezTo>
                <a:cubicBezTo>
                  <a:pt x="176065" y="768627"/>
                  <a:pt x="181996" y="776017"/>
                  <a:pt x="187424" y="783772"/>
                </a:cubicBezTo>
                <a:cubicBezTo>
                  <a:pt x="199167" y="800548"/>
                  <a:pt x="210142" y="817849"/>
                  <a:pt x="221501" y="834887"/>
                </a:cubicBezTo>
                <a:cubicBezTo>
                  <a:pt x="225287" y="840567"/>
                  <a:pt x="228033" y="847099"/>
                  <a:pt x="232860" y="851926"/>
                </a:cubicBezTo>
                <a:cubicBezTo>
                  <a:pt x="238539" y="857605"/>
                  <a:pt x="244756" y="862794"/>
                  <a:pt x="249898" y="868964"/>
                </a:cubicBezTo>
                <a:cubicBezTo>
                  <a:pt x="254268" y="874208"/>
                  <a:pt x="256722" y="880901"/>
                  <a:pt x="261257" y="886003"/>
                </a:cubicBezTo>
                <a:cubicBezTo>
                  <a:pt x="271929" y="898009"/>
                  <a:pt x="283975" y="908721"/>
                  <a:pt x="295334" y="920080"/>
                </a:cubicBezTo>
                <a:cubicBezTo>
                  <a:pt x="317197" y="941943"/>
                  <a:pt x="305692" y="932664"/>
                  <a:pt x="329411" y="948477"/>
                </a:cubicBezTo>
                <a:cubicBezTo>
                  <a:pt x="333197" y="954157"/>
                  <a:pt x="335633" y="961021"/>
                  <a:pt x="340770" y="965516"/>
                </a:cubicBezTo>
                <a:cubicBezTo>
                  <a:pt x="351044" y="974506"/>
                  <a:pt x="374847" y="988234"/>
                  <a:pt x="374847" y="988234"/>
                </a:cubicBezTo>
                <a:cubicBezTo>
                  <a:pt x="395674" y="1019473"/>
                  <a:pt x="374845" y="992964"/>
                  <a:pt x="403245" y="1016631"/>
                </a:cubicBezTo>
                <a:cubicBezTo>
                  <a:pt x="409415" y="1021773"/>
                  <a:pt x="413943" y="1028739"/>
                  <a:pt x="420283" y="1033670"/>
                </a:cubicBezTo>
                <a:cubicBezTo>
                  <a:pt x="431059" y="1042052"/>
                  <a:pt x="444706" y="1046735"/>
                  <a:pt x="454360" y="1056388"/>
                </a:cubicBezTo>
                <a:cubicBezTo>
                  <a:pt x="481053" y="1083079"/>
                  <a:pt x="464715" y="1068970"/>
                  <a:pt x="505476" y="1096144"/>
                </a:cubicBezTo>
                <a:cubicBezTo>
                  <a:pt x="566358" y="1136732"/>
                  <a:pt x="473958" y="1073524"/>
                  <a:pt x="539553" y="1124542"/>
                </a:cubicBezTo>
                <a:cubicBezTo>
                  <a:pt x="550329" y="1132923"/>
                  <a:pt x="573630" y="1147260"/>
                  <a:pt x="573630" y="1147260"/>
                </a:cubicBezTo>
                <a:cubicBezTo>
                  <a:pt x="594455" y="1178497"/>
                  <a:pt x="573630" y="1151992"/>
                  <a:pt x="602027" y="1175657"/>
                </a:cubicBezTo>
                <a:cubicBezTo>
                  <a:pt x="645757" y="1212099"/>
                  <a:pt x="593803" y="1175853"/>
                  <a:pt x="636104" y="1204055"/>
                </a:cubicBezTo>
                <a:cubicBezTo>
                  <a:pt x="659511" y="1239165"/>
                  <a:pt x="633521" y="1204914"/>
                  <a:pt x="664502" y="1232452"/>
                </a:cubicBezTo>
                <a:cubicBezTo>
                  <a:pt x="676508" y="1243124"/>
                  <a:pt x="687220" y="1255170"/>
                  <a:pt x="698579" y="1266529"/>
                </a:cubicBezTo>
                <a:cubicBezTo>
                  <a:pt x="704258" y="1272209"/>
                  <a:pt x="708934" y="1279113"/>
                  <a:pt x="715617" y="1283568"/>
                </a:cubicBezTo>
                <a:lnTo>
                  <a:pt x="749694" y="1306286"/>
                </a:lnTo>
                <a:cubicBezTo>
                  <a:pt x="755374" y="1310072"/>
                  <a:pt x="761906" y="1312818"/>
                  <a:pt x="766733" y="1317645"/>
                </a:cubicBezTo>
                <a:cubicBezTo>
                  <a:pt x="772412" y="1323324"/>
                  <a:pt x="777431" y="1329752"/>
                  <a:pt x="783771" y="1334683"/>
                </a:cubicBezTo>
                <a:cubicBezTo>
                  <a:pt x="794547" y="1343064"/>
                  <a:pt x="808195" y="1347748"/>
                  <a:pt x="817848" y="1357401"/>
                </a:cubicBezTo>
                <a:cubicBezTo>
                  <a:pt x="823528" y="1363081"/>
                  <a:pt x="828547" y="1369509"/>
                  <a:pt x="834887" y="1374440"/>
                </a:cubicBezTo>
                <a:cubicBezTo>
                  <a:pt x="845663" y="1382821"/>
                  <a:pt x="857605" y="1389585"/>
                  <a:pt x="868964" y="1397158"/>
                </a:cubicBezTo>
                <a:lnTo>
                  <a:pt x="886002" y="1408517"/>
                </a:lnTo>
                <a:cubicBezTo>
                  <a:pt x="889788" y="1414196"/>
                  <a:pt x="892534" y="1420729"/>
                  <a:pt x="897361" y="1425555"/>
                </a:cubicBezTo>
                <a:cubicBezTo>
                  <a:pt x="902188" y="1430382"/>
                  <a:pt x="909070" y="1432650"/>
                  <a:pt x="914400" y="1436914"/>
                </a:cubicBezTo>
                <a:cubicBezTo>
                  <a:pt x="918581" y="1440259"/>
                  <a:pt x="921475" y="1445061"/>
                  <a:pt x="925759" y="1448274"/>
                </a:cubicBezTo>
                <a:cubicBezTo>
                  <a:pt x="936680" y="1456465"/>
                  <a:pt x="948477" y="1463419"/>
                  <a:pt x="959836" y="1470992"/>
                </a:cubicBezTo>
                <a:lnTo>
                  <a:pt x="993913" y="1493710"/>
                </a:lnTo>
                <a:cubicBezTo>
                  <a:pt x="999593" y="1499389"/>
                  <a:pt x="1004612" y="1505817"/>
                  <a:pt x="1010952" y="1510748"/>
                </a:cubicBezTo>
                <a:cubicBezTo>
                  <a:pt x="1021728" y="1519129"/>
                  <a:pt x="1035376" y="1523812"/>
                  <a:pt x="1045029" y="1533466"/>
                </a:cubicBezTo>
                <a:cubicBezTo>
                  <a:pt x="1079709" y="1568148"/>
                  <a:pt x="1041805" y="1532470"/>
                  <a:pt x="1096144" y="1573223"/>
                </a:cubicBezTo>
                <a:cubicBezTo>
                  <a:pt x="1103717" y="1578902"/>
                  <a:pt x="1111159" y="1584759"/>
                  <a:pt x="1118862" y="1590261"/>
                </a:cubicBezTo>
                <a:cubicBezTo>
                  <a:pt x="1124417" y="1594228"/>
                  <a:pt x="1130657" y="1597250"/>
                  <a:pt x="1135901" y="1601620"/>
                </a:cubicBezTo>
                <a:cubicBezTo>
                  <a:pt x="1164264" y="1625256"/>
                  <a:pt x="1140033" y="1614358"/>
                  <a:pt x="1169978" y="1624338"/>
                </a:cubicBezTo>
                <a:cubicBezTo>
                  <a:pt x="1221363" y="1675726"/>
                  <a:pt x="1149937" y="1607888"/>
                  <a:pt x="1209734" y="1652736"/>
                </a:cubicBezTo>
                <a:cubicBezTo>
                  <a:pt x="1218301" y="1659162"/>
                  <a:pt x="1223885" y="1669028"/>
                  <a:pt x="1232452" y="1675454"/>
                </a:cubicBezTo>
                <a:cubicBezTo>
                  <a:pt x="1239225" y="1680534"/>
                  <a:pt x="1248125" y="1682117"/>
                  <a:pt x="1255170" y="1686813"/>
                </a:cubicBezTo>
                <a:cubicBezTo>
                  <a:pt x="1270922" y="1697314"/>
                  <a:pt x="1285461" y="1709531"/>
                  <a:pt x="1300606" y="1720890"/>
                </a:cubicBezTo>
                <a:cubicBezTo>
                  <a:pt x="1308179" y="1726569"/>
                  <a:pt x="1316631" y="1731235"/>
                  <a:pt x="1323324" y="1737928"/>
                </a:cubicBezTo>
                <a:cubicBezTo>
                  <a:pt x="1348249" y="1762853"/>
                  <a:pt x="1346903" y="1763113"/>
                  <a:pt x="1385799" y="1789044"/>
                </a:cubicBezTo>
                <a:cubicBezTo>
                  <a:pt x="1424857" y="1815083"/>
                  <a:pt x="1406925" y="1807445"/>
                  <a:pt x="1436914" y="1817441"/>
                </a:cubicBezTo>
                <a:lnTo>
                  <a:pt x="1505068" y="1862877"/>
                </a:lnTo>
                <a:lnTo>
                  <a:pt x="1522107" y="1874236"/>
                </a:lnTo>
                <a:lnTo>
                  <a:pt x="1539145" y="1885595"/>
                </a:lnTo>
                <a:cubicBezTo>
                  <a:pt x="1558294" y="1914319"/>
                  <a:pt x="1540109" y="1894596"/>
                  <a:pt x="1567543" y="1908313"/>
                </a:cubicBezTo>
                <a:cubicBezTo>
                  <a:pt x="1597585" y="1923333"/>
                  <a:pt x="1572317" y="1915780"/>
                  <a:pt x="1601620" y="1936711"/>
                </a:cubicBezTo>
                <a:cubicBezTo>
                  <a:pt x="1608509" y="1941632"/>
                  <a:pt x="1617565" y="1942990"/>
                  <a:pt x="1624338" y="1948070"/>
                </a:cubicBezTo>
                <a:cubicBezTo>
                  <a:pt x="1667459" y="1980411"/>
                  <a:pt x="1627857" y="1964389"/>
                  <a:pt x="1664094" y="1976467"/>
                </a:cubicBezTo>
                <a:cubicBezTo>
                  <a:pt x="1673560" y="1984040"/>
                  <a:pt x="1683432" y="1991131"/>
                  <a:pt x="1692492" y="1999185"/>
                </a:cubicBezTo>
                <a:cubicBezTo>
                  <a:pt x="1729835" y="2032378"/>
                  <a:pt x="1699632" y="2012135"/>
                  <a:pt x="1737928" y="2038942"/>
                </a:cubicBezTo>
                <a:cubicBezTo>
                  <a:pt x="1749112" y="2046771"/>
                  <a:pt x="1772005" y="2061660"/>
                  <a:pt x="1772005" y="2061660"/>
                </a:cubicBezTo>
                <a:cubicBezTo>
                  <a:pt x="1775791" y="2067339"/>
                  <a:pt x="1778227" y="2074203"/>
                  <a:pt x="1783364" y="2078698"/>
                </a:cubicBezTo>
                <a:cubicBezTo>
                  <a:pt x="1793638" y="2087688"/>
                  <a:pt x="1806082" y="2093843"/>
                  <a:pt x="1817441" y="2101416"/>
                </a:cubicBezTo>
                <a:cubicBezTo>
                  <a:pt x="1823120" y="2105202"/>
                  <a:pt x="1829652" y="2107948"/>
                  <a:pt x="1834479" y="2112775"/>
                </a:cubicBezTo>
                <a:cubicBezTo>
                  <a:pt x="1861171" y="2139467"/>
                  <a:pt x="1844836" y="2125359"/>
                  <a:pt x="1885595" y="2152532"/>
                </a:cubicBezTo>
                <a:lnTo>
                  <a:pt x="1919672" y="2175250"/>
                </a:lnTo>
                <a:cubicBezTo>
                  <a:pt x="1925352" y="2180929"/>
                  <a:pt x="1930371" y="2187357"/>
                  <a:pt x="1936711" y="2192288"/>
                </a:cubicBezTo>
                <a:cubicBezTo>
                  <a:pt x="1947487" y="2200669"/>
                  <a:pt x="1961135" y="2205352"/>
                  <a:pt x="1970788" y="2215006"/>
                </a:cubicBezTo>
                <a:cubicBezTo>
                  <a:pt x="2019237" y="2263458"/>
                  <a:pt x="1952270" y="2198094"/>
                  <a:pt x="2010544" y="2249083"/>
                </a:cubicBezTo>
                <a:cubicBezTo>
                  <a:pt x="2018604" y="2256135"/>
                  <a:pt x="2024899" y="2265111"/>
                  <a:pt x="2033262" y="2271801"/>
                </a:cubicBezTo>
                <a:cubicBezTo>
                  <a:pt x="2043922" y="2280329"/>
                  <a:pt x="2057686" y="2284866"/>
                  <a:pt x="2067339" y="2294519"/>
                </a:cubicBezTo>
                <a:cubicBezTo>
                  <a:pt x="2094032" y="2321212"/>
                  <a:pt x="2077694" y="2307102"/>
                  <a:pt x="2118455" y="2334276"/>
                </a:cubicBezTo>
                <a:lnTo>
                  <a:pt x="2169570" y="2368353"/>
                </a:lnTo>
                <a:lnTo>
                  <a:pt x="2203647" y="2391071"/>
                </a:lnTo>
                <a:cubicBezTo>
                  <a:pt x="2253418" y="2440842"/>
                  <a:pt x="2190289" y="2379940"/>
                  <a:pt x="2237724" y="2419469"/>
                </a:cubicBezTo>
                <a:cubicBezTo>
                  <a:pt x="2243894" y="2424611"/>
                  <a:pt x="2248423" y="2431576"/>
                  <a:pt x="2254763" y="2436507"/>
                </a:cubicBezTo>
                <a:cubicBezTo>
                  <a:pt x="2265539" y="2444888"/>
                  <a:pt x="2279187" y="2449572"/>
                  <a:pt x="2288840" y="2459225"/>
                </a:cubicBezTo>
                <a:cubicBezTo>
                  <a:pt x="2300199" y="2470584"/>
                  <a:pt x="2314006" y="2479936"/>
                  <a:pt x="2322917" y="2493302"/>
                </a:cubicBezTo>
                <a:cubicBezTo>
                  <a:pt x="2326703" y="2498982"/>
                  <a:pt x="2329449" y="2505514"/>
                  <a:pt x="2334276" y="2510341"/>
                </a:cubicBezTo>
                <a:cubicBezTo>
                  <a:pt x="2339102" y="2515168"/>
                  <a:pt x="2346070" y="2517330"/>
                  <a:pt x="2351314" y="2521700"/>
                </a:cubicBezTo>
                <a:cubicBezTo>
                  <a:pt x="2357484" y="2526842"/>
                  <a:pt x="2362013" y="2533807"/>
                  <a:pt x="2368353" y="2538738"/>
                </a:cubicBezTo>
                <a:cubicBezTo>
                  <a:pt x="2379129" y="2547119"/>
                  <a:pt x="2392777" y="2551802"/>
                  <a:pt x="2402430" y="2561456"/>
                </a:cubicBezTo>
                <a:cubicBezTo>
                  <a:pt x="2417920" y="2576947"/>
                  <a:pt x="2422754" y="2583388"/>
                  <a:pt x="2442186" y="2595533"/>
                </a:cubicBezTo>
                <a:cubicBezTo>
                  <a:pt x="2449366" y="2600020"/>
                  <a:pt x="2458015" y="2601971"/>
                  <a:pt x="2464904" y="2606892"/>
                </a:cubicBezTo>
                <a:cubicBezTo>
                  <a:pt x="2508533" y="2638055"/>
                  <a:pt x="2446474" y="2611876"/>
                  <a:pt x="2516020" y="2646649"/>
                </a:cubicBezTo>
                <a:cubicBezTo>
                  <a:pt x="2523593" y="2650435"/>
                  <a:pt x="2531965" y="2652928"/>
                  <a:pt x="2538738" y="2658008"/>
                </a:cubicBezTo>
                <a:cubicBezTo>
                  <a:pt x="2601383" y="2704992"/>
                  <a:pt x="2523514" y="2658769"/>
                  <a:pt x="2584174" y="2697764"/>
                </a:cubicBezTo>
                <a:cubicBezTo>
                  <a:pt x="2602746" y="2709703"/>
                  <a:pt x="2621222" y="2721967"/>
                  <a:pt x="2640969" y="2731841"/>
                </a:cubicBezTo>
                <a:cubicBezTo>
                  <a:pt x="2654858" y="2738785"/>
                  <a:pt x="2668683" y="2744524"/>
                  <a:pt x="2680725" y="2754559"/>
                </a:cubicBezTo>
                <a:cubicBezTo>
                  <a:pt x="2686896" y="2759701"/>
                  <a:pt x="2691424" y="2766667"/>
                  <a:pt x="2697764" y="2771598"/>
                </a:cubicBezTo>
                <a:cubicBezTo>
                  <a:pt x="2708540" y="2779979"/>
                  <a:pt x="2720482" y="2786743"/>
                  <a:pt x="2731841" y="2794316"/>
                </a:cubicBezTo>
                <a:cubicBezTo>
                  <a:pt x="2737520" y="2798102"/>
                  <a:pt x="2743026" y="2802163"/>
                  <a:pt x="2748879" y="2805675"/>
                </a:cubicBezTo>
                <a:cubicBezTo>
                  <a:pt x="2758345" y="2811354"/>
                  <a:pt x="2768092" y="2816590"/>
                  <a:pt x="2777277" y="2822713"/>
                </a:cubicBezTo>
                <a:cubicBezTo>
                  <a:pt x="2785153" y="2827964"/>
                  <a:pt x="2792240" y="2834324"/>
                  <a:pt x="2799995" y="2839752"/>
                </a:cubicBezTo>
                <a:cubicBezTo>
                  <a:pt x="2800028" y="2839775"/>
                  <a:pt x="2842575" y="2868138"/>
                  <a:pt x="2851111" y="2873829"/>
                </a:cubicBezTo>
                <a:lnTo>
                  <a:pt x="2902226" y="2907906"/>
                </a:lnTo>
                <a:lnTo>
                  <a:pt x="2919265" y="2919265"/>
                </a:lnTo>
                <a:cubicBezTo>
                  <a:pt x="2924944" y="2923051"/>
                  <a:pt x="2929827" y="2928466"/>
                  <a:pt x="2936303" y="2930624"/>
                </a:cubicBezTo>
                <a:cubicBezTo>
                  <a:pt x="2969406" y="2941657"/>
                  <a:pt x="2947987" y="2933626"/>
                  <a:pt x="2998778" y="2959021"/>
                </a:cubicBezTo>
                <a:cubicBezTo>
                  <a:pt x="3006351" y="2962807"/>
                  <a:pt x="3014451" y="2965684"/>
                  <a:pt x="3021496" y="2970380"/>
                </a:cubicBezTo>
                <a:lnTo>
                  <a:pt x="3055573" y="2993098"/>
                </a:lnTo>
                <a:lnTo>
                  <a:pt x="3157804" y="3061252"/>
                </a:lnTo>
                <a:cubicBezTo>
                  <a:pt x="3206637" y="3093807"/>
                  <a:pt x="3144848" y="3054774"/>
                  <a:pt x="3191881" y="3078291"/>
                </a:cubicBezTo>
                <a:cubicBezTo>
                  <a:pt x="3197986" y="3081344"/>
                  <a:pt x="3202093" y="3089650"/>
                  <a:pt x="3208919" y="3089650"/>
                </a:cubicBezTo>
                <a:cubicBezTo>
                  <a:pt x="3214274" y="3089650"/>
                  <a:pt x="3201346" y="3082077"/>
                  <a:pt x="3197560" y="3078291"/>
                </a:cubicBezTo>
              </a:path>
            </a:pathLst>
          </a:custGeom>
          <a:noFill/>
          <a:ln w="57150" cap="flat" cmpd="sng" algn="ctr">
            <a:solidFill>
              <a:srgbClr val="0CE3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E37F5DB-B38D-A64C-81B6-6F023811FEB9}"/>
              </a:ext>
            </a:extLst>
          </p:cNvPr>
          <p:cNvSpPr/>
          <p:nvPr/>
        </p:nvSpPr>
        <p:spPr bwMode="auto">
          <a:xfrm>
            <a:off x="4153610" y="1624345"/>
            <a:ext cx="2339955" cy="3101009"/>
          </a:xfrm>
          <a:custGeom>
            <a:avLst/>
            <a:gdLst>
              <a:gd name="connsiteX0" fmla="*/ 499796 w 2339955"/>
              <a:gd name="connsiteY0" fmla="*/ 0 h 3101009"/>
              <a:gd name="connsiteX1" fmla="*/ 460040 w 2339955"/>
              <a:gd name="connsiteY1" fmla="*/ 17039 h 3101009"/>
              <a:gd name="connsiteX2" fmla="*/ 408924 w 2339955"/>
              <a:gd name="connsiteY2" fmla="*/ 28398 h 3101009"/>
              <a:gd name="connsiteX3" fmla="*/ 346450 w 2339955"/>
              <a:gd name="connsiteY3" fmla="*/ 45436 h 3101009"/>
              <a:gd name="connsiteX4" fmla="*/ 289655 w 2339955"/>
              <a:gd name="connsiteY4" fmla="*/ 62475 h 3101009"/>
              <a:gd name="connsiteX5" fmla="*/ 255578 w 2339955"/>
              <a:gd name="connsiteY5" fmla="*/ 85193 h 3101009"/>
              <a:gd name="connsiteX6" fmla="*/ 238539 w 2339955"/>
              <a:gd name="connsiteY6" fmla="*/ 96552 h 3101009"/>
              <a:gd name="connsiteX7" fmla="*/ 204462 w 2339955"/>
              <a:gd name="connsiteY7" fmla="*/ 124949 h 3101009"/>
              <a:gd name="connsiteX8" fmla="*/ 187424 w 2339955"/>
              <a:gd name="connsiteY8" fmla="*/ 141988 h 3101009"/>
              <a:gd name="connsiteX9" fmla="*/ 170385 w 2339955"/>
              <a:gd name="connsiteY9" fmla="*/ 153347 h 3101009"/>
              <a:gd name="connsiteX10" fmla="*/ 136308 w 2339955"/>
              <a:gd name="connsiteY10" fmla="*/ 181744 h 3101009"/>
              <a:gd name="connsiteX11" fmla="*/ 113590 w 2339955"/>
              <a:gd name="connsiteY11" fmla="*/ 215821 h 3101009"/>
              <a:gd name="connsiteX12" fmla="*/ 73833 w 2339955"/>
              <a:gd name="connsiteY12" fmla="*/ 266937 h 3101009"/>
              <a:gd name="connsiteX13" fmla="*/ 62474 w 2339955"/>
              <a:gd name="connsiteY13" fmla="*/ 289655 h 3101009"/>
              <a:gd name="connsiteX14" fmla="*/ 39756 w 2339955"/>
              <a:gd name="connsiteY14" fmla="*/ 323732 h 3101009"/>
              <a:gd name="connsiteX15" fmla="*/ 17038 w 2339955"/>
              <a:gd name="connsiteY15" fmla="*/ 391886 h 3101009"/>
              <a:gd name="connsiteX16" fmla="*/ 11359 w 2339955"/>
              <a:gd name="connsiteY16" fmla="*/ 408924 h 3101009"/>
              <a:gd name="connsiteX17" fmla="*/ 5679 w 2339955"/>
              <a:gd name="connsiteY17" fmla="*/ 425963 h 3101009"/>
              <a:gd name="connsiteX18" fmla="*/ 0 w 2339955"/>
              <a:gd name="connsiteY18" fmla="*/ 494117 h 3101009"/>
              <a:gd name="connsiteX19" fmla="*/ 5679 w 2339955"/>
              <a:gd name="connsiteY19" fmla="*/ 539553 h 3101009"/>
              <a:gd name="connsiteX20" fmla="*/ 17038 w 2339955"/>
              <a:gd name="connsiteY20" fmla="*/ 624746 h 3101009"/>
              <a:gd name="connsiteX21" fmla="*/ 28397 w 2339955"/>
              <a:gd name="connsiteY21" fmla="*/ 681541 h 3101009"/>
              <a:gd name="connsiteX22" fmla="*/ 45436 w 2339955"/>
              <a:gd name="connsiteY22" fmla="*/ 726977 h 3101009"/>
              <a:gd name="connsiteX23" fmla="*/ 68154 w 2339955"/>
              <a:gd name="connsiteY23" fmla="*/ 789451 h 3101009"/>
              <a:gd name="connsiteX24" fmla="*/ 73833 w 2339955"/>
              <a:gd name="connsiteY24" fmla="*/ 806490 h 3101009"/>
              <a:gd name="connsiteX25" fmla="*/ 85192 w 2339955"/>
              <a:gd name="connsiteY25" fmla="*/ 834887 h 3101009"/>
              <a:gd name="connsiteX26" fmla="*/ 90872 w 2339955"/>
              <a:gd name="connsiteY26" fmla="*/ 851926 h 3101009"/>
              <a:gd name="connsiteX27" fmla="*/ 102231 w 2339955"/>
              <a:gd name="connsiteY27" fmla="*/ 874644 h 3101009"/>
              <a:gd name="connsiteX28" fmla="*/ 113590 w 2339955"/>
              <a:gd name="connsiteY28" fmla="*/ 908721 h 3101009"/>
              <a:gd name="connsiteX29" fmla="*/ 119270 w 2339955"/>
              <a:gd name="connsiteY29" fmla="*/ 925759 h 3101009"/>
              <a:gd name="connsiteX30" fmla="*/ 124949 w 2339955"/>
              <a:gd name="connsiteY30" fmla="*/ 942798 h 3101009"/>
              <a:gd name="connsiteX31" fmla="*/ 130629 w 2339955"/>
              <a:gd name="connsiteY31" fmla="*/ 959836 h 3101009"/>
              <a:gd name="connsiteX32" fmla="*/ 136308 w 2339955"/>
              <a:gd name="connsiteY32" fmla="*/ 982554 h 3101009"/>
              <a:gd name="connsiteX33" fmla="*/ 147667 w 2339955"/>
              <a:gd name="connsiteY33" fmla="*/ 1005272 h 3101009"/>
              <a:gd name="connsiteX34" fmla="*/ 159026 w 2339955"/>
              <a:gd name="connsiteY34" fmla="*/ 1039349 h 3101009"/>
              <a:gd name="connsiteX35" fmla="*/ 164706 w 2339955"/>
              <a:gd name="connsiteY35" fmla="*/ 1056388 h 3101009"/>
              <a:gd name="connsiteX36" fmla="*/ 187424 w 2339955"/>
              <a:gd name="connsiteY36" fmla="*/ 1101824 h 3101009"/>
              <a:gd name="connsiteX37" fmla="*/ 204462 w 2339955"/>
              <a:gd name="connsiteY37" fmla="*/ 1147260 h 3101009"/>
              <a:gd name="connsiteX38" fmla="*/ 221501 w 2339955"/>
              <a:gd name="connsiteY38" fmla="*/ 1169978 h 3101009"/>
              <a:gd name="connsiteX39" fmla="*/ 255578 w 2339955"/>
              <a:gd name="connsiteY39" fmla="*/ 1232452 h 3101009"/>
              <a:gd name="connsiteX40" fmla="*/ 283975 w 2339955"/>
              <a:gd name="connsiteY40" fmla="*/ 1283568 h 3101009"/>
              <a:gd name="connsiteX41" fmla="*/ 312373 w 2339955"/>
              <a:gd name="connsiteY41" fmla="*/ 1323324 h 3101009"/>
              <a:gd name="connsiteX42" fmla="*/ 329411 w 2339955"/>
              <a:gd name="connsiteY42" fmla="*/ 1340363 h 3101009"/>
              <a:gd name="connsiteX43" fmla="*/ 357809 w 2339955"/>
              <a:gd name="connsiteY43" fmla="*/ 1391478 h 3101009"/>
              <a:gd name="connsiteX44" fmla="*/ 369168 w 2339955"/>
              <a:gd name="connsiteY44" fmla="*/ 1408517 h 3101009"/>
              <a:gd name="connsiteX45" fmla="*/ 386206 w 2339955"/>
              <a:gd name="connsiteY45" fmla="*/ 1425555 h 3101009"/>
              <a:gd name="connsiteX46" fmla="*/ 397565 w 2339955"/>
              <a:gd name="connsiteY46" fmla="*/ 1442594 h 3101009"/>
              <a:gd name="connsiteX47" fmla="*/ 414604 w 2339955"/>
              <a:gd name="connsiteY47" fmla="*/ 1459633 h 3101009"/>
              <a:gd name="connsiteX48" fmla="*/ 425963 w 2339955"/>
              <a:gd name="connsiteY48" fmla="*/ 1476671 h 3101009"/>
              <a:gd name="connsiteX49" fmla="*/ 443001 w 2339955"/>
              <a:gd name="connsiteY49" fmla="*/ 1493710 h 3101009"/>
              <a:gd name="connsiteX50" fmla="*/ 454360 w 2339955"/>
              <a:gd name="connsiteY50" fmla="*/ 1510748 h 3101009"/>
              <a:gd name="connsiteX51" fmla="*/ 471399 w 2339955"/>
              <a:gd name="connsiteY51" fmla="*/ 1527787 h 3101009"/>
              <a:gd name="connsiteX52" fmla="*/ 482758 w 2339955"/>
              <a:gd name="connsiteY52" fmla="*/ 1544825 h 3101009"/>
              <a:gd name="connsiteX53" fmla="*/ 499796 w 2339955"/>
              <a:gd name="connsiteY53" fmla="*/ 1561864 h 3101009"/>
              <a:gd name="connsiteX54" fmla="*/ 511155 w 2339955"/>
              <a:gd name="connsiteY54" fmla="*/ 1578902 h 3101009"/>
              <a:gd name="connsiteX55" fmla="*/ 528194 w 2339955"/>
              <a:gd name="connsiteY55" fmla="*/ 1601620 h 3101009"/>
              <a:gd name="connsiteX56" fmla="*/ 545232 w 2339955"/>
              <a:gd name="connsiteY56" fmla="*/ 1618659 h 3101009"/>
              <a:gd name="connsiteX57" fmla="*/ 562271 w 2339955"/>
              <a:gd name="connsiteY57" fmla="*/ 1641377 h 3101009"/>
              <a:gd name="connsiteX58" fmla="*/ 573630 w 2339955"/>
              <a:gd name="connsiteY58" fmla="*/ 1658415 h 3101009"/>
              <a:gd name="connsiteX59" fmla="*/ 590668 w 2339955"/>
              <a:gd name="connsiteY59" fmla="*/ 1669774 h 3101009"/>
              <a:gd name="connsiteX60" fmla="*/ 602027 w 2339955"/>
              <a:gd name="connsiteY60" fmla="*/ 1686813 h 3101009"/>
              <a:gd name="connsiteX61" fmla="*/ 653143 w 2339955"/>
              <a:gd name="connsiteY61" fmla="*/ 1732249 h 3101009"/>
              <a:gd name="connsiteX62" fmla="*/ 681540 w 2339955"/>
              <a:gd name="connsiteY62" fmla="*/ 1766326 h 3101009"/>
              <a:gd name="connsiteX63" fmla="*/ 698579 w 2339955"/>
              <a:gd name="connsiteY63" fmla="*/ 1777685 h 3101009"/>
              <a:gd name="connsiteX64" fmla="*/ 715617 w 2339955"/>
              <a:gd name="connsiteY64" fmla="*/ 1794723 h 3101009"/>
              <a:gd name="connsiteX65" fmla="*/ 732656 w 2339955"/>
              <a:gd name="connsiteY65" fmla="*/ 1806082 h 3101009"/>
              <a:gd name="connsiteX66" fmla="*/ 766733 w 2339955"/>
              <a:gd name="connsiteY66" fmla="*/ 1828800 h 3101009"/>
              <a:gd name="connsiteX67" fmla="*/ 783771 w 2339955"/>
              <a:gd name="connsiteY67" fmla="*/ 1845839 h 3101009"/>
              <a:gd name="connsiteX68" fmla="*/ 806489 w 2339955"/>
              <a:gd name="connsiteY68" fmla="*/ 1857198 h 3101009"/>
              <a:gd name="connsiteX69" fmla="*/ 851925 w 2339955"/>
              <a:gd name="connsiteY69" fmla="*/ 1885595 h 3101009"/>
              <a:gd name="connsiteX70" fmla="*/ 886002 w 2339955"/>
              <a:gd name="connsiteY70" fmla="*/ 1908313 h 3101009"/>
              <a:gd name="connsiteX71" fmla="*/ 903041 w 2339955"/>
              <a:gd name="connsiteY71" fmla="*/ 1925352 h 3101009"/>
              <a:gd name="connsiteX72" fmla="*/ 971195 w 2339955"/>
              <a:gd name="connsiteY72" fmla="*/ 1976467 h 3101009"/>
              <a:gd name="connsiteX73" fmla="*/ 988233 w 2339955"/>
              <a:gd name="connsiteY73" fmla="*/ 1993506 h 3101009"/>
              <a:gd name="connsiteX74" fmla="*/ 1010951 w 2339955"/>
              <a:gd name="connsiteY74" fmla="*/ 2004865 h 3101009"/>
              <a:gd name="connsiteX75" fmla="*/ 1056388 w 2339955"/>
              <a:gd name="connsiteY75" fmla="*/ 2038942 h 3101009"/>
              <a:gd name="connsiteX76" fmla="*/ 1079106 w 2339955"/>
              <a:gd name="connsiteY76" fmla="*/ 2050301 h 3101009"/>
              <a:gd name="connsiteX77" fmla="*/ 1096144 w 2339955"/>
              <a:gd name="connsiteY77" fmla="*/ 2067339 h 3101009"/>
              <a:gd name="connsiteX78" fmla="*/ 1135901 w 2339955"/>
              <a:gd name="connsiteY78" fmla="*/ 2090057 h 3101009"/>
              <a:gd name="connsiteX79" fmla="*/ 1152939 w 2339955"/>
              <a:gd name="connsiteY79" fmla="*/ 2101416 h 3101009"/>
              <a:gd name="connsiteX80" fmla="*/ 1198375 w 2339955"/>
              <a:gd name="connsiteY80" fmla="*/ 2135493 h 3101009"/>
              <a:gd name="connsiteX81" fmla="*/ 1215414 w 2339955"/>
              <a:gd name="connsiteY81" fmla="*/ 2152532 h 3101009"/>
              <a:gd name="connsiteX82" fmla="*/ 1249491 w 2339955"/>
              <a:gd name="connsiteY82" fmla="*/ 2175250 h 3101009"/>
              <a:gd name="connsiteX83" fmla="*/ 1266529 w 2339955"/>
              <a:gd name="connsiteY83" fmla="*/ 2186609 h 3101009"/>
              <a:gd name="connsiteX84" fmla="*/ 1311965 w 2339955"/>
              <a:gd name="connsiteY84" fmla="*/ 2226365 h 3101009"/>
              <a:gd name="connsiteX85" fmla="*/ 1329004 w 2339955"/>
              <a:gd name="connsiteY85" fmla="*/ 2237724 h 3101009"/>
              <a:gd name="connsiteX86" fmla="*/ 1357401 w 2339955"/>
              <a:gd name="connsiteY86" fmla="*/ 2266122 h 3101009"/>
              <a:gd name="connsiteX87" fmla="*/ 1374440 w 2339955"/>
              <a:gd name="connsiteY87" fmla="*/ 2283160 h 3101009"/>
              <a:gd name="connsiteX88" fmla="*/ 1391478 w 2339955"/>
              <a:gd name="connsiteY88" fmla="*/ 2294519 h 3101009"/>
              <a:gd name="connsiteX89" fmla="*/ 1425555 w 2339955"/>
              <a:gd name="connsiteY89" fmla="*/ 2328596 h 3101009"/>
              <a:gd name="connsiteX90" fmla="*/ 1442594 w 2339955"/>
              <a:gd name="connsiteY90" fmla="*/ 2345635 h 3101009"/>
              <a:gd name="connsiteX91" fmla="*/ 1465312 w 2339955"/>
              <a:gd name="connsiteY91" fmla="*/ 2362674 h 3101009"/>
              <a:gd name="connsiteX92" fmla="*/ 1499389 w 2339955"/>
              <a:gd name="connsiteY92" fmla="*/ 2396751 h 3101009"/>
              <a:gd name="connsiteX93" fmla="*/ 1516427 w 2339955"/>
              <a:gd name="connsiteY93" fmla="*/ 2413789 h 3101009"/>
              <a:gd name="connsiteX94" fmla="*/ 1550504 w 2339955"/>
              <a:gd name="connsiteY94" fmla="*/ 2442187 h 3101009"/>
              <a:gd name="connsiteX95" fmla="*/ 1567543 w 2339955"/>
              <a:gd name="connsiteY95" fmla="*/ 2453546 h 3101009"/>
              <a:gd name="connsiteX96" fmla="*/ 1595940 w 2339955"/>
              <a:gd name="connsiteY96" fmla="*/ 2487623 h 3101009"/>
              <a:gd name="connsiteX97" fmla="*/ 1612979 w 2339955"/>
              <a:gd name="connsiteY97" fmla="*/ 2498982 h 3101009"/>
              <a:gd name="connsiteX98" fmla="*/ 1641376 w 2339955"/>
              <a:gd name="connsiteY98" fmla="*/ 2533059 h 3101009"/>
              <a:gd name="connsiteX99" fmla="*/ 1658415 w 2339955"/>
              <a:gd name="connsiteY99" fmla="*/ 2544418 h 3101009"/>
              <a:gd name="connsiteX100" fmla="*/ 1703851 w 2339955"/>
              <a:gd name="connsiteY100" fmla="*/ 2595533 h 3101009"/>
              <a:gd name="connsiteX101" fmla="*/ 1720889 w 2339955"/>
              <a:gd name="connsiteY101" fmla="*/ 2612572 h 3101009"/>
              <a:gd name="connsiteX102" fmla="*/ 1749287 w 2339955"/>
              <a:gd name="connsiteY102" fmla="*/ 2640969 h 3101009"/>
              <a:gd name="connsiteX103" fmla="*/ 1794723 w 2339955"/>
              <a:gd name="connsiteY103" fmla="*/ 2692085 h 3101009"/>
              <a:gd name="connsiteX104" fmla="*/ 1811761 w 2339955"/>
              <a:gd name="connsiteY104" fmla="*/ 2709123 h 3101009"/>
              <a:gd name="connsiteX105" fmla="*/ 1840159 w 2339955"/>
              <a:gd name="connsiteY105" fmla="*/ 2743200 h 3101009"/>
              <a:gd name="connsiteX106" fmla="*/ 1857197 w 2339955"/>
              <a:gd name="connsiteY106" fmla="*/ 2754559 h 3101009"/>
              <a:gd name="connsiteX107" fmla="*/ 1885595 w 2339955"/>
              <a:gd name="connsiteY107" fmla="*/ 2788636 h 3101009"/>
              <a:gd name="connsiteX108" fmla="*/ 1902633 w 2339955"/>
              <a:gd name="connsiteY108" fmla="*/ 2805675 h 3101009"/>
              <a:gd name="connsiteX109" fmla="*/ 1959429 w 2339955"/>
              <a:gd name="connsiteY109" fmla="*/ 2851111 h 3101009"/>
              <a:gd name="connsiteX110" fmla="*/ 1999185 w 2339955"/>
              <a:gd name="connsiteY110" fmla="*/ 2885188 h 3101009"/>
              <a:gd name="connsiteX111" fmla="*/ 2010544 w 2339955"/>
              <a:gd name="connsiteY111" fmla="*/ 2902226 h 3101009"/>
              <a:gd name="connsiteX112" fmla="*/ 2033262 w 2339955"/>
              <a:gd name="connsiteY112" fmla="*/ 2919265 h 3101009"/>
              <a:gd name="connsiteX113" fmla="*/ 2078698 w 2339955"/>
              <a:gd name="connsiteY113" fmla="*/ 2964701 h 3101009"/>
              <a:gd name="connsiteX114" fmla="*/ 2112775 w 2339955"/>
              <a:gd name="connsiteY114" fmla="*/ 2993098 h 3101009"/>
              <a:gd name="connsiteX115" fmla="*/ 2146852 w 2339955"/>
              <a:gd name="connsiteY115" fmla="*/ 3015816 h 3101009"/>
              <a:gd name="connsiteX116" fmla="*/ 2197968 w 2339955"/>
              <a:gd name="connsiteY116" fmla="*/ 3044214 h 3101009"/>
              <a:gd name="connsiteX117" fmla="*/ 2254763 w 2339955"/>
              <a:gd name="connsiteY117" fmla="*/ 3061252 h 3101009"/>
              <a:gd name="connsiteX118" fmla="*/ 2271801 w 2339955"/>
              <a:gd name="connsiteY118" fmla="*/ 3066932 h 3101009"/>
              <a:gd name="connsiteX119" fmla="*/ 2288840 w 2339955"/>
              <a:gd name="connsiteY119" fmla="*/ 3078291 h 3101009"/>
              <a:gd name="connsiteX120" fmla="*/ 2322917 w 2339955"/>
              <a:gd name="connsiteY120" fmla="*/ 3089650 h 3101009"/>
              <a:gd name="connsiteX121" fmla="*/ 2339955 w 2339955"/>
              <a:gd name="connsiteY121" fmla="*/ 3101009 h 31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339955" h="3101009">
                <a:moveTo>
                  <a:pt x="499796" y="0"/>
                </a:moveTo>
                <a:cubicBezTo>
                  <a:pt x="486544" y="5680"/>
                  <a:pt x="473590" y="12112"/>
                  <a:pt x="460040" y="17039"/>
                </a:cubicBezTo>
                <a:cubicBezTo>
                  <a:pt x="448654" y="21179"/>
                  <a:pt x="419379" y="25985"/>
                  <a:pt x="408924" y="28398"/>
                </a:cubicBezTo>
                <a:cubicBezTo>
                  <a:pt x="303664" y="52689"/>
                  <a:pt x="399012" y="30418"/>
                  <a:pt x="346450" y="45436"/>
                </a:cubicBezTo>
                <a:cubicBezTo>
                  <a:pt x="332562" y="49404"/>
                  <a:pt x="299775" y="55728"/>
                  <a:pt x="289655" y="62475"/>
                </a:cubicBezTo>
                <a:lnTo>
                  <a:pt x="255578" y="85193"/>
                </a:lnTo>
                <a:cubicBezTo>
                  <a:pt x="249898" y="88979"/>
                  <a:pt x="243366" y="91725"/>
                  <a:pt x="238539" y="96552"/>
                </a:cubicBezTo>
                <a:cubicBezTo>
                  <a:pt x="188754" y="146337"/>
                  <a:pt x="251913" y="85406"/>
                  <a:pt x="204462" y="124949"/>
                </a:cubicBezTo>
                <a:cubicBezTo>
                  <a:pt x="198292" y="130091"/>
                  <a:pt x="193594" y="136846"/>
                  <a:pt x="187424" y="141988"/>
                </a:cubicBezTo>
                <a:cubicBezTo>
                  <a:pt x="182180" y="146358"/>
                  <a:pt x="175629" y="148977"/>
                  <a:pt x="170385" y="153347"/>
                </a:cubicBezTo>
                <a:cubicBezTo>
                  <a:pt x="126654" y="189789"/>
                  <a:pt x="178613" y="153541"/>
                  <a:pt x="136308" y="181744"/>
                </a:cubicBezTo>
                <a:cubicBezTo>
                  <a:pt x="128735" y="193103"/>
                  <a:pt x="123243" y="206168"/>
                  <a:pt x="113590" y="215821"/>
                </a:cubicBezTo>
                <a:cubicBezTo>
                  <a:pt x="94892" y="234519"/>
                  <a:pt x="87420" y="239764"/>
                  <a:pt x="73833" y="266937"/>
                </a:cubicBezTo>
                <a:cubicBezTo>
                  <a:pt x="70047" y="274510"/>
                  <a:pt x="66830" y="282395"/>
                  <a:pt x="62474" y="289655"/>
                </a:cubicBezTo>
                <a:cubicBezTo>
                  <a:pt x="55450" y="301361"/>
                  <a:pt x="39756" y="323732"/>
                  <a:pt x="39756" y="323732"/>
                </a:cubicBezTo>
                <a:lnTo>
                  <a:pt x="17038" y="391886"/>
                </a:lnTo>
                <a:lnTo>
                  <a:pt x="11359" y="408924"/>
                </a:lnTo>
                <a:lnTo>
                  <a:pt x="5679" y="425963"/>
                </a:lnTo>
                <a:cubicBezTo>
                  <a:pt x="3786" y="448681"/>
                  <a:pt x="0" y="471320"/>
                  <a:pt x="0" y="494117"/>
                </a:cubicBezTo>
                <a:cubicBezTo>
                  <a:pt x="0" y="509380"/>
                  <a:pt x="4081" y="524374"/>
                  <a:pt x="5679" y="539553"/>
                </a:cubicBezTo>
                <a:cubicBezTo>
                  <a:pt x="18018" y="656772"/>
                  <a:pt x="4066" y="564208"/>
                  <a:pt x="17038" y="624746"/>
                </a:cubicBezTo>
                <a:cubicBezTo>
                  <a:pt x="21083" y="643624"/>
                  <a:pt x="21227" y="663615"/>
                  <a:pt x="28397" y="681541"/>
                </a:cubicBezTo>
                <a:cubicBezTo>
                  <a:pt x="41980" y="715497"/>
                  <a:pt x="36532" y="700266"/>
                  <a:pt x="45436" y="726977"/>
                </a:cubicBezTo>
                <a:cubicBezTo>
                  <a:pt x="54926" y="783923"/>
                  <a:pt x="43276" y="739695"/>
                  <a:pt x="68154" y="789451"/>
                </a:cubicBezTo>
                <a:cubicBezTo>
                  <a:pt x="70831" y="794806"/>
                  <a:pt x="71731" y="800884"/>
                  <a:pt x="73833" y="806490"/>
                </a:cubicBezTo>
                <a:cubicBezTo>
                  <a:pt x="77413" y="816036"/>
                  <a:pt x="81612" y="825341"/>
                  <a:pt x="85192" y="834887"/>
                </a:cubicBezTo>
                <a:cubicBezTo>
                  <a:pt x="87294" y="840493"/>
                  <a:pt x="88514" y="846423"/>
                  <a:pt x="90872" y="851926"/>
                </a:cubicBezTo>
                <a:cubicBezTo>
                  <a:pt x="94207" y="859708"/>
                  <a:pt x="99087" y="866783"/>
                  <a:pt x="102231" y="874644"/>
                </a:cubicBezTo>
                <a:cubicBezTo>
                  <a:pt x="106678" y="885761"/>
                  <a:pt x="109804" y="897362"/>
                  <a:pt x="113590" y="908721"/>
                </a:cubicBezTo>
                <a:lnTo>
                  <a:pt x="119270" y="925759"/>
                </a:lnTo>
                <a:lnTo>
                  <a:pt x="124949" y="942798"/>
                </a:lnTo>
                <a:cubicBezTo>
                  <a:pt x="126842" y="948477"/>
                  <a:pt x="129177" y="954028"/>
                  <a:pt x="130629" y="959836"/>
                </a:cubicBezTo>
                <a:cubicBezTo>
                  <a:pt x="132522" y="967409"/>
                  <a:pt x="133567" y="975245"/>
                  <a:pt x="136308" y="982554"/>
                </a:cubicBezTo>
                <a:cubicBezTo>
                  <a:pt x="139281" y="990481"/>
                  <a:pt x="144523" y="997411"/>
                  <a:pt x="147667" y="1005272"/>
                </a:cubicBezTo>
                <a:cubicBezTo>
                  <a:pt x="152114" y="1016389"/>
                  <a:pt x="155240" y="1027990"/>
                  <a:pt x="159026" y="1039349"/>
                </a:cubicBezTo>
                <a:cubicBezTo>
                  <a:pt x="160919" y="1045029"/>
                  <a:pt x="162029" y="1051033"/>
                  <a:pt x="164706" y="1056388"/>
                </a:cubicBezTo>
                <a:cubicBezTo>
                  <a:pt x="172279" y="1071533"/>
                  <a:pt x="182070" y="1085760"/>
                  <a:pt x="187424" y="1101824"/>
                </a:cubicBezTo>
                <a:cubicBezTo>
                  <a:pt x="191675" y="1114577"/>
                  <a:pt x="198802" y="1137072"/>
                  <a:pt x="204462" y="1147260"/>
                </a:cubicBezTo>
                <a:cubicBezTo>
                  <a:pt x="209059" y="1155535"/>
                  <a:pt x="216731" y="1161802"/>
                  <a:pt x="221501" y="1169978"/>
                </a:cubicBezTo>
                <a:cubicBezTo>
                  <a:pt x="281631" y="1273057"/>
                  <a:pt x="220975" y="1180550"/>
                  <a:pt x="255578" y="1232452"/>
                </a:cubicBezTo>
                <a:cubicBezTo>
                  <a:pt x="265574" y="1262442"/>
                  <a:pt x="257936" y="1244510"/>
                  <a:pt x="283975" y="1283568"/>
                </a:cubicBezTo>
                <a:cubicBezTo>
                  <a:pt x="292965" y="1297053"/>
                  <a:pt x="301805" y="1310995"/>
                  <a:pt x="312373" y="1323324"/>
                </a:cubicBezTo>
                <a:cubicBezTo>
                  <a:pt x="317600" y="1329422"/>
                  <a:pt x="323732" y="1334683"/>
                  <a:pt x="329411" y="1340363"/>
                </a:cubicBezTo>
                <a:cubicBezTo>
                  <a:pt x="339409" y="1370352"/>
                  <a:pt x="331770" y="1352419"/>
                  <a:pt x="357809" y="1391478"/>
                </a:cubicBezTo>
                <a:cubicBezTo>
                  <a:pt x="361595" y="1397158"/>
                  <a:pt x="364341" y="1403690"/>
                  <a:pt x="369168" y="1408517"/>
                </a:cubicBezTo>
                <a:cubicBezTo>
                  <a:pt x="374847" y="1414196"/>
                  <a:pt x="381064" y="1419385"/>
                  <a:pt x="386206" y="1425555"/>
                </a:cubicBezTo>
                <a:cubicBezTo>
                  <a:pt x="390576" y="1430799"/>
                  <a:pt x="393195" y="1437350"/>
                  <a:pt x="397565" y="1442594"/>
                </a:cubicBezTo>
                <a:cubicBezTo>
                  <a:pt x="402707" y="1448765"/>
                  <a:pt x="409462" y="1453462"/>
                  <a:pt x="414604" y="1459633"/>
                </a:cubicBezTo>
                <a:cubicBezTo>
                  <a:pt x="418974" y="1464877"/>
                  <a:pt x="421593" y="1471427"/>
                  <a:pt x="425963" y="1476671"/>
                </a:cubicBezTo>
                <a:cubicBezTo>
                  <a:pt x="431105" y="1482841"/>
                  <a:pt x="437859" y="1487540"/>
                  <a:pt x="443001" y="1493710"/>
                </a:cubicBezTo>
                <a:cubicBezTo>
                  <a:pt x="447371" y="1498954"/>
                  <a:pt x="449990" y="1505504"/>
                  <a:pt x="454360" y="1510748"/>
                </a:cubicBezTo>
                <a:cubicBezTo>
                  <a:pt x="459502" y="1516919"/>
                  <a:pt x="466257" y="1521616"/>
                  <a:pt x="471399" y="1527787"/>
                </a:cubicBezTo>
                <a:cubicBezTo>
                  <a:pt x="475769" y="1533031"/>
                  <a:pt x="478388" y="1539581"/>
                  <a:pt x="482758" y="1544825"/>
                </a:cubicBezTo>
                <a:cubicBezTo>
                  <a:pt x="487900" y="1550995"/>
                  <a:pt x="494654" y="1555694"/>
                  <a:pt x="499796" y="1561864"/>
                </a:cubicBezTo>
                <a:cubicBezTo>
                  <a:pt x="504166" y="1567108"/>
                  <a:pt x="507188" y="1573348"/>
                  <a:pt x="511155" y="1578902"/>
                </a:cubicBezTo>
                <a:cubicBezTo>
                  <a:pt x="516657" y="1586605"/>
                  <a:pt x="522034" y="1594433"/>
                  <a:pt x="528194" y="1601620"/>
                </a:cubicBezTo>
                <a:cubicBezTo>
                  <a:pt x="533421" y="1607718"/>
                  <a:pt x="540005" y="1612561"/>
                  <a:pt x="545232" y="1618659"/>
                </a:cubicBezTo>
                <a:cubicBezTo>
                  <a:pt x="551392" y="1625846"/>
                  <a:pt x="556769" y="1633674"/>
                  <a:pt x="562271" y="1641377"/>
                </a:cubicBezTo>
                <a:cubicBezTo>
                  <a:pt x="566238" y="1646931"/>
                  <a:pt x="568803" y="1653588"/>
                  <a:pt x="573630" y="1658415"/>
                </a:cubicBezTo>
                <a:cubicBezTo>
                  <a:pt x="578457" y="1663242"/>
                  <a:pt x="584989" y="1665988"/>
                  <a:pt x="590668" y="1669774"/>
                </a:cubicBezTo>
                <a:cubicBezTo>
                  <a:pt x="594454" y="1675454"/>
                  <a:pt x="597492" y="1681711"/>
                  <a:pt x="602027" y="1686813"/>
                </a:cubicBezTo>
                <a:cubicBezTo>
                  <a:pt x="630320" y="1718643"/>
                  <a:pt x="627246" y="1714985"/>
                  <a:pt x="653143" y="1732249"/>
                </a:cubicBezTo>
                <a:cubicBezTo>
                  <a:pt x="664311" y="1749000"/>
                  <a:pt x="665144" y="1752662"/>
                  <a:pt x="681540" y="1766326"/>
                </a:cubicBezTo>
                <a:cubicBezTo>
                  <a:pt x="686784" y="1770696"/>
                  <a:pt x="693335" y="1773315"/>
                  <a:pt x="698579" y="1777685"/>
                </a:cubicBezTo>
                <a:cubicBezTo>
                  <a:pt x="704749" y="1782827"/>
                  <a:pt x="709447" y="1789581"/>
                  <a:pt x="715617" y="1794723"/>
                </a:cubicBezTo>
                <a:cubicBezTo>
                  <a:pt x="720861" y="1799093"/>
                  <a:pt x="727412" y="1801712"/>
                  <a:pt x="732656" y="1806082"/>
                </a:cubicBezTo>
                <a:cubicBezTo>
                  <a:pt x="761019" y="1829718"/>
                  <a:pt x="736788" y="1818820"/>
                  <a:pt x="766733" y="1828800"/>
                </a:cubicBezTo>
                <a:cubicBezTo>
                  <a:pt x="772412" y="1834480"/>
                  <a:pt x="777235" y="1841170"/>
                  <a:pt x="783771" y="1845839"/>
                </a:cubicBezTo>
                <a:cubicBezTo>
                  <a:pt x="790660" y="1850760"/>
                  <a:pt x="799176" y="1852932"/>
                  <a:pt x="806489" y="1857198"/>
                </a:cubicBezTo>
                <a:cubicBezTo>
                  <a:pt x="821916" y="1866197"/>
                  <a:pt x="837065" y="1875688"/>
                  <a:pt x="851925" y="1885595"/>
                </a:cubicBezTo>
                <a:cubicBezTo>
                  <a:pt x="863284" y="1893168"/>
                  <a:pt x="876349" y="1898660"/>
                  <a:pt x="886002" y="1908313"/>
                </a:cubicBezTo>
                <a:cubicBezTo>
                  <a:pt x="891682" y="1913993"/>
                  <a:pt x="896870" y="1920210"/>
                  <a:pt x="903041" y="1925352"/>
                </a:cubicBezTo>
                <a:cubicBezTo>
                  <a:pt x="949201" y="1963820"/>
                  <a:pt x="879392" y="1884659"/>
                  <a:pt x="971195" y="1976467"/>
                </a:cubicBezTo>
                <a:cubicBezTo>
                  <a:pt x="976874" y="1982147"/>
                  <a:pt x="981697" y="1988837"/>
                  <a:pt x="988233" y="1993506"/>
                </a:cubicBezTo>
                <a:cubicBezTo>
                  <a:pt x="995122" y="1998427"/>
                  <a:pt x="1003906" y="2000169"/>
                  <a:pt x="1010951" y="2004865"/>
                </a:cubicBezTo>
                <a:cubicBezTo>
                  <a:pt x="1026703" y="2015366"/>
                  <a:pt x="1039455" y="2030475"/>
                  <a:pt x="1056388" y="2038942"/>
                </a:cubicBezTo>
                <a:cubicBezTo>
                  <a:pt x="1063961" y="2042728"/>
                  <a:pt x="1072217" y="2045380"/>
                  <a:pt x="1079106" y="2050301"/>
                </a:cubicBezTo>
                <a:cubicBezTo>
                  <a:pt x="1085642" y="2054969"/>
                  <a:pt x="1089974" y="2062197"/>
                  <a:pt x="1096144" y="2067339"/>
                </a:cubicBezTo>
                <a:cubicBezTo>
                  <a:pt x="1111239" y="2079918"/>
                  <a:pt x="1118226" y="2079957"/>
                  <a:pt x="1135901" y="2090057"/>
                </a:cubicBezTo>
                <a:cubicBezTo>
                  <a:pt x="1141827" y="2093444"/>
                  <a:pt x="1147419" y="2097401"/>
                  <a:pt x="1152939" y="2101416"/>
                </a:cubicBezTo>
                <a:cubicBezTo>
                  <a:pt x="1168250" y="2112551"/>
                  <a:pt x="1184988" y="2122106"/>
                  <a:pt x="1198375" y="2135493"/>
                </a:cubicBezTo>
                <a:cubicBezTo>
                  <a:pt x="1204055" y="2141173"/>
                  <a:pt x="1209074" y="2147601"/>
                  <a:pt x="1215414" y="2152532"/>
                </a:cubicBezTo>
                <a:cubicBezTo>
                  <a:pt x="1226190" y="2160913"/>
                  <a:pt x="1238132" y="2167677"/>
                  <a:pt x="1249491" y="2175250"/>
                </a:cubicBezTo>
                <a:lnTo>
                  <a:pt x="1266529" y="2186609"/>
                </a:lnTo>
                <a:cubicBezTo>
                  <a:pt x="1285461" y="2215006"/>
                  <a:pt x="1272209" y="2199861"/>
                  <a:pt x="1311965" y="2226365"/>
                </a:cubicBezTo>
                <a:lnTo>
                  <a:pt x="1329004" y="2237724"/>
                </a:lnTo>
                <a:cubicBezTo>
                  <a:pt x="1349827" y="2268960"/>
                  <a:pt x="1329006" y="2242460"/>
                  <a:pt x="1357401" y="2266122"/>
                </a:cubicBezTo>
                <a:cubicBezTo>
                  <a:pt x="1363571" y="2271264"/>
                  <a:pt x="1368270" y="2278018"/>
                  <a:pt x="1374440" y="2283160"/>
                </a:cubicBezTo>
                <a:cubicBezTo>
                  <a:pt x="1379684" y="2287530"/>
                  <a:pt x="1386376" y="2289984"/>
                  <a:pt x="1391478" y="2294519"/>
                </a:cubicBezTo>
                <a:cubicBezTo>
                  <a:pt x="1403484" y="2305191"/>
                  <a:pt x="1414196" y="2317237"/>
                  <a:pt x="1425555" y="2328596"/>
                </a:cubicBezTo>
                <a:cubicBezTo>
                  <a:pt x="1431235" y="2334276"/>
                  <a:pt x="1436168" y="2340816"/>
                  <a:pt x="1442594" y="2345635"/>
                </a:cubicBezTo>
                <a:cubicBezTo>
                  <a:pt x="1450167" y="2351315"/>
                  <a:pt x="1458276" y="2356342"/>
                  <a:pt x="1465312" y="2362674"/>
                </a:cubicBezTo>
                <a:cubicBezTo>
                  <a:pt x="1477252" y="2373420"/>
                  <a:pt x="1488030" y="2385392"/>
                  <a:pt x="1499389" y="2396751"/>
                </a:cubicBezTo>
                <a:cubicBezTo>
                  <a:pt x="1505068" y="2402430"/>
                  <a:pt x="1509744" y="2409334"/>
                  <a:pt x="1516427" y="2413789"/>
                </a:cubicBezTo>
                <a:cubicBezTo>
                  <a:pt x="1558732" y="2441991"/>
                  <a:pt x="1506774" y="2405744"/>
                  <a:pt x="1550504" y="2442187"/>
                </a:cubicBezTo>
                <a:cubicBezTo>
                  <a:pt x="1555748" y="2446557"/>
                  <a:pt x="1562299" y="2449176"/>
                  <a:pt x="1567543" y="2453546"/>
                </a:cubicBezTo>
                <a:cubicBezTo>
                  <a:pt x="1623366" y="2500064"/>
                  <a:pt x="1551266" y="2442949"/>
                  <a:pt x="1595940" y="2487623"/>
                </a:cubicBezTo>
                <a:cubicBezTo>
                  <a:pt x="1600767" y="2492450"/>
                  <a:pt x="1607299" y="2495196"/>
                  <a:pt x="1612979" y="2498982"/>
                </a:cubicBezTo>
                <a:cubicBezTo>
                  <a:pt x="1624147" y="2515733"/>
                  <a:pt x="1624980" y="2519395"/>
                  <a:pt x="1641376" y="2533059"/>
                </a:cubicBezTo>
                <a:cubicBezTo>
                  <a:pt x="1646620" y="2537429"/>
                  <a:pt x="1652735" y="2540632"/>
                  <a:pt x="1658415" y="2544418"/>
                </a:cubicBezTo>
                <a:cubicBezTo>
                  <a:pt x="1678686" y="2574823"/>
                  <a:pt x="1664946" y="2556627"/>
                  <a:pt x="1703851" y="2595533"/>
                </a:cubicBezTo>
                <a:cubicBezTo>
                  <a:pt x="1709530" y="2601213"/>
                  <a:pt x="1716434" y="2605889"/>
                  <a:pt x="1720889" y="2612572"/>
                </a:cubicBezTo>
                <a:cubicBezTo>
                  <a:pt x="1736034" y="2635290"/>
                  <a:pt x="1726569" y="2625824"/>
                  <a:pt x="1749287" y="2640969"/>
                </a:cubicBezTo>
                <a:cubicBezTo>
                  <a:pt x="1769557" y="2671374"/>
                  <a:pt x="1755819" y="2653181"/>
                  <a:pt x="1794723" y="2692085"/>
                </a:cubicBezTo>
                <a:cubicBezTo>
                  <a:pt x="1800402" y="2697764"/>
                  <a:pt x="1807306" y="2702440"/>
                  <a:pt x="1811761" y="2709123"/>
                </a:cubicBezTo>
                <a:cubicBezTo>
                  <a:pt x="1822931" y="2725879"/>
                  <a:pt x="1823758" y="2729532"/>
                  <a:pt x="1840159" y="2743200"/>
                </a:cubicBezTo>
                <a:cubicBezTo>
                  <a:pt x="1845403" y="2747570"/>
                  <a:pt x="1851953" y="2750189"/>
                  <a:pt x="1857197" y="2754559"/>
                </a:cubicBezTo>
                <a:cubicBezTo>
                  <a:pt x="1884347" y="2777185"/>
                  <a:pt x="1865289" y="2764269"/>
                  <a:pt x="1885595" y="2788636"/>
                </a:cubicBezTo>
                <a:cubicBezTo>
                  <a:pt x="1890737" y="2794806"/>
                  <a:pt x="1896501" y="2800487"/>
                  <a:pt x="1902633" y="2805675"/>
                </a:cubicBezTo>
                <a:cubicBezTo>
                  <a:pt x="1921141" y="2821336"/>
                  <a:pt x="1939256" y="2837662"/>
                  <a:pt x="1959429" y="2851111"/>
                </a:cubicBezTo>
                <a:cubicBezTo>
                  <a:pt x="1979526" y="2864509"/>
                  <a:pt x="1980822" y="2863765"/>
                  <a:pt x="1999185" y="2885188"/>
                </a:cubicBezTo>
                <a:cubicBezTo>
                  <a:pt x="2003627" y="2890370"/>
                  <a:pt x="2005717" y="2897399"/>
                  <a:pt x="2010544" y="2902226"/>
                </a:cubicBezTo>
                <a:cubicBezTo>
                  <a:pt x="2017237" y="2908919"/>
                  <a:pt x="2026284" y="2912869"/>
                  <a:pt x="2033262" y="2919265"/>
                </a:cubicBezTo>
                <a:cubicBezTo>
                  <a:pt x="2049051" y="2933738"/>
                  <a:pt x="2063553" y="2949556"/>
                  <a:pt x="2078698" y="2964701"/>
                </a:cubicBezTo>
                <a:cubicBezTo>
                  <a:pt x="2128475" y="3014478"/>
                  <a:pt x="2065334" y="2953563"/>
                  <a:pt x="2112775" y="2993098"/>
                </a:cubicBezTo>
                <a:cubicBezTo>
                  <a:pt x="2141137" y="3016733"/>
                  <a:pt x="2116910" y="3005836"/>
                  <a:pt x="2146852" y="3015816"/>
                </a:cubicBezTo>
                <a:cubicBezTo>
                  <a:pt x="2177358" y="3036153"/>
                  <a:pt x="2171728" y="3036717"/>
                  <a:pt x="2197968" y="3044214"/>
                </a:cubicBezTo>
                <a:cubicBezTo>
                  <a:pt x="2258049" y="3061380"/>
                  <a:pt x="2173786" y="3034259"/>
                  <a:pt x="2254763" y="3061252"/>
                </a:cubicBezTo>
                <a:cubicBezTo>
                  <a:pt x="2260442" y="3063145"/>
                  <a:pt x="2266820" y="3063611"/>
                  <a:pt x="2271801" y="3066932"/>
                </a:cubicBezTo>
                <a:cubicBezTo>
                  <a:pt x="2277481" y="3070718"/>
                  <a:pt x="2282602" y="3075519"/>
                  <a:pt x="2288840" y="3078291"/>
                </a:cubicBezTo>
                <a:cubicBezTo>
                  <a:pt x="2299781" y="3083154"/>
                  <a:pt x="2312955" y="3083008"/>
                  <a:pt x="2322917" y="3089650"/>
                </a:cubicBezTo>
                <a:lnTo>
                  <a:pt x="2339955" y="3101009"/>
                </a:lnTo>
              </a:path>
            </a:pathLst>
          </a:custGeom>
          <a:noFill/>
          <a:ln w="57150" cap="flat" cmpd="sng" algn="ctr">
            <a:solidFill>
              <a:srgbClr val="0003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33BD4CB-420C-1F4F-9463-518AF1C12779}"/>
              </a:ext>
            </a:extLst>
          </p:cNvPr>
          <p:cNvSpPr/>
          <p:nvPr/>
        </p:nvSpPr>
        <p:spPr bwMode="auto">
          <a:xfrm>
            <a:off x="5306549" y="1647063"/>
            <a:ext cx="1118862" cy="3044214"/>
          </a:xfrm>
          <a:custGeom>
            <a:avLst/>
            <a:gdLst>
              <a:gd name="connsiteX0" fmla="*/ 1033670 w 1118862"/>
              <a:gd name="connsiteY0" fmla="*/ 0 h 3044214"/>
              <a:gd name="connsiteX1" fmla="*/ 914400 w 1118862"/>
              <a:gd name="connsiteY1" fmla="*/ 17039 h 3044214"/>
              <a:gd name="connsiteX2" fmla="*/ 840567 w 1118862"/>
              <a:gd name="connsiteY2" fmla="*/ 28398 h 3044214"/>
              <a:gd name="connsiteX3" fmla="*/ 817849 w 1118862"/>
              <a:gd name="connsiteY3" fmla="*/ 34077 h 3044214"/>
              <a:gd name="connsiteX4" fmla="*/ 783771 w 1118862"/>
              <a:gd name="connsiteY4" fmla="*/ 39757 h 3044214"/>
              <a:gd name="connsiteX5" fmla="*/ 766733 w 1118862"/>
              <a:gd name="connsiteY5" fmla="*/ 45436 h 3044214"/>
              <a:gd name="connsiteX6" fmla="*/ 744015 w 1118862"/>
              <a:gd name="connsiteY6" fmla="*/ 51116 h 3044214"/>
              <a:gd name="connsiteX7" fmla="*/ 715617 w 1118862"/>
              <a:gd name="connsiteY7" fmla="*/ 56795 h 3044214"/>
              <a:gd name="connsiteX8" fmla="*/ 664502 w 1118862"/>
              <a:gd name="connsiteY8" fmla="*/ 73834 h 3044214"/>
              <a:gd name="connsiteX9" fmla="*/ 647463 w 1118862"/>
              <a:gd name="connsiteY9" fmla="*/ 79513 h 3044214"/>
              <a:gd name="connsiteX10" fmla="*/ 602027 w 1118862"/>
              <a:gd name="connsiteY10" fmla="*/ 102231 h 3044214"/>
              <a:gd name="connsiteX11" fmla="*/ 567950 w 1118862"/>
              <a:gd name="connsiteY11" fmla="*/ 113590 h 3044214"/>
              <a:gd name="connsiteX12" fmla="*/ 545232 w 1118862"/>
              <a:gd name="connsiteY12" fmla="*/ 130629 h 3044214"/>
              <a:gd name="connsiteX13" fmla="*/ 528194 w 1118862"/>
              <a:gd name="connsiteY13" fmla="*/ 136308 h 3044214"/>
              <a:gd name="connsiteX14" fmla="*/ 511155 w 1118862"/>
              <a:gd name="connsiteY14" fmla="*/ 153347 h 3044214"/>
              <a:gd name="connsiteX15" fmla="*/ 477078 w 1118862"/>
              <a:gd name="connsiteY15" fmla="*/ 170385 h 3044214"/>
              <a:gd name="connsiteX16" fmla="*/ 460040 w 1118862"/>
              <a:gd name="connsiteY16" fmla="*/ 187424 h 3044214"/>
              <a:gd name="connsiteX17" fmla="*/ 443001 w 1118862"/>
              <a:gd name="connsiteY17" fmla="*/ 198783 h 3044214"/>
              <a:gd name="connsiteX18" fmla="*/ 420283 w 1118862"/>
              <a:gd name="connsiteY18" fmla="*/ 215821 h 3044214"/>
              <a:gd name="connsiteX19" fmla="*/ 397565 w 1118862"/>
              <a:gd name="connsiteY19" fmla="*/ 238539 h 3044214"/>
              <a:gd name="connsiteX20" fmla="*/ 363488 w 1118862"/>
              <a:gd name="connsiteY20" fmla="*/ 261257 h 3044214"/>
              <a:gd name="connsiteX21" fmla="*/ 329411 w 1118862"/>
              <a:gd name="connsiteY21" fmla="*/ 295334 h 3044214"/>
              <a:gd name="connsiteX22" fmla="*/ 312373 w 1118862"/>
              <a:gd name="connsiteY22" fmla="*/ 312373 h 3044214"/>
              <a:gd name="connsiteX23" fmla="*/ 261257 w 1118862"/>
              <a:gd name="connsiteY23" fmla="*/ 352129 h 3044214"/>
              <a:gd name="connsiteX24" fmla="*/ 238539 w 1118862"/>
              <a:gd name="connsiteY24" fmla="*/ 369168 h 3044214"/>
              <a:gd name="connsiteX25" fmla="*/ 198783 w 1118862"/>
              <a:gd name="connsiteY25" fmla="*/ 408924 h 3044214"/>
              <a:gd name="connsiteX26" fmla="*/ 181744 w 1118862"/>
              <a:gd name="connsiteY26" fmla="*/ 425963 h 3044214"/>
              <a:gd name="connsiteX27" fmla="*/ 147667 w 1118862"/>
              <a:gd name="connsiteY27" fmla="*/ 465719 h 3044214"/>
              <a:gd name="connsiteX28" fmla="*/ 136308 w 1118862"/>
              <a:gd name="connsiteY28" fmla="*/ 488437 h 3044214"/>
              <a:gd name="connsiteX29" fmla="*/ 124949 w 1118862"/>
              <a:gd name="connsiteY29" fmla="*/ 505476 h 3044214"/>
              <a:gd name="connsiteX30" fmla="*/ 119270 w 1118862"/>
              <a:gd name="connsiteY30" fmla="*/ 522515 h 3044214"/>
              <a:gd name="connsiteX31" fmla="*/ 96552 w 1118862"/>
              <a:gd name="connsiteY31" fmla="*/ 556592 h 3044214"/>
              <a:gd name="connsiteX32" fmla="*/ 79513 w 1118862"/>
              <a:gd name="connsiteY32" fmla="*/ 590669 h 3044214"/>
              <a:gd name="connsiteX33" fmla="*/ 73834 w 1118862"/>
              <a:gd name="connsiteY33" fmla="*/ 607707 h 3044214"/>
              <a:gd name="connsiteX34" fmla="*/ 51116 w 1118862"/>
              <a:gd name="connsiteY34" fmla="*/ 641784 h 3044214"/>
              <a:gd name="connsiteX35" fmla="*/ 34077 w 1118862"/>
              <a:gd name="connsiteY35" fmla="*/ 698579 h 3044214"/>
              <a:gd name="connsiteX36" fmla="*/ 28398 w 1118862"/>
              <a:gd name="connsiteY36" fmla="*/ 715618 h 3044214"/>
              <a:gd name="connsiteX37" fmla="*/ 17039 w 1118862"/>
              <a:gd name="connsiteY37" fmla="*/ 761054 h 3044214"/>
              <a:gd name="connsiteX38" fmla="*/ 11359 w 1118862"/>
              <a:gd name="connsiteY38" fmla="*/ 783772 h 3044214"/>
              <a:gd name="connsiteX39" fmla="*/ 5680 w 1118862"/>
              <a:gd name="connsiteY39" fmla="*/ 817849 h 3044214"/>
              <a:gd name="connsiteX40" fmla="*/ 0 w 1118862"/>
              <a:gd name="connsiteY40" fmla="*/ 1039349 h 3044214"/>
              <a:gd name="connsiteX41" fmla="*/ 5680 w 1118862"/>
              <a:gd name="connsiteY41" fmla="*/ 1135901 h 3044214"/>
              <a:gd name="connsiteX42" fmla="*/ 17039 w 1118862"/>
              <a:gd name="connsiteY42" fmla="*/ 1266529 h 3044214"/>
              <a:gd name="connsiteX43" fmla="*/ 22718 w 1118862"/>
              <a:gd name="connsiteY43" fmla="*/ 1306286 h 3044214"/>
              <a:gd name="connsiteX44" fmla="*/ 28398 w 1118862"/>
              <a:gd name="connsiteY44" fmla="*/ 1357401 h 3044214"/>
              <a:gd name="connsiteX45" fmla="*/ 34077 w 1118862"/>
              <a:gd name="connsiteY45" fmla="*/ 1380119 h 3044214"/>
              <a:gd name="connsiteX46" fmla="*/ 45436 w 1118862"/>
              <a:gd name="connsiteY46" fmla="*/ 1436915 h 3044214"/>
              <a:gd name="connsiteX47" fmla="*/ 56795 w 1118862"/>
              <a:gd name="connsiteY47" fmla="*/ 1476671 h 3044214"/>
              <a:gd name="connsiteX48" fmla="*/ 62475 w 1118862"/>
              <a:gd name="connsiteY48" fmla="*/ 1493710 h 3044214"/>
              <a:gd name="connsiteX49" fmla="*/ 68154 w 1118862"/>
              <a:gd name="connsiteY49" fmla="*/ 1516428 h 3044214"/>
              <a:gd name="connsiteX50" fmla="*/ 73834 w 1118862"/>
              <a:gd name="connsiteY50" fmla="*/ 1533466 h 3044214"/>
              <a:gd name="connsiteX51" fmla="*/ 79513 w 1118862"/>
              <a:gd name="connsiteY51" fmla="*/ 1561864 h 3044214"/>
              <a:gd name="connsiteX52" fmla="*/ 90872 w 1118862"/>
              <a:gd name="connsiteY52" fmla="*/ 1590261 h 3044214"/>
              <a:gd name="connsiteX53" fmla="*/ 113590 w 1118862"/>
              <a:gd name="connsiteY53" fmla="*/ 1658415 h 3044214"/>
              <a:gd name="connsiteX54" fmla="*/ 119270 w 1118862"/>
              <a:gd name="connsiteY54" fmla="*/ 1686813 h 3044214"/>
              <a:gd name="connsiteX55" fmla="*/ 124949 w 1118862"/>
              <a:gd name="connsiteY55" fmla="*/ 1703851 h 3044214"/>
              <a:gd name="connsiteX56" fmla="*/ 130629 w 1118862"/>
              <a:gd name="connsiteY56" fmla="*/ 1732249 h 3044214"/>
              <a:gd name="connsiteX57" fmla="*/ 141988 w 1118862"/>
              <a:gd name="connsiteY57" fmla="*/ 1754967 h 3044214"/>
              <a:gd name="connsiteX58" fmla="*/ 147667 w 1118862"/>
              <a:gd name="connsiteY58" fmla="*/ 1777685 h 3044214"/>
              <a:gd name="connsiteX59" fmla="*/ 159026 w 1118862"/>
              <a:gd name="connsiteY59" fmla="*/ 1800403 h 3044214"/>
              <a:gd name="connsiteX60" fmla="*/ 176065 w 1118862"/>
              <a:gd name="connsiteY60" fmla="*/ 1862877 h 3044214"/>
              <a:gd name="connsiteX61" fmla="*/ 187424 w 1118862"/>
              <a:gd name="connsiteY61" fmla="*/ 1891275 h 3044214"/>
              <a:gd name="connsiteX62" fmla="*/ 198783 w 1118862"/>
              <a:gd name="connsiteY62" fmla="*/ 1913993 h 3044214"/>
              <a:gd name="connsiteX63" fmla="*/ 215821 w 1118862"/>
              <a:gd name="connsiteY63" fmla="*/ 1965108 h 3044214"/>
              <a:gd name="connsiteX64" fmla="*/ 221501 w 1118862"/>
              <a:gd name="connsiteY64" fmla="*/ 1982147 h 3044214"/>
              <a:gd name="connsiteX65" fmla="*/ 232860 w 1118862"/>
              <a:gd name="connsiteY65" fmla="*/ 1999185 h 3044214"/>
              <a:gd name="connsiteX66" fmla="*/ 249898 w 1118862"/>
              <a:gd name="connsiteY66" fmla="*/ 2038942 h 3044214"/>
              <a:gd name="connsiteX67" fmla="*/ 255578 w 1118862"/>
              <a:gd name="connsiteY67" fmla="*/ 2055980 h 3044214"/>
              <a:gd name="connsiteX68" fmla="*/ 278296 w 1118862"/>
              <a:gd name="connsiteY68" fmla="*/ 2101416 h 3044214"/>
              <a:gd name="connsiteX69" fmla="*/ 289655 w 1118862"/>
              <a:gd name="connsiteY69" fmla="*/ 2118455 h 3044214"/>
              <a:gd name="connsiteX70" fmla="*/ 312373 w 1118862"/>
              <a:gd name="connsiteY70" fmla="*/ 2163891 h 3044214"/>
              <a:gd name="connsiteX71" fmla="*/ 335091 w 1118862"/>
              <a:gd name="connsiteY71" fmla="*/ 2203647 h 3044214"/>
              <a:gd name="connsiteX72" fmla="*/ 352129 w 1118862"/>
              <a:gd name="connsiteY72" fmla="*/ 2243404 h 3044214"/>
              <a:gd name="connsiteX73" fmla="*/ 363488 w 1118862"/>
              <a:gd name="connsiteY73" fmla="*/ 2260442 h 3044214"/>
              <a:gd name="connsiteX74" fmla="*/ 369168 w 1118862"/>
              <a:gd name="connsiteY74" fmla="*/ 2277481 h 3044214"/>
              <a:gd name="connsiteX75" fmla="*/ 397565 w 1118862"/>
              <a:gd name="connsiteY75" fmla="*/ 2334276 h 3044214"/>
              <a:gd name="connsiteX76" fmla="*/ 408924 w 1118862"/>
              <a:gd name="connsiteY76" fmla="*/ 2351315 h 3044214"/>
              <a:gd name="connsiteX77" fmla="*/ 448681 w 1118862"/>
              <a:gd name="connsiteY77" fmla="*/ 2413789 h 3044214"/>
              <a:gd name="connsiteX78" fmla="*/ 460040 w 1118862"/>
              <a:gd name="connsiteY78" fmla="*/ 2436507 h 3044214"/>
              <a:gd name="connsiteX79" fmla="*/ 471399 w 1118862"/>
              <a:gd name="connsiteY79" fmla="*/ 2453546 h 3044214"/>
              <a:gd name="connsiteX80" fmla="*/ 488437 w 1118862"/>
              <a:gd name="connsiteY80" fmla="*/ 2481943 h 3044214"/>
              <a:gd name="connsiteX81" fmla="*/ 499796 w 1118862"/>
              <a:gd name="connsiteY81" fmla="*/ 2504661 h 3044214"/>
              <a:gd name="connsiteX82" fmla="*/ 533873 w 1118862"/>
              <a:gd name="connsiteY82" fmla="*/ 2550097 h 3044214"/>
              <a:gd name="connsiteX83" fmla="*/ 567950 w 1118862"/>
              <a:gd name="connsiteY83" fmla="*/ 2595533 h 3044214"/>
              <a:gd name="connsiteX84" fmla="*/ 602027 w 1118862"/>
              <a:gd name="connsiteY84" fmla="*/ 2640969 h 3044214"/>
              <a:gd name="connsiteX85" fmla="*/ 613386 w 1118862"/>
              <a:gd name="connsiteY85" fmla="*/ 2658008 h 3044214"/>
              <a:gd name="connsiteX86" fmla="*/ 636104 w 1118862"/>
              <a:gd name="connsiteY86" fmla="*/ 2680726 h 3044214"/>
              <a:gd name="connsiteX87" fmla="*/ 647463 w 1118862"/>
              <a:gd name="connsiteY87" fmla="*/ 2697764 h 3044214"/>
              <a:gd name="connsiteX88" fmla="*/ 664502 w 1118862"/>
              <a:gd name="connsiteY88" fmla="*/ 2720482 h 3044214"/>
              <a:gd name="connsiteX89" fmla="*/ 687220 w 1118862"/>
              <a:gd name="connsiteY89" fmla="*/ 2743200 h 3044214"/>
              <a:gd name="connsiteX90" fmla="*/ 721297 w 1118862"/>
              <a:gd name="connsiteY90" fmla="*/ 2788636 h 3044214"/>
              <a:gd name="connsiteX91" fmla="*/ 766733 w 1118862"/>
              <a:gd name="connsiteY91" fmla="*/ 2834072 h 3044214"/>
              <a:gd name="connsiteX92" fmla="*/ 789451 w 1118862"/>
              <a:gd name="connsiteY92" fmla="*/ 2851111 h 3044214"/>
              <a:gd name="connsiteX93" fmla="*/ 806490 w 1118862"/>
              <a:gd name="connsiteY93" fmla="*/ 2868149 h 3044214"/>
              <a:gd name="connsiteX94" fmla="*/ 823528 w 1118862"/>
              <a:gd name="connsiteY94" fmla="*/ 2873829 h 3044214"/>
              <a:gd name="connsiteX95" fmla="*/ 840567 w 1118862"/>
              <a:gd name="connsiteY95" fmla="*/ 2885188 h 3044214"/>
              <a:gd name="connsiteX96" fmla="*/ 880323 w 1118862"/>
              <a:gd name="connsiteY96" fmla="*/ 2896547 h 3044214"/>
              <a:gd name="connsiteX97" fmla="*/ 897362 w 1118862"/>
              <a:gd name="connsiteY97" fmla="*/ 2907906 h 3044214"/>
              <a:gd name="connsiteX98" fmla="*/ 931439 w 1118862"/>
              <a:gd name="connsiteY98" fmla="*/ 2919265 h 3044214"/>
              <a:gd name="connsiteX99" fmla="*/ 965516 w 1118862"/>
              <a:gd name="connsiteY99" fmla="*/ 2941983 h 3044214"/>
              <a:gd name="connsiteX100" fmla="*/ 982554 w 1118862"/>
              <a:gd name="connsiteY100" fmla="*/ 2953342 h 3044214"/>
              <a:gd name="connsiteX101" fmla="*/ 999593 w 1118862"/>
              <a:gd name="connsiteY101" fmla="*/ 2970380 h 3044214"/>
              <a:gd name="connsiteX102" fmla="*/ 1016631 w 1118862"/>
              <a:gd name="connsiteY102" fmla="*/ 2976060 h 3044214"/>
              <a:gd name="connsiteX103" fmla="*/ 1050708 w 1118862"/>
              <a:gd name="connsiteY103" fmla="*/ 2993098 h 3044214"/>
              <a:gd name="connsiteX104" fmla="*/ 1101824 w 1118862"/>
              <a:gd name="connsiteY104" fmla="*/ 3032855 h 3044214"/>
              <a:gd name="connsiteX105" fmla="*/ 1118862 w 1118862"/>
              <a:gd name="connsiteY105" fmla="*/ 3044214 h 304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18862" h="3044214">
                <a:moveTo>
                  <a:pt x="1033670" y="0"/>
                </a:moveTo>
                <a:cubicBezTo>
                  <a:pt x="962318" y="20386"/>
                  <a:pt x="1019316" y="7047"/>
                  <a:pt x="914400" y="17039"/>
                </a:cubicBezTo>
                <a:cubicBezTo>
                  <a:pt x="903972" y="18032"/>
                  <a:pt x="852812" y="25949"/>
                  <a:pt x="840567" y="28398"/>
                </a:cubicBezTo>
                <a:cubicBezTo>
                  <a:pt x="832913" y="29929"/>
                  <a:pt x="825503" y="32546"/>
                  <a:pt x="817849" y="34077"/>
                </a:cubicBezTo>
                <a:cubicBezTo>
                  <a:pt x="806557" y="36335"/>
                  <a:pt x="795013" y="37259"/>
                  <a:pt x="783771" y="39757"/>
                </a:cubicBezTo>
                <a:cubicBezTo>
                  <a:pt x="777927" y="41056"/>
                  <a:pt x="772489" y="43791"/>
                  <a:pt x="766733" y="45436"/>
                </a:cubicBezTo>
                <a:cubicBezTo>
                  <a:pt x="759228" y="47580"/>
                  <a:pt x="751635" y="49423"/>
                  <a:pt x="744015" y="51116"/>
                </a:cubicBezTo>
                <a:cubicBezTo>
                  <a:pt x="734591" y="53210"/>
                  <a:pt x="724930" y="54255"/>
                  <a:pt x="715617" y="56795"/>
                </a:cubicBezTo>
                <a:cubicBezTo>
                  <a:pt x="715580" y="56805"/>
                  <a:pt x="673039" y="70988"/>
                  <a:pt x="664502" y="73834"/>
                </a:cubicBezTo>
                <a:cubicBezTo>
                  <a:pt x="658822" y="75727"/>
                  <a:pt x="652818" y="76836"/>
                  <a:pt x="647463" y="79513"/>
                </a:cubicBezTo>
                <a:cubicBezTo>
                  <a:pt x="632318" y="87086"/>
                  <a:pt x="618091" y="96876"/>
                  <a:pt x="602027" y="102231"/>
                </a:cubicBezTo>
                <a:lnTo>
                  <a:pt x="567950" y="113590"/>
                </a:lnTo>
                <a:cubicBezTo>
                  <a:pt x="560377" y="119270"/>
                  <a:pt x="553451" y="125933"/>
                  <a:pt x="545232" y="130629"/>
                </a:cubicBezTo>
                <a:cubicBezTo>
                  <a:pt x="540034" y="133599"/>
                  <a:pt x="533175" y="132987"/>
                  <a:pt x="528194" y="136308"/>
                </a:cubicBezTo>
                <a:cubicBezTo>
                  <a:pt x="521511" y="140763"/>
                  <a:pt x="517326" y="148205"/>
                  <a:pt x="511155" y="153347"/>
                </a:cubicBezTo>
                <a:cubicBezTo>
                  <a:pt x="496474" y="165581"/>
                  <a:pt x="494156" y="164693"/>
                  <a:pt x="477078" y="170385"/>
                </a:cubicBezTo>
                <a:cubicBezTo>
                  <a:pt x="471399" y="176065"/>
                  <a:pt x="466210" y="182282"/>
                  <a:pt x="460040" y="187424"/>
                </a:cubicBezTo>
                <a:cubicBezTo>
                  <a:pt x="454796" y="191794"/>
                  <a:pt x="448556" y="194816"/>
                  <a:pt x="443001" y="198783"/>
                </a:cubicBezTo>
                <a:cubicBezTo>
                  <a:pt x="435298" y="204285"/>
                  <a:pt x="427407" y="209588"/>
                  <a:pt x="420283" y="215821"/>
                </a:cubicBezTo>
                <a:cubicBezTo>
                  <a:pt x="412223" y="222873"/>
                  <a:pt x="405928" y="231849"/>
                  <a:pt x="397565" y="238539"/>
                </a:cubicBezTo>
                <a:cubicBezTo>
                  <a:pt x="386905" y="247067"/>
                  <a:pt x="363488" y="261257"/>
                  <a:pt x="363488" y="261257"/>
                </a:cubicBezTo>
                <a:cubicBezTo>
                  <a:pt x="343491" y="291254"/>
                  <a:pt x="362288" y="267154"/>
                  <a:pt x="329411" y="295334"/>
                </a:cubicBezTo>
                <a:cubicBezTo>
                  <a:pt x="323313" y="300561"/>
                  <a:pt x="318543" y="307231"/>
                  <a:pt x="312373" y="312373"/>
                </a:cubicBezTo>
                <a:cubicBezTo>
                  <a:pt x="295791" y="326192"/>
                  <a:pt x="278366" y="338968"/>
                  <a:pt x="261257" y="352129"/>
                </a:cubicBezTo>
                <a:cubicBezTo>
                  <a:pt x="253754" y="357900"/>
                  <a:pt x="245232" y="362475"/>
                  <a:pt x="238539" y="369168"/>
                </a:cubicBezTo>
                <a:lnTo>
                  <a:pt x="198783" y="408924"/>
                </a:lnTo>
                <a:cubicBezTo>
                  <a:pt x="193103" y="414604"/>
                  <a:pt x="186563" y="419537"/>
                  <a:pt x="181744" y="425963"/>
                </a:cubicBezTo>
                <a:cubicBezTo>
                  <a:pt x="159887" y="455107"/>
                  <a:pt x="171399" y="441988"/>
                  <a:pt x="147667" y="465719"/>
                </a:cubicBezTo>
                <a:cubicBezTo>
                  <a:pt x="143881" y="473292"/>
                  <a:pt x="140509" y="481086"/>
                  <a:pt x="136308" y="488437"/>
                </a:cubicBezTo>
                <a:cubicBezTo>
                  <a:pt x="132921" y="494364"/>
                  <a:pt x="128002" y="499371"/>
                  <a:pt x="124949" y="505476"/>
                </a:cubicBezTo>
                <a:cubicBezTo>
                  <a:pt x="122272" y="510831"/>
                  <a:pt x="122177" y="517282"/>
                  <a:pt x="119270" y="522515"/>
                </a:cubicBezTo>
                <a:cubicBezTo>
                  <a:pt x="112640" y="534449"/>
                  <a:pt x="100870" y="543641"/>
                  <a:pt x="96552" y="556592"/>
                </a:cubicBezTo>
                <a:cubicBezTo>
                  <a:pt x="88713" y="580106"/>
                  <a:pt x="94193" y="568649"/>
                  <a:pt x="79513" y="590669"/>
                </a:cubicBezTo>
                <a:cubicBezTo>
                  <a:pt x="77620" y="596348"/>
                  <a:pt x="76741" y="602474"/>
                  <a:pt x="73834" y="607707"/>
                </a:cubicBezTo>
                <a:cubicBezTo>
                  <a:pt x="67204" y="619641"/>
                  <a:pt x="55433" y="628833"/>
                  <a:pt x="51116" y="641784"/>
                </a:cubicBezTo>
                <a:cubicBezTo>
                  <a:pt x="24133" y="722734"/>
                  <a:pt x="51238" y="638515"/>
                  <a:pt x="34077" y="698579"/>
                </a:cubicBezTo>
                <a:cubicBezTo>
                  <a:pt x="32432" y="704335"/>
                  <a:pt x="29973" y="709842"/>
                  <a:pt x="28398" y="715618"/>
                </a:cubicBezTo>
                <a:cubicBezTo>
                  <a:pt x="24290" y="730679"/>
                  <a:pt x="20825" y="745909"/>
                  <a:pt x="17039" y="761054"/>
                </a:cubicBezTo>
                <a:cubicBezTo>
                  <a:pt x="15146" y="768627"/>
                  <a:pt x="12642" y="776072"/>
                  <a:pt x="11359" y="783772"/>
                </a:cubicBezTo>
                <a:lnTo>
                  <a:pt x="5680" y="817849"/>
                </a:lnTo>
                <a:cubicBezTo>
                  <a:pt x="3787" y="891682"/>
                  <a:pt x="0" y="965491"/>
                  <a:pt x="0" y="1039349"/>
                </a:cubicBezTo>
                <a:cubicBezTo>
                  <a:pt x="0" y="1071589"/>
                  <a:pt x="3535" y="1103733"/>
                  <a:pt x="5680" y="1135901"/>
                </a:cubicBezTo>
                <a:cubicBezTo>
                  <a:pt x="8188" y="1173528"/>
                  <a:pt x="12471" y="1227702"/>
                  <a:pt x="17039" y="1266529"/>
                </a:cubicBezTo>
                <a:cubicBezTo>
                  <a:pt x="18603" y="1279824"/>
                  <a:pt x="21058" y="1293003"/>
                  <a:pt x="22718" y="1306286"/>
                </a:cubicBezTo>
                <a:cubicBezTo>
                  <a:pt x="24844" y="1323297"/>
                  <a:pt x="25791" y="1340457"/>
                  <a:pt x="28398" y="1357401"/>
                </a:cubicBezTo>
                <a:cubicBezTo>
                  <a:pt x="29585" y="1365116"/>
                  <a:pt x="32442" y="1372487"/>
                  <a:pt x="34077" y="1380119"/>
                </a:cubicBezTo>
                <a:cubicBezTo>
                  <a:pt x="38122" y="1398997"/>
                  <a:pt x="39330" y="1418599"/>
                  <a:pt x="45436" y="1436915"/>
                </a:cubicBezTo>
                <a:cubicBezTo>
                  <a:pt x="59053" y="1477760"/>
                  <a:pt x="42535" y="1426759"/>
                  <a:pt x="56795" y="1476671"/>
                </a:cubicBezTo>
                <a:cubicBezTo>
                  <a:pt x="58440" y="1482428"/>
                  <a:pt x="60830" y="1487953"/>
                  <a:pt x="62475" y="1493710"/>
                </a:cubicBezTo>
                <a:cubicBezTo>
                  <a:pt x="64619" y="1501215"/>
                  <a:pt x="66010" y="1508923"/>
                  <a:pt x="68154" y="1516428"/>
                </a:cubicBezTo>
                <a:cubicBezTo>
                  <a:pt x="69799" y="1522184"/>
                  <a:pt x="72382" y="1527658"/>
                  <a:pt x="73834" y="1533466"/>
                </a:cubicBezTo>
                <a:cubicBezTo>
                  <a:pt x="76175" y="1542831"/>
                  <a:pt x="76739" y="1552618"/>
                  <a:pt x="79513" y="1561864"/>
                </a:cubicBezTo>
                <a:cubicBezTo>
                  <a:pt x="82442" y="1571629"/>
                  <a:pt x="87874" y="1580517"/>
                  <a:pt x="90872" y="1590261"/>
                </a:cubicBezTo>
                <a:cubicBezTo>
                  <a:pt x="112332" y="1660006"/>
                  <a:pt x="90885" y="1613005"/>
                  <a:pt x="113590" y="1658415"/>
                </a:cubicBezTo>
                <a:cubicBezTo>
                  <a:pt x="115483" y="1667881"/>
                  <a:pt x="116929" y="1677448"/>
                  <a:pt x="119270" y="1686813"/>
                </a:cubicBezTo>
                <a:cubicBezTo>
                  <a:pt x="120722" y="1692621"/>
                  <a:pt x="123497" y="1698043"/>
                  <a:pt x="124949" y="1703851"/>
                </a:cubicBezTo>
                <a:cubicBezTo>
                  <a:pt x="127290" y="1713216"/>
                  <a:pt x="127576" y="1723091"/>
                  <a:pt x="130629" y="1732249"/>
                </a:cubicBezTo>
                <a:cubicBezTo>
                  <a:pt x="133306" y="1740281"/>
                  <a:pt x="138202" y="1747394"/>
                  <a:pt x="141988" y="1754967"/>
                </a:cubicBezTo>
                <a:cubicBezTo>
                  <a:pt x="143881" y="1762540"/>
                  <a:pt x="144926" y="1770376"/>
                  <a:pt x="147667" y="1777685"/>
                </a:cubicBezTo>
                <a:cubicBezTo>
                  <a:pt x="150640" y="1785612"/>
                  <a:pt x="156349" y="1792371"/>
                  <a:pt x="159026" y="1800403"/>
                </a:cubicBezTo>
                <a:cubicBezTo>
                  <a:pt x="182603" y="1871134"/>
                  <a:pt x="161319" y="1823556"/>
                  <a:pt x="176065" y="1862877"/>
                </a:cubicBezTo>
                <a:cubicBezTo>
                  <a:pt x="179645" y="1872423"/>
                  <a:pt x="183283" y="1881959"/>
                  <a:pt x="187424" y="1891275"/>
                </a:cubicBezTo>
                <a:cubicBezTo>
                  <a:pt x="190863" y="1899012"/>
                  <a:pt x="195639" y="1906132"/>
                  <a:pt x="198783" y="1913993"/>
                </a:cubicBezTo>
                <a:cubicBezTo>
                  <a:pt x="198790" y="1914010"/>
                  <a:pt x="212978" y="1956580"/>
                  <a:pt x="215821" y="1965108"/>
                </a:cubicBezTo>
                <a:cubicBezTo>
                  <a:pt x="217714" y="1970788"/>
                  <a:pt x="218180" y="1977166"/>
                  <a:pt x="221501" y="1982147"/>
                </a:cubicBezTo>
                <a:lnTo>
                  <a:pt x="232860" y="1999185"/>
                </a:lnTo>
                <a:cubicBezTo>
                  <a:pt x="244678" y="2046460"/>
                  <a:pt x="230289" y="1999725"/>
                  <a:pt x="249898" y="2038942"/>
                </a:cubicBezTo>
                <a:cubicBezTo>
                  <a:pt x="252575" y="2044297"/>
                  <a:pt x="253101" y="2050530"/>
                  <a:pt x="255578" y="2055980"/>
                </a:cubicBezTo>
                <a:cubicBezTo>
                  <a:pt x="262585" y="2071395"/>
                  <a:pt x="268903" y="2087327"/>
                  <a:pt x="278296" y="2101416"/>
                </a:cubicBezTo>
                <a:cubicBezTo>
                  <a:pt x="282082" y="2107096"/>
                  <a:pt x="286386" y="2112462"/>
                  <a:pt x="289655" y="2118455"/>
                </a:cubicBezTo>
                <a:cubicBezTo>
                  <a:pt x="297763" y="2133320"/>
                  <a:pt x="302980" y="2149802"/>
                  <a:pt x="312373" y="2163891"/>
                </a:cubicBezTo>
                <a:cubicBezTo>
                  <a:pt x="323780" y="2181002"/>
                  <a:pt x="326445" y="2183472"/>
                  <a:pt x="335091" y="2203647"/>
                </a:cubicBezTo>
                <a:cubicBezTo>
                  <a:pt x="348745" y="2235508"/>
                  <a:pt x="330600" y="2205729"/>
                  <a:pt x="352129" y="2243404"/>
                </a:cubicBezTo>
                <a:cubicBezTo>
                  <a:pt x="355516" y="2249330"/>
                  <a:pt x="360435" y="2254337"/>
                  <a:pt x="363488" y="2260442"/>
                </a:cubicBezTo>
                <a:cubicBezTo>
                  <a:pt x="366165" y="2265797"/>
                  <a:pt x="366659" y="2272045"/>
                  <a:pt x="369168" y="2277481"/>
                </a:cubicBezTo>
                <a:cubicBezTo>
                  <a:pt x="378038" y="2296699"/>
                  <a:pt x="385824" y="2316665"/>
                  <a:pt x="397565" y="2334276"/>
                </a:cubicBezTo>
                <a:cubicBezTo>
                  <a:pt x="401351" y="2339956"/>
                  <a:pt x="405655" y="2345322"/>
                  <a:pt x="408924" y="2351315"/>
                </a:cubicBezTo>
                <a:cubicBezTo>
                  <a:pt x="440495" y="2409196"/>
                  <a:pt x="417173" y="2382283"/>
                  <a:pt x="448681" y="2413789"/>
                </a:cubicBezTo>
                <a:cubicBezTo>
                  <a:pt x="452467" y="2421362"/>
                  <a:pt x="455839" y="2429156"/>
                  <a:pt x="460040" y="2436507"/>
                </a:cubicBezTo>
                <a:cubicBezTo>
                  <a:pt x="463427" y="2442434"/>
                  <a:pt x="467781" y="2447757"/>
                  <a:pt x="471399" y="2453546"/>
                </a:cubicBezTo>
                <a:cubicBezTo>
                  <a:pt x="477249" y="2462907"/>
                  <a:pt x="483076" y="2472293"/>
                  <a:pt x="488437" y="2481943"/>
                </a:cubicBezTo>
                <a:cubicBezTo>
                  <a:pt x="492549" y="2489344"/>
                  <a:pt x="495100" y="2497616"/>
                  <a:pt x="499796" y="2504661"/>
                </a:cubicBezTo>
                <a:cubicBezTo>
                  <a:pt x="510297" y="2520413"/>
                  <a:pt x="522514" y="2534952"/>
                  <a:pt x="533873" y="2550097"/>
                </a:cubicBezTo>
                <a:lnTo>
                  <a:pt x="567950" y="2595533"/>
                </a:lnTo>
                <a:cubicBezTo>
                  <a:pt x="567961" y="2595548"/>
                  <a:pt x="602016" y="2640953"/>
                  <a:pt x="602027" y="2640969"/>
                </a:cubicBezTo>
                <a:cubicBezTo>
                  <a:pt x="605813" y="2646649"/>
                  <a:pt x="608944" y="2652825"/>
                  <a:pt x="613386" y="2658008"/>
                </a:cubicBezTo>
                <a:cubicBezTo>
                  <a:pt x="620356" y="2666139"/>
                  <a:pt x="629134" y="2672595"/>
                  <a:pt x="636104" y="2680726"/>
                </a:cubicBezTo>
                <a:cubicBezTo>
                  <a:pt x="640546" y="2685908"/>
                  <a:pt x="643496" y="2692210"/>
                  <a:pt x="647463" y="2697764"/>
                </a:cubicBezTo>
                <a:cubicBezTo>
                  <a:pt x="652965" y="2705467"/>
                  <a:pt x="658269" y="2713358"/>
                  <a:pt x="664502" y="2720482"/>
                </a:cubicBezTo>
                <a:cubicBezTo>
                  <a:pt x="671554" y="2728542"/>
                  <a:pt x="680364" y="2734973"/>
                  <a:pt x="687220" y="2743200"/>
                </a:cubicBezTo>
                <a:cubicBezTo>
                  <a:pt x="699340" y="2757744"/>
                  <a:pt x="707910" y="2775249"/>
                  <a:pt x="721297" y="2788636"/>
                </a:cubicBezTo>
                <a:cubicBezTo>
                  <a:pt x="736442" y="2803781"/>
                  <a:pt x="749598" y="2821221"/>
                  <a:pt x="766733" y="2834072"/>
                </a:cubicBezTo>
                <a:cubicBezTo>
                  <a:pt x="774306" y="2839752"/>
                  <a:pt x="782264" y="2844951"/>
                  <a:pt x="789451" y="2851111"/>
                </a:cubicBezTo>
                <a:cubicBezTo>
                  <a:pt x="795549" y="2856338"/>
                  <a:pt x="799807" y="2863694"/>
                  <a:pt x="806490" y="2868149"/>
                </a:cubicBezTo>
                <a:cubicBezTo>
                  <a:pt x="811471" y="2871470"/>
                  <a:pt x="818173" y="2871152"/>
                  <a:pt x="823528" y="2873829"/>
                </a:cubicBezTo>
                <a:cubicBezTo>
                  <a:pt x="829633" y="2876882"/>
                  <a:pt x="834462" y="2882135"/>
                  <a:pt x="840567" y="2885188"/>
                </a:cubicBezTo>
                <a:cubicBezTo>
                  <a:pt x="848712" y="2889260"/>
                  <a:pt x="873049" y="2894728"/>
                  <a:pt x="880323" y="2896547"/>
                </a:cubicBezTo>
                <a:cubicBezTo>
                  <a:pt x="886003" y="2900333"/>
                  <a:pt x="891124" y="2905134"/>
                  <a:pt x="897362" y="2907906"/>
                </a:cubicBezTo>
                <a:cubicBezTo>
                  <a:pt x="908303" y="2912769"/>
                  <a:pt x="921476" y="2912623"/>
                  <a:pt x="931439" y="2919265"/>
                </a:cubicBezTo>
                <a:lnTo>
                  <a:pt x="965516" y="2941983"/>
                </a:lnTo>
                <a:cubicBezTo>
                  <a:pt x="971195" y="2945769"/>
                  <a:pt x="977727" y="2948516"/>
                  <a:pt x="982554" y="2953342"/>
                </a:cubicBezTo>
                <a:cubicBezTo>
                  <a:pt x="988234" y="2959021"/>
                  <a:pt x="992910" y="2965925"/>
                  <a:pt x="999593" y="2970380"/>
                </a:cubicBezTo>
                <a:cubicBezTo>
                  <a:pt x="1004574" y="2973701"/>
                  <a:pt x="1011276" y="2973383"/>
                  <a:pt x="1016631" y="2976060"/>
                </a:cubicBezTo>
                <a:cubicBezTo>
                  <a:pt x="1060662" y="2998076"/>
                  <a:pt x="1007890" y="2978826"/>
                  <a:pt x="1050708" y="2993098"/>
                </a:cubicBezTo>
                <a:cubicBezTo>
                  <a:pt x="1077401" y="3019791"/>
                  <a:pt x="1061063" y="3005681"/>
                  <a:pt x="1101824" y="3032855"/>
                </a:cubicBezTo>
                <a:lnTo>
                  <a:pt x="1118862" y="3044214"/>
                </a:lnTo>
              </a:path>
            </a:pathLst>
          </a:custGeom>
          <a:noFill/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4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7D91491-570F-D484-17A9-24553118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932" y="222250"/>
            <a:ext cx="828213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Example II: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Instantaneous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 Rifting (</a:t>
            </a:r>
            <a:r>
              <a:rPr lang="en-US" dirty="0">
                <a:solidFill>
                  <a:srgbClr val="000000"/>
                </a:solidFill>
              </a:rPr>
              <a:t>McKenzie EPSL 1978</a:t>
            </a:r>
            <a:r>
              <a:rPr lang="en-US" dirty="0">
                <a:solidFill>
                  <a:srgbClr val="0003AA"/>
                </a:solidFill>
              </a:rPr>
              <a:t>)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Basically a cooling model: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12D709-BAB7-1335-850A-36F5627A7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32" y="1670050"/>
            <a:ext cx="1447800" cy="1752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2B7019-DFC9-63DB-932D-1258A839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32" y="1670050"/>
            <a:ext cx="1447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A530E-8615-7F01-F814-961B8303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32" y="2279650"/>
            <a:ext cx="14478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0F4D4444-E7AE-0F58-7321-F3265626F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4532" y="1670050"/>
            <a:ext cx="1066800" cy="1447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FBE03EC-E0C8-6E77-A63D-A75A8165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132" y="182245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crust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535930E-688A-8452-CFEA-EA98AA69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732" y="2432050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</a:rPr>
              <a:t>mantle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lithosphere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A85F27DA-84B3-3C23-A0D8-B378D80FC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2332" y="250825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E3C2E4-2CB3-5A29-B601-03CAABCE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932" y="1670050"/>
            <a:ext cx="1447800" cy="1752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06B6EF-8F30-7742-C6A3-F344FD44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932" y="1670050"/>
            <a:ext cx="14478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16BC0-F62D-E2A8-E4D3-74778081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932" y="1974850"/>
            <a:ext cx="1447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B2311CEC-CC70-5E4F-F839-93B931D67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5332" y="1670050"/>
            <a:ext cx="990600" cy="762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DB4049F6-7F7E-BE3B-35D0-72FF5D126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932" y="167005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crust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9CC35CB-E3B2-EF3B-1666-8856D550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032" y="1914525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</a:rPr>
              <a:t>mantle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lithosphere</a:t>
            </a: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9F8C639C-C937-4697-2F66-2E4934F3D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932" y="2432050"/>
            <a:ext cx="0" cy="762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F9399854-2284-4649-829F-2C07CBB8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532" y="250825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08043A-BA31-5D3C-B475-10AD4272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532" y="1746250"/>
            <a:ext cx="1447800" cy="1752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80452B-C5C2-6705-E2ED-5FB2E711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532" y="1746250"/>
            <a:ext cx="14478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898858-9041-97CE-65F9-953BE3BC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532" y="2051050"/>
            <a:ext cx="1447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2D24B56F-098F-92BF-1197-DCA0CDCA1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0932" y="1746250"/>
            <a:ext cx="1066800" cy="1447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E8B8831B-DA09-AD52-23FE-D108F077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532" y="174625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crust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9F30D425-4ADC-3F44-D02A-C6D79A21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132" y="2295525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</a:rPr>
              <a:t>mantle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lithosphere</a:t>
            </a: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60FFC1AE-F92F-0CE8-08F8-9577E93C0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5332" y="1670050"/>
            <a:ext cx="99060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7EE8806-CD83-9AC7-2250-BB5DF804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457" y="3575050"/>
            <a:ext cx="76553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Higher temperature        lower density; </a:t>
            </a:r>
            <a:r>
              <a:rPr lang="en-US" dirty="0" err="1">
                <a:solidFill>
                  <a:srgbClr val="0003AA"/>
                </a:solidFill>
              </a:rPr>
              <a:t>isostasy</a:t>
            </a:r>
            <a:r>
              <a:rPr lang="en-US" dirty="0">
                <a:solidFill>
                  <a:srgbClr val="0003AA"/>
                </a:solidFill>
              </a:rPr>
              <a:t> implies</a:t>
            </a:r>
          </a:p>
          <a:p>
            <a:r>
              <a:rPr lang="en-US" dirty="0">
                <a:solidFill>
                  <a:srgbClr val="0003AA"/>
                </a:solidFill>
              </a:rPr>
              <a:t>lower density should correspond to higher elevation!</a:t>
            </a:r>
          </a:p>
          <a:p>
            <a:r>
              <a:rPr lang="en-US" dirty="0">
                <a:solidFill>
                  <a:srgbClr val="0003AA"/>
                </a:solidFill>
              </a:rPr>
              <a:t>Elevation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decays ~ exponentially as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where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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stretching factor; characteristic time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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DF9AC27-8DFB-118E-61BB-2F0EDE1A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886450"/>
            <a:ext cx="990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28BCFA-6CBE-9508-E9AD-EE61E602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743450"/>
            <a:ext cx="2209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Line 29">
            <a:extLst>
              <a:ext uri="{FF2B5EF4-FFF2-40B4-BE49-F238E27FC236}">
                <a16:creationId xmlns:a16="http://schemas.microsoft.com/office/drawing/2014/main" id="{789E5F16-E105-65D4-F870-1069B7B417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9732" y="1670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3347541C-BA3C-B633-E29B-CA691F8F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132" y="212725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Times New Roman" charset="0"/>
              </a:rPr>
              <a:t>l</a:t>
            </a: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45DBE29E-A981-56EF-4066-B117FD897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548" y="3839439"/>
            <a:ext cx="533400" cy="0"/>
          </a:xfrm>
          <a:prstGeom prst="line">
            <a:avLst/>
          </a:prstGeom>
          <a:noFill/>
          <a:ln w="76200">
            <a:solidFill>
              <a:srgbClr val="0003A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6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472</Words>
  <Application>Microsoft Macintosh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21</cp:revision>
  <dcterms:created xsi:type="dcterms:W3CDTF">2023-01-09T19:13:31Z</dcterms:created>
  <dcterms:modified xsi:type="dcterms:W3CDTF">2023-01-30T21:37:17Z</dcterms:modified>
</cp:coreProperties>
</file>