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62" r:id="rId4"/>
    <p:sldId id="270" r:id="rId5"/>
    <p:sldId id="271" r:id="rId6"/>
    <p:sldId id="272" r:id="rId7"/>
    <p:sldId id="266" r:id="rId8"/>
    <p:sldId id="267" r:id="rId9"/>
    <p:sldId id="257" r:id="rId10"/>
    <p:sldId id="258" r:id="rId11"/>
    <p:sldId id="26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67B"/>
    <a:srgbClr val="0009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266"/>
    <p:restoredTop sz="96327"/>
  </p:normalViewPr>
  <p:slideViewPr>
    <p:cSldViewPr snapToGrid="0">
      <p:cViewPr varScale="1">
        <p:scale>
          <a:sx n="128" d="100"/>
          <a:sy n="128" d="100"/>
        </p:scale>
        <p:origin x="11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370C0-BFEB-05F1-30D1-0EF6AA48A0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3CBF1B-FCC8-B8FB-2AA4-78538029B1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0997AE-DDA6-0945-7D73-D06E0F7A7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033B3-AC8E-0E4A-ABB5-B840E5CD0FD9}" type="datetimeFigureOut">
              <a:rPr lang="en-US" smtClean="0"/>
              <a:t>9/5/23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472D0-58E5-2721-91B2-E6C22F001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C76344-B18A-8966-469E-E911342C3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D5B0-BFD4-6C4C-9076-DEC91A1F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239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0F424-2D7E-0FD4-E3BB-AC315B614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25967F-FB1F-15F6-55D4-272E884BF2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5C05AC-CCD4-208C-46ED-AB5D2920D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033B3-AC8E-0E4A-ABB5-B840E5CD0FD9}" type="datetimeFigureOut">
              <a:rPr lang="en-US" smtClean="0"/>
              <a:t>9/5/23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B5DA6-B78D-902B-3AA2-3F8E43117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99915B-6F5B-17D0-0BE3-FB989123F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D5B0-BFD4-6C4C-9076-DEC91A1F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024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8592A9-BAE5-1462-4D4F-3B52F0892B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31A1BD-3590-6A6F-0CEF-98F5D73E66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67F40A-A507-F733-381E-F25087799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033B3-AC8E-0E4A-ABB5-B840E5CD0FD9}" type="datetimeFigureOut">
              <a:rPr lang="en-US" smtClean="0"/>
              <a:t>9/5/23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A99A18-525D-29AE-4A62-AACFE0F66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3125A3-8E49-AF37-ADA4-CEDAC3AC2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D5B0-BFD4-6C4C-9076-DEC91A1F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451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89DDB-22A1-4CA8-D3CB-BF3319EF3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4C1C9-DEE9-DD9E-2BCE-EBA7C1D43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5380EC-26D7-74A4-331F-7A2AA0A74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033B3-AC8E-0E4A-ABB5-B840E5CD0FD9}" type="datetimeFigureOut">
              <a:rPr lang="en-US" smtClean="0"/>
              <a:t>9/5/23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712F3-A1AE-1640-200B-326024523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D88292-9684-6248-711C-AA35AAE41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D5B0-BFD4-6C4C-9076-DEC91A1F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585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5D141-AD3E-FEF2-34EA-FFDC3226A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8812AB-86A0-8288-F2B8-27522D6A55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4F3710-7484-C77C-866D-B926A9BEC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033B3-AC8E-0E4A-ABB5-B840E5CD0FD9}" type="datetimeFigureOut">
              <a:rPr lang="en-US" smtClean="0"/>
              <a:t>9/5/23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5345F-C64E-E385-5483-7BB76043C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3A1D2E-1C41-292E-11EA-BF6FD9F9A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D5B0-BFD4-6C4C-9076-DEC91A1F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230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2FAF2-A37E-B223-3FC0-71CCD101D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52BBF-DEE9-0875-1C42-304908876C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C350E1-B4E4-8B54-8229-E0B761D9DD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5AF97-C470-70D1-17F6-B9C273439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033B3-AC8E-0E4A-ABB5-B840E5CD0FD9}" type="datetimeFigureOut">
              <a:rPr lang="en-US" smtClean="0"/>
              <a:t>9/5/23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959D6A-FEA4-AD22-436C-052C94DC5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D49AF6-75A7-C4B3-6D0A-4320C4278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D5B0-BFD4-6C4C-9076-DEC91A1F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017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BEE5C-CE09-7D3B-D30A-77583D957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EB983B-4FDF-E8B5-7EAF-6BAC5AF102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F50A22-C90A-D321-E865-DEB9D053FD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4451BF-95D9-F113-9D9D-7134687797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56047A-379B-756F-C008-46D89BC6FF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E952EF-3D20-1CD7-BFDF-EE142D3FE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033B3-AC8E-0E4A-ABB5-B840E5CD0FD9}" type="datetimeFigureOut">
              <a:rPr lang="en-US" smtClean="0"/>
              <a:t>9/5/23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174AB8-4BB3-35AB-A7F4-30DAD7D52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5E2585-DC3D-BBDC-BDA2-DBE33D768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D5B0-BFD4-6C4C-9076-DEC91A1F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86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F1832-7824-F42C-CF0D-3A2A5613D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26AC22-ECF4-7C99-06E0-D995FBD49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033B3-AC8E-0E4A-ABB5-B840E5CD0FD9}" type="datetimeFigureOut">
              <a:rPr lang="en-US" smtClean="0"/>
              <a:t>9/5/23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CEB83D-D51B-19CB-D369-868086001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89A641-B04D-4E05-BAC1-E0AF13E06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D5B0-BFD4-6C4C-9076-DEC91A1F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672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189468-2725-19EC-D425-E15FDE49F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033B3-AC8E-0E4A-ABB5-B840E5CD0FD9}" type="datetimeFigureOut">
              <a:rPr lang="en-US" smtClean="0"/>
              <a:t>9/5/23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68E0DE-5EE6-F116-6C92-C79A76F76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27E1C6-4BAD-80FE-14CE-19A34CBDD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D5B0-BFD4-6C4C-9076-DEC91A1F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156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44AE8-F259-C617-5C53-21A290929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88D14-E850-08A3-256C-D7A846E673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A87FA7-A17F-DD8E-8D7A-283C180B5C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D29CD5-C10A-2A29-7E43-2EB3D3530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033B3-AC8E-0E4A-ABB5-B840E5CD0FD9}" type="datetimeFigureOut">
              <a:rPr lang="en-US" smtClean="0"/>
              <a:t>9/5/23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B3A5B4-8BE2-0175-6CB6-B538F7DF8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890B5E-55E3-4919-EB66-5BDDB3F6B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D5B0-BFD4-6C4C-9076-DEC91A1F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372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B8707-1030-E7BB-834A-99916EE79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096879-99F8-7D0A-FA71-8BC6E8B9CC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52EC58-0175-AD32-1C7B-8D1B533CE9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A836C8-FB9D-4F95-A67A-754AA6D69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033B3-AC8E-0E4A-ABB5-B840E5CD0FD9}" type="datetimeFigureOut">
              <a:rPr lang="en-US" smtClean="0"/>
              <a:t>9/5/23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C93930-8C7E-4B75-B6AE-F06F4A31D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D07B9B-6B3B-81B7-F042-0E56F54A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D5B0-BFD4-6C4C-9076-DEC91A1F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637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B5E1A2-BD92-1300-4889-349C63B94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E361BB-20F5-FF77-266C-0E867B5AD3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DFC22D-C881-4B86-588F-7E111FDA7D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033B3-AC8E-0E4A-ABB5-B840E5CD0FD9}" type="datetimeFigureOut">
              <a:rPr lang="en-US" smtClean="0"/>
              <a:t>9/5/23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25397-5F5D-A6D5-5686-B743AD66CB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328D1D-65A0-3472-BD74-2EFFB74786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7D5B0-BFD4-6C4C-9076-DEC91A1F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705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0.emf"/><Relationship Id="rId4" Type="http://schemas.openxmlformats.org/officeDocument/2006/relationships/image" Target="../media/image3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emf"/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emf"/><Relationship Id="rId4" Type="http://schemas.openxmlformats.org/officeDocument/2006/relationships/image" Target="../media/image2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emf"/><Relationship Id="rId5" Type="http://schemas.openxmlformats.org/officeDocument/2006/relationships/image" Target="../media/image32.emf"/><Relationship Id="rId4" Type="http://schemas.openxmlformats.org/officeDocument/2006/relationships/image" Target="../media/image3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7">
            <a:extLst>
              <a:ext uri="{FF2B5EF4-FFF2-40B4-BE49-F238E27FC236}">
                <a16:creationId xmlns:a16="http://schemas.microsoft.com/office/drawing/2014/main" id="{34799653-F163-59D7-84CC-FC116DF324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24555" y="6405563"/>
            <a:ext cx="21115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eaLnBrk="0" hangingPunct="0"/>
            <a:r>
              <a:rPr lang="en-US" sz="1800" dirty="0">
                <a:solidFill>
                  <a:srgbClr val="00099F"/>
                </a:solidFill>
              </a:rPr>
              <a:t>© A.R. Lowry 2023</a:t>
            </a:r>
            <a:endParaRPr lang="en-US" sz="1800" dirty="0">
              <a:solidFill>
                <a:srgbClr val="00099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FB35F1EC-90CA-A556-0A56-74E1970710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6680" y="38100"/>
            <a:ext cx="498873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algn="ctr"/>
            <a:r>
              <a:rPr lang="en-US" sz="3600" i="1" dirty="0">
                <a:solidFill>
                  <a:srgbClr val="00099F"/>
                </a:solidFill>
                <a:latin typeface="Arial Black" charset="0"/>
              </a:rPr>
              <a:t>Geology 5670/6670</a:t>
            </a:r>
          </a:p>
          <a:p>
            <a:pPr algn="ctr"/>
            <a:r>
              <a:rPr lang="en-US" sz="3600" i="1" dirty="0">
                <a:solidFill>
                  <a:srgbClr val="00099F"/>
                </a:solidFill>
                <a:latin typeface="Arial Black" charset="0"/>
              </a:rPr>
              <a:t>Inverse Theory</a:t>
            </a:r>
            <a:endParaRPr lang="en-US" sz="3600" i="1" u="sng" dirty="0">
              <a:solidFill>
                <a:srgbClr val="00099F"/>
              </a:solidFill>
              <a:latin typeface="Arial Black" charset="0"/>
            </a:endParaRPr>
          </a:p>
        </p:txBody>
      </p:sp>
      <p:sp>
        <p:nvSpPr>
          <p:cNvPr id="11" name="Text Box 26">
            <a:extLst>
              <a:ext uri="{FF2B5EF4-FFF2-40B4-BE49-F238E27FC236}">
                <a16:creationId xmlns:a16="http://schemas.microsoft.com/office/drawing/2014/main" id="{BE7C61FC-0994-C55B-F855-4D53B22F2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54698" y="38100"/>
            <a:ext cx="17604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5 Sep 2023</a:t>
            </a:r>
          </a:p>
        </p:txBody>
      </p:sp>
      <p:sp>
        <p:nvSpPr>
          <p:cNvPr id="12" name="Text Box 28">
            <a:extLst>
              <a:ext uri="{FF2B5EF4-FFF2-40B4-BE49-F238E27FC236}">
                <a16:creationId xmlns:a16="http://schemas.microsoft.com/office/drawing/2014/main" id="{CA9BD651-DC41-B152-8993-5D20622DB4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162" y="6358235"/>
            <a:ext cx="673376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99F"/>
                </a:solidFill>
              </a:rPr>
              <a:t>Read for Thurs 7 Sep: </a:t>
            </a:r>
            <a:r>
              <a:rPr lang="en-US" i="1" dirty="0">
                <a:solidFill>
                  <a:srgbClr val="00099F"/>
                </a:solidFill>
              </a:rPr>
              <a:t>Menke</a:t>
            </a:r>
            <a:r>
              <a:rPr lang="en-US" dirty="0">
                <a:solidFill>
                  <a:srgbClr val="00099F"/>
                </a:solidFill>
              </a:rPr>
              <a:t> Chapter 2 (17-38)</a:t>
            </a:r>
          </a:p>
        </p:txBody>
      </p:sp>
      <p:sp>
        <p:nvSpPr>
          <p:cNvPr id="3" name="Text Box 29">
            <a:extLst>
              <a:ext uri="{FF2B5EF4-FFF2-40B4-BE49-F238E27FC236}">
                <a16:creationId xmlns:a16="http://schemas.microsoft.com/office/drawing/2014/main" id="{59444EE3-5F6D-B2F4-BFCA-190656267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8473" y="1181100"/>
            <a:ext cx="8195773" cy="461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 dirty="0">
                <a:solidFill>
                  <a:srgbClr val="FF3300"/>
                </a:solidFill>
                <a:latin typeface="Arial Black" charset="0"/>
              </a:rPr>
              <a:t>Last time: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The Linear Inverse Problem</a:t>
            </a:r>
            <a:endParaRPr lang="en-US" dirty="0">
              <a:solidFill>
                <a:srgbClr val="00067B"/>
              </a:solidFill>
            </a:endParaRPr>
          </a:p>
          <a:p>
            <a:endParaRPr lang="en-US" sz="600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• </a:t>
            </a:r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Notation </a:t>
            </a:r>
            <a:r>
              <a:rPr lang="en-US" dirty="0">
                <a:solidFill>
                  <a:srgbClr val="00067B"/>
                </a:solidFill>
              </a:rPr>
              <a:t>will be consistent throughout this course:</a:t>
            </a:r>
          </a:p>
          <a:p>
            <a:r>
              <a:rPr lang="en-US" dirty="0">
                <a:solidFill>
                  <a:schemeClr val="accent2"/>
                </a:solidFill>
              </a:rPr>
              <a:t>     </a:t>
            </a:r>
            <a:r>
              <a:rPr lang="en-US" i="1" dirty="0">
                <a:latin typeface="Times New Roman" charset="0"/>
              </a:rPr>
              <a:t>  </a:t>
            </a:r>
            <a:r>
              <a:rPr lang="en-US" dirty="0"/>
              <a:t> </a:t>
            </a:r>
            <a:r>
              <a:rPr lang="en-US" sz="800" dirty="0"/>
              <a:t> </a:t>
            </a:r>
            <a:r>
              <a:rPr lang="en-US" dirty="0">
                <a:latin typeface="Times New Roman" charset="0"/>
              </a:rPr>
              <a:t>=</a:t>
            </a:r>
            <a:r>
              <a:rPr lang="en-US" dirty="0">
                <a:solidFill>
                  <a:schemeClr val="accent2"/>
                </a:solidFill>
                <a:latin typeface="Times New Roman" charset="0"/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observational </a:t>
            </a:r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data</a:t>
            </a:r>
            <a:endParaRPr lang="en-US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    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 =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number of observations</a:t>
            </a:r>
            <a:endParaRPr lang="en-US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     </a:t>
            </a:r>
            <a:r>
              <a:rPr lang="en-US" i="1" dirty="0">
                <a:latin typeface="Times New Roman" charset="0"/>
              </a:rPr>
              <a:t>  </a:t>
            </a:r>
            <a:r>
              <a:rPr lang="en-US" dirty="0">
                <a:solidFill>
                  <a:schemeClr val="accent2"/>
                </a:solidFill>
              </a:rPr>
              <a:t>  </a:t>
            </a:r>
            <a:r>
              <a:rPr lang="en-US" dirty="0">
                <a:latin typeface="Times New Roman" charset="0"/>
              </a:rPr>
              <a:t>=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model parameters</a:t>
            </a:r>
            <a:r>
              <a:rPr lang="en-US" sz="2800" i="1" dirty="0">
                <a:solidFill>
                  <a:srgbClr val="00067B"/>
                </a:solidFill>
                <a:latin typeface="Arial Black" charset="0"/>
              </a:rPr>
              <a:t> </a:t>
            </a:r>
            <a:endParaRPr lang="en-US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     </a:t>
            </a:r>
            <a:r>
              <a:rPr lang="en-US" i="1" dirty="0">
                <a:latin typeface="Times New Roman" charset="0"/>
              </a:rPr>
              <a:t>M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latin typeface="Times New Roman" charset="0"/>
              </a:rPr>
              <a:t>=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number of parameters</a:t>
            </a:r>
          </a:p>
          <a:p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    </a:t>
            </a:r>
            <a:r>
              <a:rPr lang="en-US" i="1" dirty="0">
                <a:latin typeface="Times New Roman" charset="0"/>
              </a:rPr>
              <a:t>   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sz="800" dirty="0">
                <a:solidFill>
                  <a:schemeClr val="accent2"/>
                </a:solidFill>
              </a:rPr>
              <a:t> </a:t>
            </a:r>
            <a:r>
              <a:rPr lang="en-US" dirty="0">
                <a:latin typeface="Times New Roman" charset="0"/>
              </a:rPr>
              <a:t>= </a:t>
            </a:r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sensitivity matrix</a:t>
            </a:r>
            <a:r>
              <a:rPr lang="en-US" dirty="0">
                <a:solidFill>
                  <a:srgbClr val="00067B"/>
                </a:solidFill>
              </a:rPr>
              <a:t> of physics relating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i="1" dirty="0">
                <a:latin typeface="Times New Roman" charset="0"/>
              </a:rPr>
              <a:t>  </a:t>
            </a:r>
            <a:r>
              <a:rPr lang="en-US" dirty="0">
                <a:solidFill>
                  <a:schemeClr val="accent2"/>
                </a:solidFill>
              </a:rPr>
              <a:t>  </a:t>
            </a:r>
            <a:r>
              <a:rPr lang="en-US" dirty="0">
                <a:solidFill>
                  <a:srgbClr val="00067B"/>
                </a:solidFill>
              </a:rPr>
              <a:t>to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i="1" dirty="0">
                <a:latin typeface="Times New Roman" charset="0"/>
              </a:rPr>
              <a:t> </a:t>
            </a:r>
            <a:endParaRPr lang="en-US" dirty="0">
              <a:solidFill>
                <a:schemeClr val="accent2"/>
              </a:solidFill>
            </a:endParaRPr>
          </a:p>
          <a:p>
            <a:endParaRPr lang="en-US" sz="600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• The (linear) relation we seek to solve can then be written:</a:t>
            </a:r>
          </a:p>
          <a:p>
            <a:endParaRPr lang="en-US" sz="1400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                              or               or (if sadistic)</a:t>
            </a:r>
          </a:p>
          <a:p>
            <a:endParaRPr lang="en-US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• Given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i="1" dirty="0">
                <a:latin typeface="Times New Roman" charset="0"/>
              </a:rPr>
              <a:t>M</a:t>
            </a:r>
            <a:r>
              <a:rPr lang="en-US" dirty="0">
                <a:latin typeface="Times New Roman" charset="0"/>
              </a:rPr>
              <a:t> =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solidFill>
                  <a:srgbClr val="00067B"/>
                </a:solidFill>
              </a:rPr>
              <a:t>, </a:t>
            </a:r>
            <a:r>
              <a:rPr lang="ja-JP" altLang="en-US" dirty="0">
                <a:solidFill>
                  <a:srgbClr val="00067B"/>
                </a:solidFill>
                <a:latin typeface="Arial"/>
              </a:rPr>
              <a:t>“</a:t>
            </a:r>
            <a:r>
              <a:rPr lang="en-US" dirty="0">
                <a:solidFill>
                  <a:srgbClr val="00067B"/>
                </a:solidFill>
              </a:rPr>
              <a:t>perfect physics</a:t>
            </a:r>
            <a:r>
              <a:rPr lang="ja-JP" altLang="en-US" dirty="0">
                <a:solidFill>
                  <a:srgbClr val="00067B"/>
                </a:solidFill>
                <a:latin typeface="Arial"/>
              </a:rPr>
              <a:t>”</a:t>
            </a:r>
            <a:r>
              <a:rPr lang="en-US" dirty="0">
                <a:solidFill>
                  <a:srgbClr val="00067B"/>
                </a:solidFill>
              </a:rPr>
              <a:t> &amp; measurement errors </a:t>
            </a:r>
            <a:r>
              <a:rPr lang="en-US" dirty="0">
                <a:solidFill>
                  <a:schemeClr val="accent2"/>
                </a:solidFill>
              </a:rPr>
              <a:t>  </a:t>
            </a:r>
            <a:r>
              <a:rPr lang="en-US" dirty="0">
                <a:solidFill>
                  <a:srgbClr val="00067B"/>
                </a:solidFill>
              </a:rPr>
              <a:t>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7E409B-8B38-BB9A-E618-13489F0C15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4148" y="2024995"/>
            <a:ext cx="239713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04D1D2F-6539-F13B-2B30-E2DF261C7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6230" y="2804080"/>
            <a:ext cx="293688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80DE63F-A6EA-A39F-539A-42F63C8579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5069" y="3538160"/>
            <a:ext cx="239713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62BD711-5013-BE37-F33B-88B8A935FC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3719" y="3538160"/>
            <a:ext cx="293688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9C18878-00A0-0DF2-BFE9-C6C1D18607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5001" y="3534608"/>
            <a:ext cx="293688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E59BAC3-9389-8003-586F-283E4B67E3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7073" y="4389438"/>
            <a:ext cx="2286000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3D366D8-3EBC-ED2F-9426-32BB0D6A9E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4398" y="4507468"/>
            <a:ext cx="1174750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AEAD963-52BA-E7C6-2AEC-093B560A09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0998" y="4394200"/>
            <a:ext cx="20193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CD1CF54-FB95-4C06-4C09-895C8396E4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5753" y="5320545"/>
            <a:ext cx="18732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400D81D-E594-5A14-B806-2F1189ED65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448" y="5676900"/>
            <a:ext cx="3187700" cy="623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9233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3">
            <a:extLst>
              <a:ext uri="{FF2B5EF4-FFF2-40B4-BE49-F238E27FC236}">
                <a16:creationId xmlns:a16="http://schemas.microsoft.com/office/drawing/2014/main" id="{99930B5B-8E65-BC48-E9B3-22882C7BBB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891" y="192088"/>
            <a:ext cx="812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>
                <a:solidFill>
                  <a:srgbClr val="00067B"/>
                </a:solidFill>
              </a:rPr>
              <a:t>Quick review of </a:t>
            </a:r>
            <a:r>
              <a:rPr lang="en-US" i="1">
                <a:solidFill>
                  <a:srgbClr val="00067B"/>
                </a:solidFill>
                <a:latin typeface="Arial Black" charset="0"/>
              </a:rPr>
              <a:t>Gaussian distributions</a:t>
            </a:r>
            <a:r>
              <a:rPr lang="en-US">
                <a:solidFill>
                  <a:srgbClr val="00067B"/>
                </a:solidFill>
              </a:rPr>
              <a:t> &amp; </a:t>
            </a:r>
            <a:r>
              <a:rPr lang="en-US" i="1">
                <a:solidFill>
                  <a:srgbClr val="00067B"/>
                </a:solidFill>
                <a:latin typeface="Arial Black" charset="0"/>
              </a:rPr>
              <a:t>statistics</a:t>
            </a:r>
            <a:r>
              <a:rPr lang="en-US">
                <a:solidFill>
                  <a:srgbClr val="00067B"/>
                </a:solidFill>
              </a:rPr>
              <a:t>:</a:t>
            </a:r>
          </a:p>
        </p:txBody>
      </p:sp>
      <p:sp>
        <p:nvSpPr>
          <p:cNvPr id="14" name="Text Box 4">
            <a:extLst>
              <a:ext uri="{FF2B5EF4-FFF2-40B4-BE49-F238E27FC236}">
                <a16:creationId xmlns:a16="http://schemas.microsoft.com/office/drawing/2014/main" id="{BA3B90DE-EA2F-D3F0-29B8-6BE322A763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8041" y="723901"/>
            <a:ext cx="7865454" cy="1200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Central Limit Theorem</a:t>
            </a:r>
            <a:r>
              <a:rPr lang="en-US" dirty="0">
                <a:solidFill>
                  <a:srgbClr val="00067B"/>
                </a:solidFill>
              </a:rPr>
              <a:t>: The sum of </a:t>
            </a:r>
            <a:r>
              <a:rPr lang="en-US" i="1" dirty="0">
                <a:latin typeface="Times New Roman" charset="0"/>
              </a:rPr>
              <a:t>L </a:t>
            </a:r>
            <a:r>
              <a:rPr lang="en-US" dirty="0">
                <a:solidFill>
                  <a:srgbClr val="00067B"/>
                </a:solidFill>
              </a:rPr>
              <a:t>independent,</a:t>
            </a:r>
          </a:p>
          <a:p>
            <a:r>
              <a:rPr lang="en-US" dirty="0">
                <a:solidFill>
                  <a:srgbClr val="00067B"/>
                </a:solidFill>
              </a:rPr>
              <a:t>   random variables approaches a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Gaussian</a:t>
            </a:r>
          </a:p>
          <a:p>
            <a:r>
              <a:rPr lang="en-US" dirty="0">
                <a:solidFill>
                  <a:srgbClr val="FF3300"/>
                </a:solidFill>
              </a:rPr>
              <a:t>  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distribution</a:t>
            </a:r>
            <a:r>
              <a:rPr lang="en-US" i="1" dirty="0">
                <a:solidFill>
                  <a:srgbClr val="FF3300"/>
                </a:solidFill>
                <a:latin typeface="Arial Black" charset="0"/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for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i="1" dirty="0">
                <a:latin typeface="Times New Roman" charset="0"/>
              </a:rPr>
              <a:t>L </a:t>
            </a:r>
            <a:r>
              <a:rPr lang="en-US" dirty="0">
                <a:solidFill>
                  <a:srgbClr val="00067B"/>
                </a:solidFill>
              </a:rPr>
              <a:t>sufficiently large.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3D149CA-8F82-E23C-8A1D-5EC29EA945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1078" y="1970088"/>
            <a:ext cx="7239000" cy="261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6" name="Text Box 7">
            <a:extLst>
              <a:ext uri="{FF2B5EF4-FFF2-40B4-BE49-F238E27FC236}">
                <a16:creationId xmlns:a16="http://schemas.microsoft.com/office/drawing/2014/main" id="{BE6F99FD-78F0-47BE-AB0C-9D6121739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2028" y="2378076"/>
            <a:ext cx="2767013" cy="4619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 dirty="0" err="1">
                <a:solidFill>
                  <a:srgbClr val="FF0000"/>
                </a:solidFill>
                <a:latin typeface="Arial Black" charset="0"/>
              </a:rPr>
              <a:t>Univariate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case: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DC9BC6C-72AB-83A6-D9A9-F4895196C1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378" y="2159001"/>
            <a:ext cx="3505200" cy="893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8" name="Text Box 10">
            <a:extLst>
              <a:ext uri="{FF2B5EF4-FFF2-40B4-BE49-F238E27FC236}">
                <a16:creationId xmlns:a16="http://schemas.microsoft.com/office/drawing/2014/main" id="{E52A16C0-EBFC-4D32-FCC0-88AB8AA184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9103" y="4735513"/>
            <a:ext cx="8620126" cy="175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67B"/>
                </a:solidFill>
              </a:rPr>
              <a:t>Where we define: </a:t>
            </a:r>
          </a:p>
          <a:p>
            <a:endParaRPr lang="en-US" sz="1200" dirty="0">
              <a:solidFill>
                <a:schemeClr val="accent2"/>
              </a:solidFill>
            </a:endParaRPr>
          </a:p>
          <a:p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Mean</a:t>
            </a:r>
            <a:r>
              <a:rPr lang="en-US" dirty="0">
                <a:solidFill>
                  <a:srgbClr val="00067B"/>
                </a:solidFill>
              </a:rPr>
              <a:t>:</a:t>
            </a:r>
            <a:r>
              <a:rPr lang="en-US" dirty="0">
                <a:solidFill>
                  <a:schemeClr val="accent2"/>
                </a:solidFill>
              </a:rPr>
              <a:t>                                          </a:t>
            </a:r>
            <a:r>
              <a:rPr lang="en-US" dirty="0">
                <a:solidFill>
                  <a:srgbClr val="00067B"/>
                </a:solidFill>
              </a:rPr>
              <a:t>, the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expected value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of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i="1" dirty="0">
                <a:latin typeface="Times New Roman" charset="0"/>
              </a:rPr>
              <a:t>x</a:t>
            </a:r>
            <a:endParaRPr lang="en-US" dirty="0">
              <a:solidFill>
                <a:schemeClr val="accent2"/>
              </a:solidFill>
            </a:endParaRPr>
          </a:p>
          <a:p>
            <a:endParaRPr lang="en-US" dirty="0">
              <a:solidFill>
                <a:schemeClr val="accent2"/>
              </a:solidFill>
            </a:endParaRPr>
          </a:p>
          <a:p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Variance</a:t>
            </a:r>
            <a:r>
              <a:rPr lang="en-US" dirty="0">
                <a:solidFill>
                  <a:srgbClr val="00067B"/>
                </a:solidFill>
              </a:rPr>
              <a:t>: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6F913A3A-BAA7-7CEE-D4A5-CE48368535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8" y="5046663"/>
            <a:ext cx="3352800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4C85CFE6-0CDC-F8C2-3AD1-6C1DE77B15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7578" y="5830888"/>
            <a:ext cx="4800601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1" name="Text Box 13">
            <a:extLst>
              <a:ext uri="{FF2B5EF4-FFF2-40B4-BE49-F238E27FC236}">
                <a16:creationId xmlns:a16="http://schemas.microsoft.com/office/drawing/2014/main" id="{754CAEC5-2A10-6F82-97FD-47CF403FD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8303" y="3011488"/>
            <a:ext cx="362631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2000" dirty="0">
                <a:solidFill>
                  <a:srgbClr val="00067B"/>
                </a:solidFill>
              </a:rPr>
              <a:t>is the </a:t>
            </a:r>
            <a:r>
              <a:rPr lang="en-US" sz="2000" i="1" dirty="0">
                <a:solidFill>
                  <a:srgbClr val="FF0000"/>
                </a:solidFill>
                <a:latin typeface="Arial Black" charset="0"/>
              </a:rPr>
              <a:t>Probability Density</a:t>
            </a:r>
          </a:p>
          <a:p>
            <a:r>
              <a:rPr lang="en-US" sz="2000" i="1" dirty="0">
                <a:solidFill>
                  <a:srgbClr val="FF0000"/>
                </a:solidFill>
                <a:latin typeface="Arial Black" charset="0"/>
              </a:rPr>
              <a:t>   Function</a:t>
            </a:r>
            <a:r>
              <a:rPr lang="en-US" sz="2000" i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000" dirty="0">
                <a:solidFill>
                  <a:srgbClr val="00067B"/>
                </a:solidFill>
                <a:latin typeface="Arial"/>
                <a:cs typeface="Arial"/>
              </a:rPr>
              <a:t>(for a Gaussian</a:t>
            </a:r>
          </a:p>
          <a:p>
            <a:r>
              <a:rPr lang="en-US" sz="2000" dirty="0">
                <a:solidFill>
                  <a:srgbClr val="00067B"/>
                </a:solidFill>
                <a:latin typeface="Arial"/>
                <a:cs typeface="Arial"/>
              </a:rPr>
              <a:t>                              distribution)</a:t>
            </a:r>
          </a:p>
        </p:txBody>
      </p:sp>
    </p:spTree>
    <p:extLst>
      <p:ext uri="{BB962C8B-B14F-4D97-AF65-F5344CB8AC3E}">
        <p14:creationId xmlns:p14="http://schemas.microsoft.com/office/powerpoint/2010/main" val="2798974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>
            <a:extLst>
              <a:ext uri="{FF2B5EF4-FFF2-40B4-BE49-F238E27FC236}">
                <a16:creationId xmlns:a16="http://schemas.microsoft.com/office/drawing/2014/main" id="{2961B1A8-ED3C-8B20-40DD-8C466C1A46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6122" y="151180"/>
            <a:ext cx="8239756" cy="6555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67B"/>
                </a:solidFill>
              </a:rPr>
              <a:t>When randomness is involved, we describe properties in</a:t>
            </a:r>
          </a:p>
          <a:p>
            <a:r>
              <a:rPr lang="en-US" dirty="0">
                <a:solidFill>
                  <a:srgbClr val="00067B"/>
                </a:solidFill>
              </a:rPr>
              <a:t>   the language of probability and statistics… Here we will</a:t>
            </a:r>
          </a:p>
          <a:p>
            <a:r>
              <a:rPr lang="en-US" dirty="0">
                <a:solidFill>
                  <a:srgbClr val="00067B"/>
                </a:solidFill>
              </a:rPr>
              <a:t>   denote a </a:t>
            </a:r>
            <a:r>
              <a:rPr lang="en-US" b="1" i="1" dirty="0">
                <a:solidFill>
                  <a:srgbClr val="FF000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random variable </a:t>
            </a:r>
            <a:r>
              <a:rPr lang="en-US" dirty="0">
                <a:solidFill>
                  <a:srgbClr val="00067B"/>
                </a:solidFill>
              </a:rPr>
              <a:t>with a tilde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~</a:t>
            </a:r>
            <a:r>
              <a:rPr lang="en-US" dirty="0">
                <a:solidFill>
                  <a:srgbClr val="00067B"/>
                </a:solidFill>
              </a:rPr>
              <a:t>) symbol.</a:t>
            </a:r>
          </a:p>
          <a:p>
            <a:endParaRPr lang="en-US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Some definitions which may (or may not) be familiar:</a:t>
            </a:r>
          </a:p>
          <a:p>
            <a:endParaRPr lang="en-US" sz="1200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   • 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joint multivariate cumulative distribution</a:t>
            </a:r>
          </a:p>
          <a:p>
            <a:r>
              <a:rPr lang="en-US" i="1" dirty="0">
                <a:solidFill>
                  <a:srgbClr val="FF0000"/>
                </a:solidFill>
                <a:latin typeface="Arial"/>
                <a:cs typeface="Arial"/>
              </a:rPr>
              <a:t>    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function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(CDF) describes, for arbitrary </a:t>
            </a:r>
            <a:r>
              <a:rPr lang="en-US" b="1" i="1" dirty="0">
                <a:latin typeface="Times New Roman" charset="0"/>
              </a:rPr>
              <a:t>x</a:t>
            </a:r>
            <a:r>
              <a:rPr lang="en-US" dirty="0">
                <a:solidFill>
                  <a:srgbClr val="00067B"/>
                </a:solidFill>
              </a:rPr>
              <a:t>, the relational</a:t>
            </a:r>
          </a:p>
          <a:p>
            <a:r>
              <a:rPr lang="en-US" dirty="0">
                <a:solidFill>
                  <a:srgbClr val="00067B"/>
                </a:solidFill>
              </a:rPr>
              <a:t>     probabilities:</a:t>
            </a:r>
          </a:p>
          <a:p>
            <a:endParaRPr lang="en-US" dirty="0">
              <a:solidFill>
                <a:srgbClr val="00067B"/>
              </a:solidFill>
            </a:endParaRPr>
          </a:p>
          <a:p>
            <a:endParaRPr lang="en-US" dirty="0">
              <a:solidFill>
                <a:srgbClr val="00067B"/>
              </a:solidFill>
            </a:endParaRPr>
          </a:p>
          <a:p>
            <a:endParaRPr lang="en-US" dirty="0">
              <a:solidFill>
                <a:srgbClr val="00067B"/>
              </a:solidFill>
            </a:endParaRPr>
          </a:p>
          <a:p>
            <a:endParaRPr lang="en-US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   • A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joint probability density function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(PDF) is the</a:t>
            </a:r>
          </a:p>
          <a:p>
            <a:r>
              <a:rPr lang="en-US" dirty="0">
                <a:solidFill>
                  <a:srgbClr val="00067B"/>
                </a:solidFill>
              </a:rPr>
              <a:t>     derivative of the distribution function:</a:t>
            </a:r>
          </a:p>
          <a:p>
            <a:endParaRPr lang="en-US" dirty="0">
              <a:solidFill>
                <a:schemeClr val="accent2"/>
              </a:solidFill>
            </a:endParaRPr>
          </a:p>
          <a:p>
            <a:endParaRPr lang="en-US" dirty="0">
              <a:solidFill>
                <a:schemeClr val="accent2"/>
              </a:solidFill>
            </a:endParaRPr>
          </a:p>
          <a:p>
            <a:endParaRPr lang="en-US" dirty="0">
              <a:solidFill>
                <a:schemeClr val="accent2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09AF3EB-D1D2-E866-92D9-48AB430FE6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5147" y="3333942"/>
            <a:ext cx="3621087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0EB050E-E3C0-8B86-C818-0944C31515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3509" y="4038792"/>
            <a:ext cx="50196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7123388-8270-B51D-8250-ED7D8FB6B7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434" y="5556617"/>
            <a:ext cx="3048000" cy="91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6" name="Line 13">
            <a:extLst>
              <a:ext uri="{FF2B5EF4-FFF2-40B4-BE49-F238E27FC236}">
                <a16:creationId xmlns:a16="http://schemas.microsoft.com/office/drawing/2014/main" id="{64AFF416-6186-B0AA-FF5D-6545A8701BA7}"/>
              </a:ext>
            </a:extLst>
          </p:cNvPr>
          <p:cNvSpPr>
            <a:spLocks noChangeShapeType="1"/>
          </p:cNvSpPr>
          <p:nvPr/>
        </p:nvSpPr>
        <p:spPr bwMode="auto">
          <a:xfrm>
            <a:off x="7975781" y="2589580"/>
            <a:ext cx="1524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noFill/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344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 Box 11">
            <a:extLst>
              <a:ext uri="{FF2B5EF4-FFF2-40B4-BE49-F238E27FC236}">
                <a16:creationId xmlns:a16="http://schemas.microsoft.com/office/drawing/2014/main" id="{6A2A4FF7-070B-C795-12E6-B2D289C074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3400" y="1332707"/>
            <a:ext cx="894802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67B"/>
                </a:solidFill>
              </a:rPr>
              <a:t>How can we solve optimally for the </a:t>
            </a:r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overdetermined</a:t>
            </a:r>
            <a:r>
              <a:rPr lang="en-US" dirty="0">
                <a:solidFill>
                  <a:srgbClr val="00067B"/>
                </a:solidFill>
              </a:rPr>
              <a:t> problem,</a:t>
            </a:r>
          </a:p>
          <a:p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 &gt; </a:t>
            </a:r>
            <a:r>
              <a:rPr lang="en-US" i="1" dirty="0">
                <a:latin typeface="Times New Roman" charset="0"/>
              </a:rPr>
              <a:t>M</a:t>
            </a:r>
            <a:r>
              <a:rPr lang="en-US" dirty="0">
                <a:solidFill>
                  <a:srgbClr val="00067B"/>
                </a:solidFill>
              </a:rPr>
              <a:t>?</a:t>
            </a:r>
          </a:p>
        </p:txBody>
      </p:sp>
      <p:sp>
        <p:nvSpPr>
          <p:cNvPr id="65" name="Line 12">
            <a:extLst>
              <a:ext uri="{FF2B5EF4-FFF2-40B4-BE49-F238E27FC236}">
                <a16:creationId xmlns:a16="http://schemas.microsoft.com/office/drawing/2014/main" id="{6A1FF4B5-933A-C417-3242-41ED81F8A5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24075" y="2705894"/>
            <a:ext cx="2286000" cy="1727200"/>
          </a:xfrm>
          <a:prstGeom prst="line">
            <a:avLst/>
          </a:prstGeom>
          <a:noFill/>
          <a:ln w="38100">
            <a:solidFill>
              <a:srgbClr val="00067B"/>
            </a:solidFill>
            <a:round/>
            <a:headEnd/>
            <a:tailEnd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noFill/>
              </a14:hiddenFill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2C87863D-6BBB-D8FA-0A6D-85D6FB50B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6638" y="4169569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2BC442BB-86AD-5F5D-0690-0903B5CC93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9638" y="3331369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15C8F02B-7AFD-8352-45F2-71280E593D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9875" y="3620294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58A12BA1-0C3E-4335-87AA-530B45B024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7075" y="3544094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635CE652-9A78-3444-ED12-D272946F9B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8075" y="3163094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25E46753-AFEE-434D-789D-15B0E879E3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696494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C2378B2A-007C-D491-9448-D7983DD95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0475" y="2934494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1EBF49C6-37F9-ACBD-74C5-5E104D05A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3675" y="4001294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E1C0F018-EA0E-04CB-5FE4-C292F95C1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5075" y="3925094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7A184429-F22D-88B7-F41C-D56A27DFAA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7075" y="3315494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AB435C96-76A5-E9C8-C5E0-F25273EB4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1475" y="2934494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892E2DDA-EDB6-1F80-185F-6B68EDF6BE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5" y="2782094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3E90139A-4E73-129A-3698-EA6976027E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2275" y="3544094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ED70030B-01EB-39BE-2BCD-A6FE9E37ED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2038" y="3483769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FFD0E072-C998-DBFE-E85D-8C68A0A6D0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1475" y="2629694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13D28133-6C38-0424-ED90-BA3C9FD971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1275" y="4153694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8426438E-33FA-5D78-6D8B-8EA2680714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7875" y="4229894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DBD403D5-52B2-7946-1D5F-7B3D70362D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5675" y="3086894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4" name="Text Box 31">
            <a:extLst>
              <a:ext uri="{FF2B5EF4-FFF2-40B4-BE49-F238E27FC236}">
                <a16:creationId xmlns:a16="http://schemas.microsoft.com/office/drawing/2014/main" id="{794A31B3-95E4-20AE-7DAB-C1B391635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4875" y="1791494"/>
            <a:ext cx="5734262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67B"/>
                </a:solidFill>
              </a:rPr>
              <a:t>Here, in the presence of errors </a:t>
            </a:r>
            <a:r>
              <a:rPr lang="en-US" i="1" dirty="0">
                <a:latin typeface="Symbol" charset="0"/>
                <a:sym typeface="Symbol" charset="0"/>
              </a:rPr>
              <a:t></a:t>
            </a:r>
            <a:r>
              <a:rPr lang="en-US" dirty="0">
                <a:solidFill>
                  <a:srgbClr val="00067B"/>
                </a:solidFill>
              </a:rPr>
              <a:t>, no </a:t>
            </a:r>
          </a:p>
          <a:p>
            <a:r>
              <a:rPr lang="en-US" dirty="0">
                <a:solidFill>
                  <a:srgbClr val="00067B"/>
                </a:solidFill>
              </a:rPr>
              <a:t>single line will pass through all points so </a:t>
            </a:r>
          </a:p>
          <a:p>
            <a:r>
              <a:rPr lang="en-US" dirty="0">
                <a:solidFill>
                  <a:srgbClr val="00067B"/>
                </a:solidFill>
              </a:rPr>
              <a:t>we want to minimize the effects of error</a:t>
            </a:r>
          </a:p>
          <a:p>
            <a:r>
              <a:rPr lang="en-US" dirty="0">
                <a:solidFill>
                  <a:srgbClr val="00067B"/>
                </a:solidFill>
              </a:rPr>
              <a:t>in the model. An arbitrary choice of </a:t>
            </a:r>
          </a:p>
          <a:p>
            <a:r>
              <a:rPr lang="en-US" dirty="0">
                <a:solidFill>
                  <a:srgbClr val="00067B"/>
                </a:solidFill>
              </a:rPr>
              <a:t>model </a:t>
            </a:r>
            <a:r>
              <a:rPr lang="en-US" i="1" dirty="0">
                <a:latin typeface="Times New Roman" charset="0"/>
              </a:rPr>
              <a:t>m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predicts data:</a:t>
            </a:r>
          </a:p>
        </p:txBody>
      </p:sp>
      <p:pic>
        <p:nvPicPr>
          <p:cNvPr id="85" name="Picture 84">
            <a:extLst>
              <a:ext uri="{FF2B5EF4-FFF2-40B4-BE49-F238E27FC236}">
                <a16:creationId xmlns:a16="http://schemas.microsoft.com/office/drawing/2014/main" id="{042B7704-3DAF-088E-BC39-533383204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3638" y="3712369"/>
            <a:ext cx="1658937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86" name="Line 33">
            <a:extLst>
              <a:ext uri="{FF2B5EF4-FFF2-40B4-BE49-F238E27FC236}">
                <a16:creationId xmlns:a16="http://schemas.microsoft.com/office/drawing/2014/main" id="{B06312BA-5845-5017-C47A-ACC8E60D92D0}"/>
              </a:ext>
            </a:extLst>
          </p:cNvPr>
          <p:cNvSpPr>
            <a:spLocks noChangeShapeType="1"/>
          </p:cNvSpPr>
          <p:nvPr/>
        </p:nvSpPr>
        <p:spPr bwMode="auto">
          <a:xfrm>
            <a:off x="5721350" y="3369469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noFill/>
              </a14:hiddenFill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pic>
        <p:nvPicPr>
          <p:cNvPr id="87" name="Picture 86">
            <a:extLst>
              <a:ext uri="{FF2B5EF4-FFF2-40B4-BE49-F238E27FC236}">
                <a16:creationId xmlns:a16="http://schemas.microsoft.com/office/drawing/2014/main" id="{61612870-F4EF-C7E1-B9C7-3D099E66D3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75" y="3593307"/>
            <a:ext cx="1676400" cy="804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88" name="Text Box 35">
            <a:extLst>
              <a:ext uri="{FF2B5EF4-FFF2-40B4-BE49-F238E27FC236}">
                <a16:creationId xmlns:a16="http://schemas.microsoft.com/office/drawing/2014/main" id="{5E2C9D12-6E2B-3993-E9D5-EC383491CD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1225" y="4385469"/>
            <a:ext cx="508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67B"/>
                </a:solidFill>
              </a:rPr>
              <a:t>We can define a residual vector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i="1" dirty="0">
                <a:latin typeface="Times New Roman" charset="0"/>
              </a:rPr>
              <a:t>e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as</a:t>
            </a:r>
          </a:p>
        </p:txBody>
      </p:sp>
      <p:pic>
        <p:nvPicPr>
          <p:cNvPr id="89" name="Picture 88">
            <a:extLst>
              <a:ext uri="{FF2B5EF4-FFF2-40B4-BE49-F238E27FC236}">
                <a16:creationId xmlns:a16="http://schemas.microsoft.com/office/drawing/2014/main" id="{421F853A-2BB3-C62A-1286-30F5BDA471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175" y="4839494"/>
            <a:ext cx="3221038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90" name="Picture 89">
            <a:extLst>
              <a:ext uri="{FF2B5EF4-FFF2-40B4-BE49-F238E27FC236}">
                <a16:creationId xmlns:a16="http://schemas.microsoft.com/office/drawing/2014/main" id="{C6BCFA4A-9732-4B57-02FD-F44944C9CA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913" y="4720432"/>
            <a:ext cx="1789112" cy="804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1" name="Line 38">
            <a:extLst>
              <a:ext uri="{FF2B5EF4-FFF2-40B4-BE49-F238E27FC236}">
                <a16:creationId xmlns:a16="http://schemas.microsoft.com/office/drawing/2014/main" id="{6C784A7C-B544-4B35-4DC0-98026DC82D96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0" y="4515644"/>
            <a:ext cx="1825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noFill/>
              </a14:hiddenFill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92" name="Line 39">
            <a:extLst>
              <a:ext uri="{FF2B5EF4-FFF2-40B4-BE49-F238E27FC236}">
                <a16:creationId xmlns:a16="http://schemas.microsoft.com/office/drawing/2014/main" id="{0AF52B83-61ED-99F9-A140-1841FF5D2A34}"/>
              </a:ext>
            </a:extLst>
          </p:cNvPr>
          <p:cNvSpPr>
            <a:spLocks noChangeShapeType="1"/>
          </p:cNvSpPr>
          <p:nvPr/>
        </p:nvSpPr>
        <p:spPr bwMode="auto">
          <a:xfrm>
            <a:off x="9045575" y="1893094"/>
            <a:ext cx="165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noFill/>
              </a14:hiddenFill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015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3">
            <a:extLst>
              <a:ext uri="{FF2B5EF4-FFF2-40B4-BE49-F238E27FC236}">
                <a16:creationId xmlns:a16="http://schemas.microsoft.com/office/drawing/2014/main" id="{228748FA-2841-02E7-D30E-D00176EB7F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4688" y="228600"/>
            <a:ext cx="51651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67B"/>
                </a:solidFill>
              </a:rPr>
              <a:t>Recall that the measurement error is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6E0AA59-57AA-329D-AF24-BE8E940D0C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488" y="668338"/>
            <a:ext cx="1689100" cy="53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2" name="Text Box 5">
            <a:extLst>
              <a:ext uri="{FF2B5EF4-FFF2-40B4-BE49-F238E27FC236}">
                <a16:creationId xmlns:a16="http://schemas.microsoft.com/office/drawing/2014/main" id="{C3DBE610-D6C8-DD3F-AE9D-5ACFE74C22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4688" y="1146175"/>
            <a:ext cx="814037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67B"/>
                </a:solidFill>
              </a:rPr>
              <a:t>so would like to find the </a:t>
            </a:r>
            <a:r>
              <a:rPr lang="en-US" i="1" dirty="0">
                <a:latin typeface="Times New Roman" charset="0"/>
              </a:rPr>
              <a:t>m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vector that minimizes </a:t>
            </a:r>
            <a:r>
              <a:rPr lang="en-US" i="1" dirty="0">
                <a:latin typeface="Times New Roman" charset="0"/>
              </a:rPr>
              <a:t>e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in some </a:t>
            </a:r>
          </a:p>
          <a:p>
            <a:r>
              <a:rPr lang="en-US" dirty="0">
                <a:solidFill>
                  <a:srgbClr val="00067B"/>
                </a:solidFill>
              </a:rPr>
              <a:t>sense, on the assumption that that yields </a:t>
            </a:r>
            <a:r>
              <a:rPr lang="en-US" i="1" dirty="0">
                <a:latin typeface="Times New Roman" charset="0"/>
              </a:rPr>
              <a:t>e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ym typeface="Symbol" charset="0"/>
              </a:rPr>
              <a:t> </a:t>
            </a:r>
            <a:r>
              <a:rPr lang="en-US" i="1" dirty="0">
                <a:latin typeface="Symbol" charset="0"/>
                <a:sym typeface="Symbol" charset="0"/>
              </a:rPr>
              <a:t></a:t>
            </a:r>
            <a:r>
              <a:rPr lang="en-US" dirty="0">
                <a:solidFill>
                  <a:srgbClr val="00067B"/>
                </a:solidFill>
                <a:sym typeface="Symbol" charset="0"/>
              </a:rPr>
              <a:t>.</a:t>
            </a:r>
            <a:r>
              <a:rPr lang="en-US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13" name="Line 6">
            <a:extLst>
              <a:ext uri="{FF2B5EF4-FFF2-40B4-BE49-F238E27FC236}">
                <a16:creationId xmlns:a16="http://schemas.microsoft.com/office/drawing/2014/main" id="{977FF29B-FB0B-EA02-DC19-AF6E2FF720F6}"/>
              </a:ext>
            </a:extLst>
          </p:cNvPr>
          <p:cNvSpPr>
            <a:spLocks noChangeShapeType="1"/>
          </p:cNvSpPr>
          <p:nvPr/>
        </p:nvSpPr>
        <p:spPr bwMode="auto">
          <a:xfrm>
            <a:off x="5214313" y="1266825"/>
            <a:ext cx="2286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noFill/>
              </a14:hiddenFill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4" name="Line 7">
            <a:extLst>
              <a:ext uri="{FF2B5EF4-FFF2-40B4-BE49-F238E27FC236}">
                <a16:creationId xmlns:a16="http://schemas.microsoft.com/office/drawing/2014/main" id="{82113F15-F21D-BE0A-B23E-6121DF52E39E}"/>
              </a:ext>
            </a:extLst>
          </p:cNvPr>
          <p:cNvSpPr>
            <a:spLocks noChangeShapeType="1"/>
          </p:cNvSpPr>
          <p:nvPr/>
        </p:nvSpPr>
        <p:spPr bwMode="auto">
          <a:xfrm>
            <a:off x="8484563" y="1266825"/>
            <a:ext cx="1603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noFill/>
              </a14:hiddenFill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5" name="Line 8">
            <a:extLst>
              <a:ext uri="{FF2B5EF4-FFF2-40B4-BE49-F238E27FC236}">
                <a16:creationId xmlns:a16="http://schemas.microsoft.com/office/drawing/2014/main" id="{A1ED239D-E4B3-DB28-706D-038AC11DCAF1}"/>
              </a:ext>
            </a:extLst>
          </p:cNvPr>
          <p:cNvSpPr>
            <a:spLocks noChangeShapeType="1"/>
          </p:cNvSpPr>
          <p:nvPr/>
        </p:nvSpPr>
        <p:spPr bwMode="auto">
          <a:xfrm>
            <a:off x="7557463" y="1628775"/>
            <a:ext cx="177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noFill/>
              </a14:hiddenFill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6" name="Line 9">
            <a:extLst>
              <a:ext uri="{FF2B5EF4-FFF2-40B4-BE49-F238E27FC236}">
                <a16:creationId xmlns:a16="http://schemas.microsoft.com/office/drawing/2014/main" id="{5CF9721B-C9A2-93B5-E4C2-ACF0BA5FB126}"/>
              </a:ext>
            </a:extLst>
          </p:cNvPr>
          <p:cNvSpPr>
            <a:spLocks noChangeShapeType="1"/>
          </p:cNvSpPr>
          <p:nvPr/>
        </p:nvSpPr>
        <p:spPr bwMode="auto">
          <a:xfrm>
            <a:off x="8052763" y="1628775"/>
            <a:ext cx="16827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noFill/>
              </a14:hiddenFill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7" name="Text Box 10">
            <a:extLst>
              <a:ext uri="{FF2B5EF4-FFF2-40B4-BE49-F238E27FC236}">
                <a16:creationId xmlns:a16="http://schemas.microsoft.com/office/drawing/2014/main" id="{DAED2BE5-292E-D361-15D2-9626CFD58B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4688" y="1984375"/>
            <a:ext cx="846262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67B"/>
                </a:solidFill>
              </a:rPr>
              <a:t>The </a:t>
            </a:r>
            <a:r>
              <a:rPr lang="ja-JP" altLang="en-US" dirty="0">
                <a:solidFill>
                  <a:srgbClr val="00067B"/>
                </a:solidFill>
                <a:latin typeface="Arial"/>
              </a:rPr>
              <a:t>“</a:t>
            </a:r>
            <a:r>
              <a:rPr lang="en-US" dirty="0">
                <a:solidFill>
                  <a:srgbClr val="00067B"/>
                </a:solidFill>
              </a:rPr>
              <a:t>sense</a:t>
            </a:r>
            <a:r>
              <a:rPr lang="ja-JP" altLang="en-US" dirty="0">
                <a:solidFill>
                  <a:srgbClr val="00067B"/>
                </a:solidFill>
                <a:latin typeface="Arial"/>
              </a:rPr>
              <a:t>”</a:t>
            </a:r>
            <a:r>
              <a:rPr lang="en-US" dirty="0">
                <a:solidFill>
                  <a:srgbClr val="00067B"/>
                </a:solidFill>
              </a:rPr>
              <a:t> in which we minimize </a:t>
            </a:r>
            <a:r>
              <a:rPr lang="en-US" i="1" dirty="0">
                <a:latin typeface="Times New Roman" charset="0"/>
              </a:rPr>
              <a:t>e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is in terms of some</a:t>
            </a:r>
          </a:p>
          <a:p>
            <a:r>
              <a:rPr lang="en-US" dirty="0">
                <a:solidFill>
                  <a:srgbClr val="00067B"/>
                </a:solidFill>
              </a:rPr>
              <a:t>measure of </a:t>
            </a:r>
            <a:r>
              <a:rPr lang="ja-JP" altLang="en-US" dirty="0">
                <a:solidFill>
                  <a:srgbClr val="00067B"/>
                </a:solidFill>
                <a:latin typeface="Arial"/>
              </a:rPr>
              <a:t>“</a:t>
            </a:r>
            <a:r>
              <a:rPr lang="en-US" dirty="0">
                <a:solidFill>
                  <a:srgbClr val="00067B"/>
                </a:solidFill>
              </a:rPr>
              <a:t>length</a:t>
            </a:r>
            <a:r>
              <a:rPr lang="ja-JP" altLang="en-US" dirty="0">
                <a:solidFill>
                  <a:srgbClr val="00067B"/>
                </a:solidFill>
                <a:latin typeface="Arial"/>
              </a:rPr>
              <a:t>”</a:t>
            </a:r>
            <a:r>
              <a:rPr lang="en-US" dirty="0">
                <a:solidFill>
                  <a:srgbClr val="00067B"/>
                </a:solidFill>
              </a:rPr>
              <a:t> of the residual vector, called a </a:t>
            </a:r>
            <a:r>
              <a:rPr lang="ja-JP" altLang="en-US" dirty="0">
                <a:solidFill>
                  <a:srgbClr val="00067B"/>
                </a:solidFill>
                <a:latin typeface="Arial"/>
              </a:rPr>
              <a:t>“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norm</a:t>
            </a:r>
            <a:r>
              <a:rPr lang="ja-JP" altLang="en-US" dirty="0">
                <a:solidFill>
                  <a:srgbClr val="00067B"/>
                </a:solidFill>
                <a:latin typeface="Arial"/>
              </a:rPr>
              <a:t>”</a:t>
            </a:r>
            <a:r>
              <a:rPr lang="en-US" dirty="0">
                <a:solidFill>
                  <a:srgbClr val="00067B"/>
                </a:solidFill>
              </a:rPr>
              <a:t>:</a:t>
            </a:r>
          </a:p>
        </p:txBody>
      </p:sp>
      <p:sp>
        <p:nvSpPr>
          <p:cNvPr id="18" name="Line 11">
            <a:extLst>
              <a:ext uri="{FF2B5EF4-FFF2-40B4-BE49-F238E27FC236}">
                <a16:creationId xmlns:a16="http://schemas.microsoft.com/office/drawing/2014/main" id="{58F9179E-E74E-7092-24A5-E127F9CF30E1}"/>
              </a:ext>
            </a:extLst>
          </p:cNvPr>
          <p:cNvSpPr>
            <a:spLocks noChangeShapeType="1"/>
          </p:cNvSpPr>
          <p:nvPr/>
        </p:nvSpPr>
        <p:spPr bwMode="auto">
          <a:xfrm>
            <a:off x="6721196" y="2114550"/>
            <a:ext cx="1476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noFill/>
              </a14:hiddenFill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9" name="Text Box 12">
            <a:extLst>
              <a:ext uri="{FF2B5EF4-FFF2-40B4-BE49-F238E27FC236}">
                <a16:creationId xmlns:a16="http://schemas.microsoft.com/office/drawing/2014/main" id="{C5D5ECAF-D65A-D3FC-3235-FE210C2F27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0163" y="2946400"/>
            <a:ext cx="17208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L</a:t>
            </a:r>
            <a:r>
              <a:rPr lang="en-US" i="1" baseline="-25000" dirty="0">
                <a:solidFill>
                  <a:srgbClr val="FF0000"/>
                </a:solidFill>
                <a:latin typeface="Arial Black" charset="0"/>
              </a:rPr>
              <a:t>1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 norm</a:t>
            </a:r>
            <a:r>
              <a:rPr lang="en-US" i="1" dirty="0">
                <a:solidFill>
                  <a:srgbClr val="FF3300"/>
                </a:solidFill>
                <a:latin typeface="Arial Black" charset="0"/>
              </a:rPr>
              <a:t>: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21D0318C-A49C-C2ED-4FA6-2FB277C65E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0363" y="2771775"/>
            <a:ext cx="1219200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1" name="Text Box 14">
            <a:extLst>
              <a:ext uri="{FF2B5EF4-FFF2-40B4-BE49-F238E27FC236}">
                <a16:creationId xmlns:a16="http://schemas.microsoft.com/office/drawing/2014/main" id="{7D34B174-891B-1201-0E02-491C1DC6E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0163" y="3840163"/>
            <a:ext cx="17208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L</a:t>
            </a:r>
            <a:r>
              <a:rPr lang="en-US" i="1" baseline="-25000" dirty="0">
                <a:solidFill>
                  <a:srgbClr val="FF0000"/>
                </a:solidFill>
                <a:latin typeface="Arial Black" charset="0"/>
              </a:rPr>
              <a:t>2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 norm: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22A35526-B866-4DF6-D37E-A9F13E0D21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0363" y="3630613"/>
            <a:ext cx="2254250" cy="874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3" name="Text Box 16">
            <a:extLst>
              <a:ext uri="{FF2B5EF4-FFF2-40B4-BE49-F238E27FC236}">
                <a16:creationId xmlns:a16="http://schemas.microsoft.com/office/drawing/2014/main" id="{72496C9F-E16E-3891-B4A7-19EDA81731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4688" y="4676775"/>
            <a:ext cx="80249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67B"/>
                </a:solidFill>
              </a:rPr>
              <a:t>The definition of norm can be generalized to any power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solidFill>
                  <a:srgbClr val="00067B"/>
                </a:solidFill>
              </a:rPr>
              <a:t>: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BFCA2B57-DAA2-EE5F-9AF1-87AEF826A4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0363" y="5210175"/>
            <a:ext cx="1449388" cy="874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5" name="Text Box 18">
            <a:extLst>
              <a:ext uri="{FF2B5EF4-FFF2-40B4-BE49-F238E27FC236}">
                <a16:creationId xmlns:a16="http://schemas.microsoft.com/office/drawing/2014/main" id="{B19235E3-D3C3-613F-78AC-E654441C8E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0951" y="5421313"/>
            <a:ext cx="17208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L</a:t>
            </a:r>
            <a:r>
              <a:rPr lang="en-US" i="1" baseline="-25000" dirty="0">
                <a:solidFill>
                  <a:srgbClr val="FF0000"/>
                </a:solidFill>
                <a:latin typeface="Arial Black" charset="0"/>
              </a:rPr>
              <a:t>n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 norm:</a:t>
            </a:r>
          </a:p>
        </p:txBody>
      </p:sp>
      <p:sp>
        <p:nvSpPr>
          <p:cNvPr id="26" name="Text Box 19">
            <a:extLst>
              <a:ext uri="{FF2B5EF4-FFF2-40B4-BE49-F238E27FC236}">
                <a16:creationId xmlns:a16="http://schemas.microsoft.com/office/drawing/2014/main" id="{3D868301-B23B-E05A-CA15-FF82158A90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4688" y="6172200"/>
            <a:ext cx="64892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67B"/>
                </a:solidFill>
              </a:rPr>
              <a:t>but in practice we generally only use </a:t>
            </a:r>
            <a:r>
              <a:rPr lang="en-US" dirty="0"/>
              <a:t>L</a:t>
            </a:r>
            <a:r>
              <a:rPr lang="en-US" baseline="-25000" dirty="0"/>
              <a:t>1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&amp;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L</a:t>
            </a:r>
            <a:r>
              <a:rPr lang="en-US" baseline="-25000" dirty="0"/>
              <a:t>2</a:t>
            </a:r>
            <a:r>
              <a:rPr lang="en-US" dirty="0">
                <a:solidFill>
                  <a:srgbClr val="00067B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747790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AF69F7A2-293A-0FB5-4F93-5C4D72F75C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7550" y="438150"/>
            <a:ext cx="8795998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67B"/>
                </a:solidFill>
              </a:rPr>
              <a:t>Note that outlier measurements are emphasized more in model</a:t>
            </a:r>
          </a:p>
          <a:p>
            <a:r>
              <a:rPr lang="en-US" dirty="0">
                <a:solidFill>
                  <a:srgbClr val="00067B"/>
                </a:solidFill>
              </a:rPr>
              <a:t>fits when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is larger in the </a:t>
            </a:r>
            <a:r>
              <a:rPr lang="en-US" dirty="0"/>
              <a:t>L</a:t>
            </a:r>
            <a:r>
              <a:rPr lang="en-US" baseline="-25000" dirty="0"/>
              <a:t>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norm being minimized. Most</a:t>
            </a:r>
          </a:p>
          <a:p>
            <a:r>
              <a:rPr lang="en-US" dirty="0">
                <a:solidFill>
                  <a:srgbClr val="00067B"/>
                </a:solidFill>
              </a:rPr>
              <a:t>commonly we use </a:t>
            </a:r>
            <a:r>
              <a:rPr lang="en-US" dirty="0"/>
              <a:t>L</a:t>
            </a:r>
            <a:r>
              <a:rPr lang="en-US" baseline="-25000" dirty="0"/>
              <a:t>2</a:t>
            </a:r>
            <a:r>
              <a:rPr lang="en-US" dirty="0">
                <a:solidFill>
                  <a:srgbClr val="00067B"/>
                </a:solidFill>
              </a:rPr>
              <a:t>, for two reasons:</a:t>
            </a:r>
          </a:p>
          <a:p>
            <a:r>
              <a:rPr lang="en-US" dirty="0">
                <a:solidFill>
                  <a:srgbClr val="00067B"/>
                </a:solidFill>
              </a:rPr>
              <a:t>   (1) It most accurately predicts </a:t>
            </a:r>
            <a:r>
              <a:rPr lang="en-US" i="1" dirty="0">
                <a:latin typeface="Times New Roman" charset="0"/>
              </a:rPr>
              <a:t>m</a:t>
            </a:r>
            <a:r>
              <a:rPr lang="en-US" dirty="0"/>
              <a:t> </a:t>
            </a:r>
            <a:r>
              <a:rPr lang="en-US" dirty="0">
                <a:sym typeface="Symbol" charset="0"/>
              </a:rPr>
              <a:t> </a:t>
            </a:r>
            <a:r>
              <a:rPr lang="en-US" i="1" dirty="0" err="1">
                <a:latin typeface="Times New Roman" charset="0"/>
              </a:rPr>
              <a:t>m</a:t>
            </a:r>
            <a:r>
              <a:rPr lang="en-US" i="1" baseline="-25000" dirty="0" err="1">
                <a:latin typeface="Times New Roman" charset="0"/>
              </a:rPr>
              <a:t>t</a:t>
            </a:r>
            <a:r>
              <a:rPr lang="en-US" dirty="0">
                <a:solidFill>
                  <a:schemeClr val="accent2"/>
                </a:solidFill>
                <a:sym typeface="Symbol" charset="0"/>
              </a:rPr>
              <a:t> </a:t>
            </a:r>
            <a:r>
              <a:rPr lang="en-US" dirty="0">
                <a:solidFill>
                  <a:srgbClr val="00067B"/>
                </a:solidFill>
                <a:sym typeface="Symbol" charset="0"/>
              </a:rPr>
              <a:t>if errors </a:t>
            </a:r>
            <a:r>
              <a:rPr lang="en-US" i="1" dirty="0">
                <a:latin typeface="Times New Roman" charset="0"/>
              </a:rPr>
              <a:t>e</a:t>
            </a:r>
            <a:r>
              <a:rPr lang="en-US" dirty="0">
                <a:solidFill>
                  <a:schemeClr val="accent2"/>
                </a:solidFill>
                <a:sym typeface="Symbol" charset="0"/>
              </a:rPr>
              <a:t> </a:t>
            </a:r>
            <a:r>
              <a:rPr lang="en-US" dirty="0">
                <a:solidFill>
                  <a:srgbClr val="00067B"/>
                </a:solidFill>
                <a:sym typeface="Symbol" charset="0"/>
              </a:rPr>
              <a:t>are</a:t>
            </a:r>
          </a:p>
          <a:p>
            <a:r>
              <a:rPr lang="en-US" dirty="0">
                <a:solidFill>
                  <a:srgbClr val="00067B"/>
                </a:solidFill>
                <a:sym typeface="Symbol" charset="0"/>
              </a:rPr>
              <a:t>          zero-mean &amp;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Gaussian</a:t>
            </a:r>
            <a:r>
              <a:rPr lang="en-US" dirty="0">
                <a:solidFill>
                  <a:srgbClr val="FF0000"/>
                </a:solidFill>
                <a:sym typeface="Symbol" charset="0"/>
              </a:rPr>
              <a:t> </a:t>
            </a:r>
            <a:r>
              <a:rPr lang="en-US" dirty="0">
                <a:solidFill>
                  <a:srgbClr val="00067B"/>
                </a:solidFill>
                <a:sym typeface="Symbol" charset="0"/>
              </a:rPr>
              <a:t>(or normally distributed);</a:t>
            </a:r>
          </a:p>
          <a:p>
            <a:r>
              <a:rPr lang="en-US" dirty="0">
                <a:solidFill>
                  <a:srgbClr val="00067B"/>
                </a:solidFill>
                <a:sym typeface="Symbol" charset="0"/>
              </a:rPr>
              <a:t>   (2) I</a:t>
            </a:r>
            <a:r>
              <a:rPr lang="en-US" dirty="0">
                <a:solidFill>
                  <a:srgbClr val="00067B"/>
                </a:solidFill>
              </a:rPr>
              <a:t>t turns out to be the most computationally simple. </a:t>
            </a:r>
          </a:p>
          <a:p>
            <a:endParaRPr lang="en-US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When we minimize </a:t>
            </a:r>
            <a:r>
              <a:rPr lang="en-US" dirty="0"/>
              <a:t>L</a:t>
            </a:r>
            <a:r>
              <a:rPr lang="en-US" baseline="-25000" dirty="0"/>
              <a:t>2</a:t>
            </a:r>
            <a:r>
              <a:rPr lang="en-US" dirty="0">
                <a:solidFill>
                  <a:srgbClr val="00067B"/>
                </a:solidFill>
              </a:rPr>
              <a:t>, we call it the method of</a:t>
            </a:r>
          </a:p>
          <a:p>
            <a:r>
              <a:rPr lang="en-US" dirty="0">
                <a:solidFill>
                  <a:srgbClr val="00067B"/>
                </a:solidFill>
              </a:rPr>
              <a:t>   </a:t>
            </a:r>
            <a:r>
              <a:rPr lang="ja-JP" altLang="en-US" dirty="0">
                <a:solidFill>
                  <a:srgbClr val="00067B"/>
                </a:solidFill>
                <a:latin typeface="Arial"/>
              </a:rPr>
              <a:t>“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least squares</a:t>
            </a:r>
            <a:r>
              <a:rPr lang="ja-JP" altLang="en-US" dirty="0">
                <a:solidFill>
                  <a:srgbClr val="00067B"/>
                </a:solidFill>
                <a:latin typeface="Arial"/>
              </a:rPr>
              <a:t>”</a:t>
            </a:r>
            <a:r>
              <a:rPr lang="en-US" dirty="0">
                <a:solidFill>
                  <a:srgbClr val="00067B"/>
                </a:solidFill>
              </a:rPr>
              <a:t>. 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1C4BBF0-D77F-09C8-1DE7-13C0893963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0" y="4181511"/>
            <a:ext cx="822372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67B"/>
                </a:solidFill>
              </a:rPr>
              <a:t>For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L</a:t>
            </a:r>
            <a:r>
              <a:rPr lang="en-US" baseline="-25000" dirty="0"/>
              <a:t>2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norm minimization (ordinary least squares), we seek</a:t>
            </a:r>
          </a:p>
          <a:p>
            <a:r>
              <a:rPr lang="en-US" dirty="0">
                <a:solidFill>
                  <a:srgbClr val="00067B"/>
                </a:solidFill>
              </a:rPr>
              <a:t>   to minimize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2B01621-69A6-935B-F5B9-DB093383CF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550" y="5114961"/>
            <a:ext cx="6610350" cy="119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" name="Line 6">
            <a:extLst>
              <a:ext uri="{FF2B5EF4-FFF2-40B4-BE49-F238E27FC236}">
                <a16:creationId xmlns:a16="http://schemas.microsoft.com/office/drawing/2014/main" id="{192F3AA1-7516-14D6-2DC1-76203AA4115B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9024" y="1660053"/>
            <a:ext cx="15875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noFill/>
              </a14:hiddenFill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0" name="Line 7">
            <a:extLst>
              <a:ext uri="{FF2B5EF4-FFF2-40B4-BE49-F238E27FC236}">
                <a16:creationId xmlns:a16="http://schemas.microsoft.com/office/drawing/2014/main" id="{0040FAEF-0A4D-E151-47D7-7582D0DFDD92}"/>
              </a:ext>
            </a:extLst>
          </p:cNvPr>
          <p:cNvSpPr>
            <a:spLocks noChangeShapeType="1"/>
          </p:cNvSpPr>
          <p:nvPr/>
        </p:nvSpPr>
        <p:spPr bwMode="auto">
          <a:xfrm>
            <a:off x="7006546" y="1660053"/>
            <a:ext cx="15875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noFill/>
              </a14:hiddenFill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1" name="Line 8">
            <a:extLst>
              <a:ext uri="{FF2B5EF4-FFF2-40B4-BE49-F238E27FC236}">
                <a16:creationId xmlns:a16="http://schemas.microsoft.com/office/drawing/2014/main" id="{A275D81B-EE06-1EA8-5C3B-7143C1678572}"/>
              </a:ext>
            </a:extLst>
          </p:cNvPr>
          <p:cNvSpPr>
            <a:spLocks noChangeShapeType="1"/>
          </p:cNvSpPr>
          <p:nvPr/>
        </p:nvSpPr>
        <p:spPr bwMode="auto">
          <a:xfrm>
            <a:off x="8445544" y="1660053"/>
            <a:ext cx="15875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noFill/>
              </a14:hiddenFill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113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5AC244DE-2109-3492-EB61-AEBA1C2407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1412" y="571500"/>
            <a:ext cx="3970308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67B"/>
                </a:solidFill>
              </a:rPr>
              <a:t>For a 2-parameter linear </a:t>
            </a:r>
          </a:p>
          <a:p>
            <a:r>
              <a:rPr lang="en-US" dirty="0">
                <a:solidFill>
                  <a:srgbClr val="00067B"/>
                </a:solidFill>
              </a:rPr>
              <a:t>problem (i.e., regression for</a:t>
            </a:r>
          </a:p>
          <a:p>
            <a:r>
              <a:rPr lang="en-US" dirty="0">
                <a:solidFill>
                  <a:srgbClr val="00067B"/>
                </a:solidFill>
              </a:rPr>
              <a:t>best fit of a line), if </a:t>
            </a:r>
          </a:p>
          <a:p>
            <a:r>
              <a:rPr lang="en-US" dirty="0">
                <a:solidFill>
                  <a:srgbClr val="00067B"/>
                </a:solidFill>
              </a:rPr>
              <a:t>measurement errors are</a:t>
            </a:r>
          </a:p>
          <a:p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Gaussian</a:t>
            </a:r>
            <a:r>
              <a:rPr lang="en-US" dirty="0">
                <a:solidFill>
                  <a:srgbClr val="00067B"/>
                </a:solidFill>
              </a:rPr>
              <a:t>:</a:t>
            </a:r>
          </a:p>
        </p:txBody>
      </p:sp>
      <p:sp>
        <p:nvSpPr>
          <p:cNvPr id="3" name="Line 4">
            <a:extLst>
              <a:ext uri="{FF2B5EF4-FFF2-40B4-BE49-F238E27FC236}">
                <a16:creationId xmlns:a16="http://schemas.microsoft.com/office/drawing/2014/main" id="{C6F0E25F-369D-73A5-DCFA-4A5E17B5794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08350" y="342900"/>
            <a:ext cx="0" cy="2133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noFill/>
              </a14:hiddenFill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DBBB378E-8D88-511B-0591-54EF5CCE8A4B}"/>
              </a:ext>
            </a:extLst>
          </p:cNvPr>
          <p:cNvSpPr>
            <a:spLocks noChangeShapeType="1"/>
          </p:cNvSpPr>
          <p:nvPr/>
        </p:nvSpPr>
        <p:spPr bwMode="auto">
          <a:xfrm>
            <a:off x="6808350" y="2476500"/>
            <a:ext cx="2514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noFill/>
              </a14:hiddenFill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2906DD1-ED10-4600-5388-1002A8E8B6E4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3740280">
            <a:off x="7501294" y="488156"/>
            <a:ext cx="719138" cy="195262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18440EE-1F7F-DCA7-CB0F-2E447B18BB45}"/>
              </a:ext>
            </a:extLst>
          </p:cNvPr>
          <p:cNvSpPr>
            <a:spLocks noChangeArrowheads="1"/>
          </p:cNvSpPr>
          <p:nvPr/>
        </p:nvSpPr>
        <p:spPr bwMode="auto">
          <a:xfrm rot="13740280">
            <a:off x="7594162" y="739775"/>
            <a:ext cx="533400" cy="1447800"/>
          </a:xfrm>
          <a:prstGeom prst="ellipse">
            <a:avLst/>
          </a:prstGeom>
          <a:solidFill>
            <a:srgbClr val="0CE32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264F9CA-3554-9750-EBFE-40369DB8A025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3740280">
            <a:off x="7681475" y="981075"/>
            <a:ext cx="360362" cy="966788"/>
          </a:xfrm>
          <a:prstGeom prst="ellipse">
            <a:avLst/>
          </a:prstGeom>
          <a:solidFill>
            <a:srgbClr val="00067B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6B962C3-6A18-1BD8-1C78-5D01C8C546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6575" y="143827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CB0B194B-DEB9-1FEA-5B12-437486F7E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3350" y="2019300"/>
            <a:ext cx="506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>
                <a:latin typeface="Times New Roman" charset="0"/>
              </a:rPr>
              <a:t>m</a:t>
            </a:r>
            <a:r>
              <a:rPr lang="en-US" baseline="-25000">
                <a:latin typeface="Times New Roman" charset="0"/>
              </a:rPr>
              <a:t>1</a:t>
            </a:r>
            <a:endParaRPr lang="en-US"/>
          </a:p>
        </p:txBody>
      </p:sp>
      <p:sp>
        <p:nvSpPr>
          <p:cNvPr id="13" name="Text Box 11">
            <a:extLst>
              <a:ext uri="{FF2B5EF4-FFF2-40B4-BE49-F238E27FC236}">
                <a16:creationId xmlns:a16="http://schemas.microsoft.com/office/drawing/2014/main" id="{A4270DFB-3A63-5F61-3F4E-B36AD6B28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8350" y="419100"/>
            <a:ext cx="506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>
                <a:latin typeface="Times New Roman" charset="0"/>
              </a:rPr>
              <a:t>m</a:t>
            </a:r>
            <a:r>
              <a:rPr lang="en-US" baseline="-25000">
                <a:latin typeface="Times New Roman" charset="0"/>
              </a:rPr>
              <a:t>2</a:t>
            </a:r>
            <a:endParaRPr lang="en-US"/>
          </a:p>
        </p:txBody>
      </p:sp>
      <p:sp>
        <p:nvSpPr>
          <p:cNvPr id="14" name="Line 12">
            <a:extLst>
              <a:ext uri="{FF2B5EF4-FFF2-40B4-BE49-F238E27FC236}">
                <a16:creationId xmlns:a16="http://schemas.microsoft.com/office/drawing/2014/main" id="{F43A8170-BCD2-FB1A-7431-831A846887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76737" y="1181100"/>
            <a:ext cx="1217613" cy="285750"/>
          </a:xfrm>
          <a:prstGeom prst="line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noFill/>
              </a14:hiddenFill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id="{FCE61B49-249C-7E3A-4C6A-59CACEDF14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18150" y="952500"/>
            <a:ext cx="674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>
                <a:latin typeface="Times New Roman" charset="0"/>
              </a:rPr>
              <a:t>E</a:t>
            </a:r>
            <a:r>
              <a:rPr lang="en-US" i="1" baseline="-25000">
                <a:latin typeface="Times New Roman" charset="0"/>
              </a:rPr>
              <a:t>min</a:t>
            </a:r>
            <a:endParaRPr lang="en-US"/>
          </a:p>
        </p:txBody>
      </p:sp>
      <p:sp>
        <p:nvSpPr>
          <p:cNvPr id="16" name="Line 14">
            <a:extLst>
              <a:ext uri="{FF2B5EF4-FFF2-40B4-BE49-F238E27FC236}">
                <a16:creationId xmlns:a16="http://schemas.microsoft.com/office/drawing/2014/main" id="{E3F535F4-BE8D-041E-3C60-669DEFC57E5D}"/>
              </a:ext>
            </a:extLst>
          </p:cNvPr>
          <p:cNvSpPr>
            <a:spLocks noChangeShapeType="1"/>
          </p:cNvSpPr>
          <p:nvPr/>
        </p:nvSpPr>
        <p:spPr bwMode="auto">
          <a:xfrm>
            <a:off x="7887850" y="1477963"/>
            <a:ext cx="0" cy="993775"/>
          </a:xfrm>
          <a:prstGeom prst="line">
            <a:avLst/>
          </a:prstGeom>
          <a:noFill/>
          <a:ln w="15875">
            <a:solidFill>
              <a:schemeClr val="tx1">
                <a:lumMod val="50000"/>
                <a:lumOff val="50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noFill/>
              </a14:hiddenFill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7" name="Line 15">
            <a:extLst>
              <a:ext uri="{FF2B5EF4-FFF2-40B4-BE49-F238E27FC236}">
                <a16:creationId xmlns:a16="http://schemas.microsoft.com/office/drawing/2014/main" id="{9773CB4F-FA02-7F10-1FD4-2C4B71686B5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97237" y="1477963"/>
            <a:ext cx="1090613" cy="0"/>
          </a:xfrm>
          <a:prstGeom prst="line">
            <a:avLst/>
          </a:prstGeom>
          <a:noFill/>
          <a:ln w="15875">
            <a:solidFill>
              <a:schemeClr val="tx1">
                <a:lumMod val="50000"/>
                <a:lumOff val="50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noFill/>
              </a14:hiddenFill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E2642724-434F-3BF4-6FF1-82E53D0799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2750" y="2509838"/>
            <a:ext cx="3667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B5863D6-DA18-C9F2-A05A-2DE2A4CAE9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8612" y="1257300"/>
            <a:ext cx="4238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0" name="Text Box 18">
            <a:extLst>
              <a:ext uri="{FF2B5EF4-FFF2-40B4-BE49-F238E27FC236}">
                <a16:creationId xmlns:a16="http://schemas.microsoft.com/office/drawing/2014/main" id="{FD996EC4-D90A-6DDF-C6D9-C443710F62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1412" y="3008313"/>
            <a:ext cx="798917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>
              <a:buFontTx/>
              <a:buChar char="•"/>
            </a:pPr>
            <a:r>
              <a:rPr lang="en-US" dirty="0">
                <a:solidFill>
                  <a:srgbClr val="00067B"/>
                </a:solidFill>
              </a:rPr>
              <a:t> The misfit norm </a:t>
            </a:r>
            <a:r>
              <a:rPr lang="en-US" i="1" dirty="0">
                <a:latin typeface="Times New Roman" charset="0"/>
              </a:rPr>
              <a:t>E</a:t>
            </a:r>
            <a:r>
              <a:rPr lang="en-US" dirty="0"/>
              <a:t> </a:t>
            </a:r>
            <a:r>
              <a:rPr lang="en-US" dirty="0">
                <a:solidFill>
                  <a:srgbClr val="00067B"/>
                </a:solidFill>
              </a:rPr>
              <a:t>is a </a:t>
            </a:r>
            <a:r>
              <a:rPr lang="en-US" b="1" i="1" dirty="0">
                <a:solidFill>
                  <a:srgbClr val="00067B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parabolic</a:t>
            </a:r>
            <a:r>
              <a:rPr lang="en-US" dirty="0">
                <a:solidFill>
                  <a:srgbClr val="00067B"/>
                </a:solidFill>
              </a:rPr>
              <a:t> function of parameter</a:t>
            </a:r>
          </a:p>
          <a:p>
            <a:r>
              <a:rPr lang="en-US" dirty="0">
                <a:solidFill>
                  <a:srgbClr val="00067B"/>
                </a:solidFill>
              </a:rPr>
              <a:t>   choice </a:t>
            </a:r>
            <a:r>
              <a:rPr lang="en-US" i="1" dirty="0">
                <a:latin typeface="Times New Roman" charset="0"/>
              </a:rPr>
              <a:t>m</a:t>
            </a:r>
            <a:endParaRPr lang="en-US" dirty="0">
              <a:solidFill>
                <a:schemeClr val="accent2"/>
              </a:solidFill>
            </a:endParaRPr>
          </a:p>
          <a:p>
            <a:endParaRPr lang="en-US" sz="1200" dirty="0">
              <a:solidFill>
                <a:schemeClr val="accent2"/>
              </a:solidFill>
            </a:endParaRPr>
          </a:p>
          <a:p>
            <a:pPr>
              <a:buFontTx/>
              <a:buChar char="•"/>
            </a:pPr>
            <a:r>
              <a:rPr lang="en-US" dirty="0">
                <a:solidFill>
                  <a:srgbClr val="00067B"/>
                </a:solidFill>
              </a:rPr>
              <a:t> </a:t>
            </a:r>
            <a:r>
              <a:rPr lang="ja-JP" altLang="en-US" dirty="0">
                <a:solidFill>
                  <a:srgbClr val="00067B"/>
                </a:solidFill>
                <a:latin typeface="Arial"/>
              </a:rPr>
              <a:t>“</a:t>
            </a:r>
            <a:r>
              <a:rPr lang="en-US" dirty="0">
                <a:solidFill>
                  <a:srgbClr val="00067B"/>
                </a:solidFill>
              </a:rPr>
              <a:t>Best</a:t>
            </a:r>
            <a:r>
              <a:rPr lang="ja-JP" altLang="en-US" dirty="0">
                <a:solidFill>
                  <a:srgbClr val="00067B"/>
                </a:solidFill>
                <a:latin typeface="Arial"/>
              </a:rPr>
              <a:t>”</a:t>
            </a:r>
            <a:r>
              <a:rPr lang="en-US" dirty="0">
                <a:solidFill>
                  <a:srgbClr val="00067B"/>
                </a:solidFill>
              </a:rPr>
              <a:t> estimate (here denoted </a:t>
            </a:r>
            <a:r>
              <a:rPr lang="en-US" i="1" dirty="0">
                <a:latin typeface="Times New Roman" charset="0"/>
              </a:rPr>
              <a:t>m</a:t>
            </a:r>
            <a:r>
              <a:rPr lang="en-US" dirty="0">
                <a:solidFill>
                  <a:srgbClr val="00067B"/>
                </a:solidFill>
              </a:rPr>
              <a:t>) of </a:t>
            </a:r>
            <a:r>
              <a:rPr lang="en-US" i="1" dirty="0" err="1">
                <a:latin typeface="Times New Roman" charset="0"/>
              </a:rPr>
              <a:t>m</a:t>
            </a:r>
            <a:r>
              <a:rPr lang="en-US" i="1" baseline="-25000" dirty="0" err="1">
                <a:latin typeface="Times New Roman" charset="0"/>
              </a:rPr>
              <a:t>t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occurs at </a:t>
            </a:r>
            <a:r>
              <a:rPr lang="en-US" i="1" dirty="0" err="1">
                <a:latin typeface="Times New Roman" charset="0"/>
              </a:rPr>
              <a:t>E</a:t>
            </a:r>
            <a:r>
              <a:rPr lang="en-US" i="1" baseline="-25000" dirty="0" err="1">
                <a:latin typeface="Times New Roman" charset="0"/>
              </a:rPr>
              <a:t>min</a:t>
            </a:r>
            <a:endParaRPr lang="en-US" dirty="0">
              <a:solidFill>
                <a:schemeClr val="accent2"/>
              </a:solidFill>
            </a:endParaRPr>
          </a:p>
          <a:p>
            <a:endParaRPr lang="en-US" sz="1200" dirty="0">
              <a:solidFill>
                <a:srgbClr val="00067B"/>
              </a:solidFill>
            </a:endParaRPr>
          </a:p>
          <a:p>
            <a:pPr>
              <a:buFontTx/>
              <a:buChar char="•"/>
            </a:pPr>
            <a:r>
              <a:rPr lang="en-US" dirty="0">
                <a:solidFill>
                  <a:srgbClr val="00067B"/>
                </a:solidFill>
              </a:rPr>
              <a:t> Contours of constant </a:t>
            </a:r>
            <a:r>
              <a:rPr lang="en-US" i="1" dirty="0">
                <a:latin typeface="Times New Roman" charset="0"/>
              </a:rPr>
              <a:t>E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correspond to contours of </a:t>
            </a:r>
          </a:p>
          <a:p>
            <a:r>
              <a:rPr lang="en-US" dirty="0">
                <a:solidFill>
                  <a:srgbClr val="00067B"/>
                </a:solidFill>
              </a:rPr>
              <a:t>   a constant confidence interval, corresponding to a</a:t>
            </a:r>
          </a:p>
          <a:p>
            <a:r>
              <a:rPr lang="en-US" dirty="0">
                <a:solidFill>
                  <a:srgbClr val="00067B"/>
                </a:solidFill>
              </a:rPr>
              <a:t>   probability that </a:t>
            </a:r>
            <a:r>
              <a:rPr lang="en-US" i="1" dirty="0" err="1">
                <a:latin typeface="Times New Roman" charset="0"/>
              </a:rPr>
              <a:t>m</a:t>
            </a:r>
            <a:r>
              <a:rPr lang="en-US" i="1" baseline="-25000" dirty="0" err="1">
                <a:latin typeface="Times New Roman" charset="0"/>
              </a:rPr>
              <a:t>t</a:t>
            </a:r>
            <a:r>
              <a:rPr lang="en-US" dirty="0"/>
              <a:t> </a:t>
            </a:r>
            <a:r>
              <a:rPr lang="en-US" dirty="0">
                <a:solidFill>
                  <a:srgbClr val="00067B"/>
                </a:solidFill>
              </a:rPr>
              <a:t>falls within the contour</a:t>
            </a:r>
          </a:p>
        </p:txBody>
      </p:sp>
      <p:sp>
        <p:nvSpPr>
          <p:cNvPr id="21" name="Line 19">
            <a:extLst>
              <a:ext uri="{FF2B5EF4-FFF2-40B4-BE49-F238E27FC236}">
                <a16:creationId xmlns:a16="http://schemas.microsoft.com/office/drawing/2014/main" id="{38A84F09-BCB1-9F21-C010-3DFEDC31550B}"/>
              </a:ext>
            </a:extLst>
          </p:cNvPr>
          <p:cNvSpPr>
            <a:spLocks noChangeShapeType="1"/>
          </p:cNvSpPr>
          <p:nvPr/>
        </p:nvSpPr>
        <p:spPr bwMode="auto">
          <a:xfrm>
            <a:off x="3444437" y="3495575"/>
            <a:ext cx="15875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noFill/>
              </a14:hiddenFill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2" name="Text Box 20">
            <a:extLst>
              <a:ext uri="{FF2B5EF4-FFF2-40B4-BE49-F238E27FC236}">
                <a16:creationId xmlns:a16="http://schemas.microsoft.com/office/drawing/2014/main" id="{DFE9A898-48E9-54C1-F4E9-084177E50A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9032" y="3868637"/>
            <a:ext cx="2905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600" b="1" dirty="0">
                <a:latin typeface="Times New Roman" charset="0"/>
              </a:rPr>
              <a:t>~</a:t>
            </a:r>
            <a:endParaRPr lang="en-US" dirty="0"/>
          </a:p>
        </p:txBody>
      </p:sp>
      <p:sp>
        <p:nvSpPr>
          <p:cNvPr id="23" name="Line 21">
            <a:extLst>
              <a:ext uri="{FF2B5EF4-FFF2-40B4-BE49-F238E27FC236}">
                <a16:creationId xmlns:a16="http://schemas.microsoft.com/office/drawing/2014/main" id="{043ABA20-1CE1-420B-6292-7B90D279F83C}"/>
              </a:ext>
            </a:extLst>
          </p:cNvPr>
          <p:cNvSpPr>
            <a:spLocks noChangeShapeType="1"/>
          </p:cNvSpPr>
          <p:nvPr/>
        </p:nvSpPr>
        <p:spPr bwMode="auto">
          <a:xfrm>
            <a:off x="7382017" y="4052787"/>
            <a:ext cx="15875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noFill/>
              </a14:hiddenFill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4" name="Line 22">
            <a:extLst>
              <a:ext uri="{FF2B5EF4-FFF2-40B4-BE49-F238E27FC236}">
                <a16:creationId xmlns:a16="http://schemas.microsoft.com/office/drawing/2014/main" id="{45D3E0EE-4D2D-19B6-B24B-2A5BD93C2929}"/>
              </a:ext>
            </a:extLst>
          </p:cNvPr>
          <p:cNvSpPr>
            <a:spLocks noChangeShapeType="1"/>
          </p:cNvSpPr>
          <p:nvPr/>
        </p:nvSpPr>
        <p:spPr bwMode="auto">
          <a:xfrm>
            <a:off x="4546917" y="5316437"/>
            <a:ext cx="15875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noFill/>
              </a14:hiddenFill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5" name="Text Box 23">
            <a:extLst>
              <a:ext uri="{FF2B5EF4-FFF2-40B4-BE49-F238E27FC236}">
                <a16:creationId xmlns:a16="http://schemas.microsoft.com/office/drawing/2014/main" id="{5E71E593-367E-407C-0A1E-159676455D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1412" y="5981700"/>
            <a:ext cx="34531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67B"/>
                </a:solidFill>
              </a:rPr>
              <a:t>So how do we find </a:t>
            </a:r>
            <a:r>
              <a:rPr lang="en-US" i="1" dirty="0" err="1">
                <a:latin typeface="Times New Roman" charset="0"/>
              </a:rPr>
              <a:t>E</a:t>
            </a:r>
            <a:r>
              <a:rPr lang="en-US" i="1" baseline="-25000" dirty="0" err="1">
                <a:latin typeface="Times New Roman" charset="0"/>
              </a:rPr>
              <a:t>min</a:t>
            </a:r>
            <a:r>
              <a:rPr lang="en-US" dirty="0">
                <a:solidFill>
                  <a:srgbClr val="00067B"/>
                </a:solidFill>
              </a:rPr>
              <a:t>?</a:t>
            </a:r>
            <a:endParaRPr lang="en-US" i="1" baseline="-25000" dirty="0">
              <a:solidFill>
                <a:srgbClr val="00067B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3216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F8FB45FA-6ED5-D7DD-DABF-F2552CB7F5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4844" y="447675"/>
            <a:ext cx="892904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67B"/>
                </a:solidFill>
              </a:rPr>
              <a:t>Recall from calculus that the minimum or maximum of a function</a:t>
            </a:r>
          </a:p>
          <a:p>
            <a:r>
              <a:rPr lang="en-US" dirty="0">
                <a:solidFill>
                  <a:srgbClr val="00067B"/>
                </a:solidFill>
              </a:rPr>
              <a:t>   can be found by setting the derivative </a:t>
            </a:r>
            <a:r>
              <a:rPr lang="en-US" dirty="0">
                <a:latin typeface="Times New Roman" charset="0"/>
              </a:rPr>
              <a:t>= 0</a:t>
            </a:r>
            <a:r>
              <a:rPr lang="en-US" dirty="0">
                <a:solidFill>
                  <a:srgbClr val="00067B"/>
                </a:solidFill>
              </a:rPr>
              <a:t>, so we want: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CA690EE-0462-9BA7-AB54-A187A5F8C9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431" y="1490663"/>
            <a:ext cx="2084388" cy="79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" name="Text Box 5">
            <a:extLst>
              <a:ext uri="{FF2B5EF4-FFF2-40B4-BE49-F238E27FC236}">
                <a16:creationId xmlns:a16="http://schemas.microsoft.com/office/drawing/2014/main" id="{043E2ED6-5A02-452E-F882-11E0CC92DB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4844" y="2509838"/>
            <a:ext cx="23246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67B"/>
                </a:solidFill>
              </a:rPr>
              <a:t>Or equivalently: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86AFD33-4257-676D-2005-65E753C1CB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7131" y="3200400"/>
            <a:ext cx="1801813" cy="151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7" name="Text Box 8">
            <a:extLst>
              <a:ext uri="{FF2B5EF4-FFF2-40B4-BE49-F238E27FC236}">
                <a16:creationId xmlns:a16="http://schemas.microsoft.com/office/drawing/2014/main" id="{73DAC660-9227-7076-6C30-36F97A00BF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4844" y="4953000"/>
            <a:ext cx="38715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67B"/>
                </a:solidFill>
              </a:rPr>
              <a:t>Recalling </a:t>
            </a:r>
            <a:r>
              <a:rPr lang="en-US" i="1" dirty="0">
                <a:latin typeface="Times New Roman" charset="0"/>
              </a:rPr>
              <a:t>E = </a:t>
            </a:r>
            <a:r>
              <a:rPr lang="en-US" b="1" i="1" dirty="0" err="1">
                <a:latin typeface="Times New Roman" charset="0"/>
              </a:rPr>
              <a:t>e</a:t>
            </a:r>
            <a:r>
              <a:rPr lang="en-US" baseline="30000" dirty="0" err="1">
                <a:latin typeface="Times New Roman" charset="0"/>
              </a:rPr>
              <a:t>T</a:t>
            </a:r>
            <a:r>
              <a:rPr lang="en-US" b="1" i="1" dirty="0" err="1">
                <a:latin typeface="Times New Roman" charset="0"/>
              </a:rPr>
              <a:t>e</a:t>
            </a:r>
            <a:r>
              <a:rPr lang="en-US" dirty="0">
                <a:solidFill>
                  <a:srgbClr val="00067B"/>
                </a:solidFill>
              </a:rPr>
              <a:t>, we want:</a:t>
            </a:r>
          </a:p>
        </p:txBody>
      </p:sp>
      <p:sp>
        <p:nvSpPr>
          <p:cNvPr id="8" name="Line 9">
            <a:extLst>
              <a:ext uri="{FF2B5EF4-FFF2-40B4-BE49-F238E27FC236}">
                <a16:creationId xmlns:a16="http://schemas.microsoft.com/office/drawing/2014/main" id="{2CB704B0-E7FB-9C4D-4E5C-8956073805AB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5801" y="5086350"/>
            <a:ext cx="15875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noFill/>
              </a14:hiddenFill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9" name="Line 10">
            <a:extLst>
              <a:ext uri="{FF2B5EF4-FFF2-40B4-BE49-F238E27FC236}">
                <a16:creationId xmlns:a16="http://schemas.microsoft.com/office/drawing/2014/main" id="{ED533E9D-2159-277A-0B0D-B0E965BF7957}"/>
              </a:ext>
            </a:extLst>
          </p:cNvPr>
          <p:cNvSpPr>
            <a:spLocks noChangeShapeType="1"/>
          </p:cNvSpPr>
          <p:nvPr/>
        </p:nvSpPr>
        <p:spPr bwMode="auto">
          <a:xfrm>
            <a:off x="4351714" y="5087938"/>
            <a:ext cx="15875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noFill/>
              </a14:hiddenFill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9BE2EDC-EF85-899C-0EB7-C838E85837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1756" y="5549900"/>
            <a:ext cx="3994150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8237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989EC6A8-5708-E38A-7A64-EC551B437C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9406" y="451644"/>
            <a:ext cx="21194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67B"/>
                </a:solidFill>
              </a:rPr>
              <a:t>Element-wise,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228084F-AA23-C504-C5DE-5682E6CB28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2781" y="1056482"/>
            <a:ext cx="6119813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4" name="Text Box 5">
            <a:extLst>
              <a:ext uri="{FF2B5EF4-FFF2-40B4-BE49-F238E27FC236}">
                <a16:creationId xmlns:a16="http://schemas.microsoft.com/office/drawing/2014/main" id="{21FA9661-DD5C-D80F-9581-40E4196C10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9406" y="2670969"/>
            <a:ext cx="6992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>
                <a:solidFill>
                  <a:srgbClr val="00067B"/>
                </a:solidFill>
              </a:rPr>
              <a:t>and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165C13-595B-5B54-D42D-735ADF6497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3781" y="3277394"/>
            <a:ext cx="281940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" name="Text Box 7">
            <a:extLst>
              <a:ext uri="{FF2B5EF4-FFF2-40B4-BE49-F238E27FC236}">
                <a16:creationId xmlns:a16="http://schemas.microsoft.com/office/drawing/2014/main" id="{3E17540C-EEE6-1001-85A3-59DBD73F7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9406" y="4502944"/>
            <a:ext cx="946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>
                <a:solidFill>
                  <a:srgbClr val="00067B"/>
                </a:solidFill>
              </a:rPr>
              <a:t>Thus: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76AB4C-9182-B937-431E-014EFA2F0B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4344" y="4491832"/>
            <a:ext cx="1438275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8" name="Text Box 9">
            <a:extLst>
              <a:ext uri="{FF2B5EF4-FFF2-40B4-BE49-F238E27FC236}">
                <a16:creationId xmlns:a16="http://schemas.microsoft.com/office/drawing/2014/main" id="{E948C7A7-4343-8A9E-BD31-A570CF57F7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9406" y="5107782"/>
            <a:ext cx="727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>
                <a:solidFill>
                  <a:srgbClr val="00067B"/>
                </a:solidFill>
              </a:rPr>
              <a:t>And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700B0CA-1D99-0604-47F4-CAA4005ED4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6069" y="5628482"/>
            <a:ext cx="4314825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4808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3DBD8243-3F61-B8B1-C5E0-6651188E8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6467" y="499269"/>
            <a:ext cx="859722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67B"/>
                </a:solidFill>
              </a:rPr>
              <a:t>The solution that minimizes the </a:t>
            </a:r>
            <a:r>
              <a:rPr lang="en-US" dirty="0"/>
              <a:t>L</a:t>
            </a:r>
            <a:r>
              <a:rPr lang="en-US" baseline="-25000" dirty="0"/>
              <a:t>2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misfit norm thus is given by</a:t>
            </a:r>
          </a:p>
          <a:p>
            <a:r>
              <a:rPr lang="en-US" dirty="0">
                <a:solidFill>
                  <a:srgbClr val="00067B"/>
                </a:solidFill>
              </a:rPr>
              <a:t>   setting the slope of the error function (in parameter-space)</a:t>
            </a:r>
          </a:p>
          <a:p>
            <a:r>
              <a:rPr lang="en-US" dirty="0">
                <a:solidFill>
                  <a:srgbClr val="00067B"/>
                </a:solidFill>
              </a:rPr>
              <a:t>   equal to zero: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05F9555-FB7F-061F-DBBB-5404C44005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663" y="1626394"/>
            <a:ext cx="2352675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4" name="Text Box 5">
            <a:extLst>
              <a:ext uri="{FF2B5EF4-FFF2-40B4-BE49-F238E27FC236}">
                <a16:creationId xmlns:a16="http://schemas.microsoft.com/office/drawing/2014/main" id="{C6BE3F91-4BD3-EDB7-67C1-00C80F7621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434432"/>
            <a:ext cx="19297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67B"/>
                </a:solidFill>
              </a:rPr>
              <a:t>Equivalently: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4BDAA2A-CC66-1F9B-618B-84D6110E16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175" y="5461794"/>
            <a:ext cx="1541462" cy="89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" name="Text Box 22">
            <a:extLst>
              <a:ext uri="{FF2B5EF4-FFF2-40B4-BE49-F238E27FC236}">
                <a16:creationId xmlns:a16="http://schemas.microsoft.com/office/drawing/2014/main" id="{AB2B646E-0E29-546B-6079-002708C029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5680869"/>
            <a:ext cx="80438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67B"/>
                </a:solidFill>
              </a:rPr>
              <a:t>Note that                     is called the </a:t>
            </a:r>
            <a:r>
              <a:rPr lang="en-US" i="1" dirty="0" err="1">
                <a:solidFill>
                  <a:srgbClr val="FF0000"/>
                </a:solidFill>
                <a:latin typeface="Arial Black" charset="0"/>
              </a:rPr>
              <a:t>pseudoinverse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of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i="1" dirty="0">
                <a:latin typeface="Times New Roman" charset="0"/>
              </a:rPr>
              <a:t>G</a:t>
            </a:r>
            <a:r>
              <a:rPr lang="en-US" dirty="0">
                <a:solidFill>
                  <a:srgbClr val="00067B"/>
                </a:solidFill>
              </a:rPr>
              <a:t>!</a:t>
            </a:r>
          </a:p>
        </p:txBody>
      </p:sp>
      <p:sp>
        <p:nvSpPr>
          <p:cNvPr id="7" name="Line 23">
            <a:extLst>
              <a:ext uri="{FF2B5EF4-FFF2-40B4-BE49-F238E27FC236}">
                <a16:creationId xmlns:a16="http://schemas.microsoft.com/office/drawing/2014/main" id="{00180895-F8D4-809D-E6ED-D629ED343356}"/>
              </a:ext>
            </a:extLst>
          </p:cNvPr>
          <p:cNvSpPr>
            <a:spLocks noChangeShapeType="1"/>
          </p:cNvSpPr>
          <p:nvPr/>
        </p:nvSpPr>
        <p:spPr bwMode="auto">
          <a:xfrm>
            <a:off x="9660692" y="5746889"/>
            <a:ext cx="15875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noFill/>
              </a14:hiddenFill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" name="Line 24">
            <a:extLst>
              <a:ext uri="{FF2B5EF4-FFF2-40B4-BE49-F238E27FC236}">
                <a16:creationId xmlns:a16="http://schemas.microsoft.com/office/drawing/2014/main" id="{A1F4859E-0AB4-FAE9-F84C-B75E9451706A}"/>
              </a:ext>
            </a:extLst>
          </p:cNvPr>
          <p:cNvSpPr>
            <a:spLocks noChangeShapeType="1"/>
          </p:cNvSpPr>
          <p:nvPr/>
        </p:nvSpPr>
        <p:spPr bwMode="auto">
          <a:xfrm>
            <a:off x="9662280" y="5681802"/>
            <a:ext cx="15875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noFill/>
              </a14:hiddenFill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BC4CD42-C724-624D-190A-8B0393B7B5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5225" y="3085307"/>
            <a:ext cx="22415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664C16F-B427-B247-6D3A-BEA71A3B0E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3740944"/>
            <a:ext cx="18478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0B1B5F4-E65A-86CD-1686-12A91E13AB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5375" y="3782219"/>
            <a:ext cx="795338" cy="439738"/>
          </a:xfrm>
          <a:prstGeom prst="rect">
            <a:avLst/>
          </a:prstGeom>
          <a:solidFill>
            <a:srgbClr val="FF0000">
              <a:alpha val="28999"/>
            </a:srgbClr>
          </a:solidFill>
          <a:ln w="9525">
            <a:solidFill>
              <a:srgbClr val="FF3300">
                <a:alpha val="28999"/>
              </a:srgbClr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2" name="Line 10">
            <a:extLst>
              <a:ext uri="{FF2B5EF4-FFF2-40B4-BE49-F238E27FC236}">
                <a16:creationId xmlns:a16="http://schemas.microsoft.com/office/drawing/2014/main" id="{B548CBEE-454F-FBFE-9304-43744E3D32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92575" y="4010819"/>
            <a:ext cx="812800" cy="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noFill/>
              </a14:hiddenFill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3" name="Text Box 11">
            <a:extLst>
              <a:ext uri="{FF2B5EF4-FFF2-40B4-BE49-F238E27FC236}">
                <a16:creationId xmlns:a16="http://schemas.microsoft.com/office/drawing/2014/main" id="{874EA0D8-4C9F-E8F0-B73C-A780A861B8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0700" y="3753644"/>
            <a:ext cx="1047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MxM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4A7FD96-A58E-1095-19E2-43817821FE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0775" y="3782219"/>
            <a:ext cx="795338" cy="439738"/>
          </a:xfrm>
          <a:prstGeom prst="rect">
            <a:avLst/>
          </a:prstGeom>
          <a:solidFill>
            <a:srgbClr val="FF0000">
              <a:alpha val="28999"/>
            </a:srgbClr>
          </a:solidFill>
          <a:ln w="9525">
            <a:solidFill>
              <a:srgbClr val="FF3300">
                <a:alpha val="28999"/>
              </a:srgbClr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5" name="Line 13">
            <a:extLst>
              <a:ext uri="{FF2B5EF4-FFF2-40B4-BE49-F238E27FC236}">
                <a16:creationId xmlns:a16="http://schemas.microsoft.com/office/drawing/2014/main" id="{33CCC3C6-185E-9006-E08D-29AD98AF22E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92938" y="3999707"/>
            <a:ext cx="1184275" cy="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noFill/>
              </a14:hiddenFill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6" name="Text Box 14">
            <a:extLst>
              <a:ext uri="{FF2B5EF4-FFF2-40B4-BE49-F238E27FC236}">
                <a16:creationId xmlns:a16="http://schemas.microsoft.com/office/drawing/2014/main" id="{3CCB7335-F1E5-C0EA-084C-274474203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6100" y="3753644"/>
            <a:ext cx="963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(Mx1)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E0F0C1B-022A-7ED9-F510-F1BC947F30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0263" y="4369594"/>
            <a:ext cx="2819400" cy="914400"/>
          </a:xfrm>
          <a:prstGeom prst="rect">
            <a:avLst/>
          </a:prstGeom>
          <a:solidFill>
            <a:srgbClr val="B3B3B3"/>
          </a:solidFill>
          <a:ln w="508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00001C30-58D1-69FE-DD2F-3018F8729F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2988" y="4372769"/>
            <a:ext cx="2297112" cy="89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9" name="Text Box 18">
            <a:extLst>
              <a:ext uri="{FF2B5EF4-FFF2-40B4-BE49-F238E27FC236}">
                <a16:creationId xmlns:a16="http://schemas.microsoft.com/office/drawing/2014/main" id="{8A7BF82F-054E-1954-F60F-6F1D517820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8588" y="4609307"/>
            <a:ext cx="11731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4000">
                <a:solidFill>
                  <a:srgbClr val="FF0000"/>
                </a:solidFill>
              </a:rPr>
              <a:t>*****</a:t>
            </a:r>
          </a:p>
        </p:txBody>
      </p:sp>
      <p:sp>
        <p:nvSpPr>
          <p:cNvPr id="20" name="Text Box 19">
            <a:extLst>
              <a:ext uri="{FF2B5EF4-FFF2-40B4-BE49-F238E27FC236}">
                <a16:creationId xmlns:a16="http://schemas.microsoft.com/office/drawing/2014/main" id="{B8CCC1FA-07A0-668D-7C89-3325D56320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8663" y="4609307"/>
            <a:ext cx="11731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4000" dirty="0">
                <a:solidFill>
                  <a:srgbClr val="FF0000"/>
                </a:solidFill>
              </a:rPr>
              <a:t>*****</a:t>
            </a:r>
          </a:p>
        </p:txBody>
      </p:sp>
    </p:spTree>
    <p:extLst>
      <p:ext uri="{BB962C8B-B14F-4D97-AF65-F5344CB8AC3E}">
        <p14:creationId xmlns:p14="http://schemas.microsoft.com/office/powerpoint/2010/main" val="1791607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D75ED000-15AE-B967-77B7-06C41DDEFC14}"/>
              </a:ext>
            </a:extLst>
          </p:cNvPr>
          <p:cNvGrpSpPr/>
          <p:nvPr/>
        </p:nvGrpSpPr>
        <p:grpSpPr>
          <a:xfrm>
            <a:off x="1693313" y="1717675"/>
            <a:ext cx="8805374" cy="1938992"/>
            <a:chOff x="409575" y="1760538"/>
            <a:chExt cx="8805374" cy="1938992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FD16AE13-05A1-8EB8-25FB-AB1BE1DB7F03}"/>
                </a:ext>
              </a:extLst>
            </p:cNvPr>
            <p:cNvGrpSpPr/>
            <p:nvPr/>
          </p:nvGrpSpPr>
          <p:grpSpPr>
            <a:xfrm>
              <a:off x="409575" y="1817688"/>
              <a:ext cx="2362200" cy="1803400"/>
              <a:chOff x="409575" y="1817688"/>
              <a:chExt cx="2362200" cy="1803400"/>
            </a:xfrm>
          </p:grpSpPr>
          <p:sp>
            <p:nvSpPr>
              <p:cNvPr id="34" name="Line 5">
                <a:extLst>
                  <a:ext uri="{FF2B5EF4-FFF2-40B4-BE49-F238E27FC236}">
                    <a16:creationId xmlns:a16="http://schemas.microsoft.com/office/drawing/2014/main" id="{C025A738-F5B9-5530-CD32-24904EA86E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85775" y="1893888"/>
                <a:ext cx="2286000" cy="1727200"/>
              </a:xfrm>
              <a:prstGeom prst="line">
                <a:avLst/>
              </a:prstGeom>
              <a:noFill/>
              <a:ln w="38100">
                <a:solidFill>
                  <a:srgbClr val="00067B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 xmlns:lc="http://schemas.openxmlformats.org/drawingml/2006/lockedCanvas">
                    <a:noFill/>
                  </a14:hiddenFill>
                </a:ext>
                <a:ext uri="{AF507438-7753-43e0-B8FC-AC1667EBCBE1}">
                  <a14:hiddenEffects xmlns:a14="http://schemas.microsoft.com/office/drawing/2010/main" xmlns="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B72CA81E-CB92-D7E4-CF53-65622E24C4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8338" y="3357563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398561A5-C3E9-F5EE-82D5-E097C07A68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11338" y="2519363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34D8DB36-2997-2C76-F73E-2B1527B7FF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71575" y="2808288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DB01367F-0046-9CB3-D64A-735EB61B93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28775" y="2732088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3FB094EE-3900-D6F7-456A-D704B2F6CA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09775" y="2351088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27193FB3-F48F-D498-EDC1-5F8D4C2D0C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76375" y="2884488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E0F8753B-3BE9-EA53-FA3E-368312D059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2175" y="2122488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EDACD453-2FDC-FC80-DB40-6354DCAC0B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95375" y="3189288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8D5687E4-E0E8-1CCB-DA61-F94DE89B8F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6775" y="3113088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1B284BAA-BD27-AB39-4D4E-B94D4BC5CE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28775" y="2503488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695D8525-7D57-29C9-A844-165129C23A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3175" y="2122488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5692BC04-DA64-0CFD-E5E6-3D18A01A3C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4575" y="1970088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E43606D9-B0BF-1D4C-9322-C7CF2201C0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3975" y="2732088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3667C65D-ED64-7F68-9DF5-7C531EDF15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3738" y="2671763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E56D5C11-02C7-E1B2-57BC-0B8C2B0F8F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3175" y="1817688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2B40E531-3CF9-DEC7-C519-C35D2D0286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2975" y="3341688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337A27D6-57EB-CB00-8A3C-82B3045A92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9575" y="3417888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8618D25D-4B5F-F0F8-E5A1-CBB87FFB35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57375" y="2274888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  <p:sp>
          <p:nvSpPr>
            <p:cNvPr id="33" name="Text Box 24">
              <a:extLst>
                <a:ext uri="{FF2B5EF4-FFF2-40B4-BE49-F238E27FC236}">
                  <a16:creationId xmlns:a16="http://schemas.microsoft.com/office/drawing/2014/main" id="{0EA49A40-28A0-A223-9E38-F0F97EC373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60700" y="1760538"/>
              <a:ext cx="6154249" cy="19389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 xmlns:lc="http://schemas.openxmlformats.org/drawingml/2006/lockedCanvas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xmlns:lc="http://schemas.openxmlformats.org/drawingml/2006/lockedCanvas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n-US" dirty="0">
                  <a:solidFill>
                    <a:srgbClr val="00067B"/>
                  </a:solidFill>
                </a:rPr>
                <a:t>What does this tell us about uncertainty?</a:t>
              </a:r>
            </a:p>
            <a:p>
              <a:r>
                <a:rPr lang="en-US" dirty="0">
                  <a:solidFill>
                    <a:srgbClr val="00067B"/>
                  </a:solidFill>
                </a:rPr>
                <a:t>First, if #</a:t>
              </a:r>
              <a:r>
                <a:rPr lang="en-US" dirty="0" err="1">
                  <a:solidFill>
                    <a:srgbClr val="00067B"/>
                  </a:solidFill>
                </a:rPr>
                <a:t>obs</a:t>
              </a:r>
              <a:r>
                <a:rPr lang="en-US" dirty="0">
                  <a:solidFill>
                    <a:srgbClr val="00067B"/>
                  </a:solidFill>
                </a:rPr>
                <a:t> </a:t>
              </a:r>
              <a:r>
                <a:rPr lang="en-US" i="1" dirty="0">
                  <a:latin typeface="Times New Roman" charset="0"/>
                </a:rPr>
                <a:t>N</a:t>
              </a:r>
              <a:r>
                <a:rPr lang="en-US" dirty="0">
                  <a:solidFill>
                    <a:schemeClr val="accent2"/>
                  </a:solidFill>
                </a:rPr>
                <a:t> </a:t>
              </a:r>
              <a:r>
                <a:rPr lang="en-US" dirty="0">
                  <a:solidFill>
                    <a:srgbClr val="00067B"/>
                  </a:solidFill>
                </a:rPr>
                <a:t>is </a:t>
              </a:r>
              <a:r>
                <a:rPr lang="ja-JP" altLang="en-US" dirty="0">
                  <a:solidFill>
                    <a:srgbClr val="00067B"/>
                  </a:solidFill>
                  <a:latin typeface="Arial"/>
                </a:rPr>
                <a:t>“</a:t>
              </a:r>
              <a:r>
                <a:rPr lang="en-US" dirty="0">
                  <a:solidFill>
                    <a:srgbClr val="00067B"/>
                  </a:solidFill>
                </a:rPr>
                <a:t>large enough</a:t>
              </a:r>
              <a:r>
                <a:rPr lang="ja-JP" altLang="en-US" dirty="0">
                  <a:solidFill>
                    <a:srgbClr val="00067B"/>
                  </a:solidFill>
                  <a:latin typeface="Arial"/>
                </a:rPr>
                <a:t>”</a:t>
              </a:r>
              <a:r>
                <a:rPr lang="en-US" dirty="0">
                  <a:solidFill>
                    <a:srgbClr val="00067B"/>
                  </a:solidFill>
                </a:rPr>
                <a:t> relative</a:t>
              </a:r>
            </a:p>
            <a:p>
              <a:r>
                <a:rPr lang="en-US" dirty="0">
                  <a:solidFill>
                    <a:srgbClr val="00067B"/>
                  </a:solidFill>
                </a:rPr>
                <a:t>to </a:t>
              </a:r>
              <a:r>
                <a:rPr lang="en-US" i="1" dirty="0">
                  <a:latin typeface="Times New Roman" charset="0"/>
                </a:rPr>
                <a:t>M</a:t>
              </a:r>
              <a:r>
                <a:rPr lang="en-US" dirty="0">
                  <a:solidFill>
                    <a:srgbClr val="00067B"/>
                  </a:solidFill>
                </a:rPr>
                <a:t>, misfit provides a statistical measure of</a:t>
              </a:r>
            </a:p>
            <a:p>
              <a:r>
                <a:rPr lang="en-US" dirty="0">
                  <a:solidFill>
                    <a:srgbClr val="00067B"/>
                  </a:solidFill>
                </a:rPr>
                <a:t>errors in measurements! We use that to</a:t>
              </a:r>
            </a:p>
            <a:p>
              <a:r>
                <a:rPr lang="en-US" dirty="0">
                  <a:solidFill>
                    <a:srgbClr val="00067B"/>
                  </a:solidFill>
                </a:rPr>
                <a:t>estimate </a:t>
              </a:r>
              <a:r>
                <a:rPr lang="en-US" i="1" dirty="0">
                  <a:solidFill>
                    <a:srgbClr val="FF0000"/>
                  </a:solidFill>
                  <a:latin typeface="Arial Black" charset="0"/>
                </a:rPr>
                <a:t>parameter uncertainties</a:t>
              </a:r>
              <a:r>
                <a:rPr lang="en-US" dirty="0">
                  <a:solidFill>
                    <a:schemeClr val="accent2"/>
                  </a:solidFill>
                </a:rPr>
                <a:t>.</a:t>
              </a:r>
              <a:endParaRPr lang="en-US" dirty="0"/>
            </a:p>
          </p:txBody>
        </p:sp>
      </p:grpSp>
      <p:sp>
        <p:nvSpPr>
          <p:cNvPr id="25" name="Text Box 25">
            <a:extLst>
              <a:ext uri="{FF2B5EF4-FFF2-40B4-BE49-F238E27FC236}">
                <a16:creationId xmlns:a16="http://schemas.microsoft.com/office/drawing/2014/main" id="{5C98579B-DE5E-DDAC-739C-D2CF6CE22B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6950" y="3765550"/>
            <a:ext cx="51307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3200" i="1" dirty="0">
                <a:solidFill>
                  <a:srgbClr val="00067B"/>
                </a:solidFill>
                <a:latin typeface="Arial Black" charset="0"/>
              </a:rPr>
              <a:t>Statistical Properties:</a:t>
            </a:r>
            <a:endParaRPr lang="en-US" sz="3200" dirty="0">
              <a:solidFill>
                <a:srgbClr val="00067B"/>
              </a:solidFill>
            </a:endParaRPr>
          </a:p>
        </p:txBody>
      </p:sp>
      <p:sp>
        <p:nvSpPr>
          <p:cNvPr id="26" name="Text Box 27">
            <a:extLst>
              <a:ext uri="{FF2B5EF4-FFF2-40B4-BE49-F238E27FC236}">
                <a16:creationId xmlns:a16="http://schemas.microsoft.com/office/drawing/2014/main" id="{E4EC8ADD-4AA5-79DC-E286-776FA67446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6950" y="4611687"/>
            <a:ext cx="39853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67B"/>
                </a:solidFill>
              </a:rPr>
              <a:t>First denote pseudoinverse: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9BDBD4D9-3EC2-A063-6919-27C92D1080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3337" y="4391025"/>
            <a:ext cx="2214563" cy="896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8" name="Text Box 30">
            <a:extLst>
              <a:ext uri="{FF2B5EF4-FFF2-40B4-BE49-F238E27FC236}">
                <a16:creationId xmlns:a16="http://schemas.microsoft.com/office/drawing/2014/main" id="{840098C5-CEEF-ECEC-BEA4-7777E259E9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6950" y="5410200"/>
            <a:ext cx="4587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67B"/>
                </a:solidFill>
              </a:rPr>
              <a:t>And recall</a:t>
            </a:r>
            <a:r>
              <a:rPr lang="en-US" dirty="0">
                <a:solidFill>
                  <a:schemeClr val="accent2"/>
                </a:solidFill>
              </a:rPr>
              <a:t>                       </a:t>
            </a:r>
            <a:r>
              <a:rPr lang="en-US" dirty="0">
                <a:solidFill>
                  <a:srgbClr val="00067B"/>
                </a:solidFill>
              </a:rPr>
              <a:t>.   Thus,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C9CD775F-81C6-209A-4412-B5152EBCE8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4775" y="5345390"/>
            <a:ext cx="1733550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F6AA7F6-2A59-A26E-4BFC-9D918836EF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9025" y="5926137"/>
            <a:ext cx="4876800" cy="89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1" name="Text Box 33">
            <a:extLst>
              <a:ext uri="{FF2B5EF4-FFF2-40B4-BE49-F238E27FC236}">
                <a16:creationId xmlns:a16="http://schemas.microsoft.com/office/drawing/2014/main" id="{7E8A8BD0-95E9-1F57-09F6-5D62EB6939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6950" y="34925"/>
            <a:ext cx="7705856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Inverse Theory</a:t>
            </a:r>
            <a:r>
              <a:rPr lang="en-US" dirty="0">
                <a:solidFill>
                  <a:srgbClr val="00067B"/>
                </a:solidFill>
              </a:rPr>
              <a:t>: Goals include </a:t>
            </a:r>
          </a:p>
          <a:p>
            <a:r>
              <a:rPr lang="en-US" dirty="0">
                <a:solidFill>
                  <a:srgbClr val="00067B"/>
                </a:solidFill>
              </a:rPr>
              <a:t>   (1) Solve for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parameters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from observational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data</a:t>
            </a:r>
            <a:r>
              <a:rPr lang="en-US" i="1" dirty="0">
                <a:solidFill>
                  <a:srgbClr val="00067B"/>
                </a:solidFill>
              </a:rPr>
              <a:t>;</a:t>
            </a:r>
            <a:endParaRPr lang="en-US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   (2) Determine the range of models that fit the data</a:t>
            </a:r>
          </a:p>
          <a:p>
            <a:r>
              <a:rPr lang="en-US" dirty="0">
                <a:solidFill>
                  <a:srgbClr val="00067B"/>
                </a:solidFill>
              </a:rPr>
              <a:t>         within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uncertainties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793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2210</TotalTime>
  <Words>772</Words>
  <Application>Microsoft Macintosh PowerPoint</Application>
  <PresentationFormat>Widescreen</PresentationFormat>
  <Paragraphs>124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Arial Black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Lowry</dc:creator>
  <cp:lastModifiedBy>Tony Lowry</cp:lastModifiedBy>
  <cp:revision>11</cp:revision>
  <dcterms:created xsi:type="dcterms:W3CDTF">2023-08-28T22:59:26Z</dcterms:created>
  <dcterms:modified xsi:type="dcterms:W3CDTF">2023-09-05T16:31:26Z</dcterms:modified>
</cp:coreProperties>
</file>