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70" r:id="rId5"/>
    <p:sldId id="271" r:id="rId6"/>
    <p:sldId id="286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70C0-BFEB-05F1-30D1-0EF6AA48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BF1B-FCC8-B8FB-2AA4-78538029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7AE-DDA6-0945-7D73-D06E0F7A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72D0-58E5-2721-91B2-E6C22F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6344-B18A-8966-469E-E911342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F424-2D7E-0FD4-E3BB-AC315B6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5967F-FB1F-15F6-55D4-272E884B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05AC-CCD4-208C-46ED-AB5D2920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5DA6-B78D-902B-3AA2-3F8E431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915B-6F5B-17D0-0BE3-FB98912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592A9-BAE5-1462-4D4F-3B52F089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1BD-3590-6A6F-0CEF-98F5D73E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F40A-A507-F733-381E-F250877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9A18-525D-29AE-4A62-AACFE0F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25A3-8E49-AF37-ADA4-CEDAC3A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DDB-22A1-4CA8-D3CB-BF3319E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C1C9-DEE9-DD9E-2BCE-EBA7C1D4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80EC-26D7-74A4-331F-7A2AA0A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2F3-A1AE-1640-200B-3260245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8292-9684-6248-711C-AA35AAE4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141-AD3E-FEF2-34EA-FFDC3226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12AB-86A0-8288-F2B8-27522D6A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3710-7484-C77C-866D-B926A9B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345F-C64E-E385-5483-7BB76043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1D2E-1C41-292E-11EA-BF6FD9F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AF2-A37E-B223-3FC0-71CCD10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2BBF-DEE9-0875-1C42-30490887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50E1-B4E4-8B54-8229-E0B761D9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AF97-C470-70D1-17F6-B9C2734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9D6A-FEA4-AD22-436C-052C94D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AF6-75A7-C4B3-6D0A-4320C427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EE5C-CE09-7D3B-D30A-77583D95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983B-4FDF-E8B5-7EAF-6BAC5AF1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A22-C90A-D321-E865-DEB9D05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51BF-95D9-F113-9D9D-71346877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047A-379B-756F-C008-46D89BC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2EF-3D20-1CD7-BFDF-EE142D3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4AB8-4BB3-35AB-A7F4-30DAD7D5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E2585-DC3D-BBDC-BDA2-DBE33D7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1832-7824-F42C-CF0D-3A2A561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6AC22-ECF4-7C99-06E0-D995FBD4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EB83D-D51B-19CB-D369-86808600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A641-B04D-4E05-BAC1-E0AF13E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9468-2725-19EC-D425-E15FDE4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E0DE-5EE6-F116-6C92-C79A76F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E1C6-4BAD-80FE-14CE-19A34CB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4AE8-F259-C617-5C53-21A2909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8D14-E850-08A3-256C-D7A846E6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7FA7-A17F-DD8E-8D7A-283C180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9CD5-C10A-2A29-7E43-2EB3D353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A5B4-8BE2-0175-6CB6-B538F7DF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0B5E-55E3-4919-EB66-5BDDB3F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8707-1030-E7BB-834A-99916E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6879-99F8-7D0A-FA71-8BC6E8B9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EC58-0175-AD32-1C7B-8D1B533C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36C8-FB9D-4F95-A67A-754AA6D6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93930-8C7E-4B75-B6AE-F06F4A3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7B9B-6B3B-81B7-F042-0E56F5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E1A2-BD92-1300-4889-349C63B9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61BB-20F5-FF77-266C-0E867B5A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C22D-C881-4B86-588F-7E111FDA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33B3-AC8E-0E4A-ABB5-B840E5CD0FD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5397-5F5D-A6D5-5686-B743AD66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8D1D-65A0-3472-BD74-2EFFB74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>
            <a:extLst>
              <a:ext uri="{FF2B5EF4-FFF2-40B4-BE49-F238E27FC236}">
                <a16:creationId xmlns:a16="http://schemas.microsoft.com/office/drawing/2014/main" id="{34799653-F163-59D7-84CC-FC116DF3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555" y="64055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99F"/>
                </a:solidFill>
              </a:rPr>
              <a:t>© A.R. Lowry 2023</a:t>
            </a:r>
            <a:endParaRPr lang="en-US" sz="1800" dirty="0">
              <a:solidFill>
                <a:srgbClr val="00099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B35F1EC-90CA-A556-0A56-74E19707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680" y="38100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99F"/>
                </a:solidFill>
                <a:latin typeface="Arial Black" charset="0"/>
              </a:rPr>
              <a:t>Geology 5670/6670</a:t>
            </a:r>
          </a:p>
          <a:p>
            <a:pPr algn="ctr"/>
            <a:r>
              <a:rPr lang="en-US" sz="3600" i="1" dirty="0">
                <a:solidFill>
                  <a:srgbClr val="00099F"/>
                </a:solidFill>
                <a:latin typeface="Arial Black" charset="0"/>
              </a:rPr>
              <a:t>Inverse Theory</a:t>
            </a:r>
            <a:endParaRPr lang="en-US" sz="3600" i="1" u="sng" dirty="0">
              <a:solidFill>
                <a:srgbClr val="00099F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BE7C61FC-0994-C55B-F855-4D53B22F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698" y="38100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12 Sep 2023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CA9BD651-DC41-B152-8993-5D20622DB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62" y="6358235"/>
            <a:ext cx="675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99F"/>
                </a:solidFill>
              </a:rPr>
              <a:t>Read for </a:t>
            </a:r>
            <a:r>
              <a:rPr lang="en-US" dirty="0" err="1">
                <a:solidFill>
                  <a:srgbClr val="00099F"/>
                </a:solidFill>
              </a:rPr>
              <a:t>Thur</a:t>
            </a:r>
            <a:r>
              <a:rPr lang="en-US" dirty="0">
                <a:solidFill>
                  <a:srgbClr val="00099F"/>
                </a:solidFill>
              </a:rPr>
              <a:t> 14 Sep: </a:t>
            </a:r>
            <a:r>
              <a:rPr lang="en-US" i="1" dirty="0">
                <a:solidFill>
                  <a:srgbClr val="00099F"/>
                </a:solidFill>
              </a:rPr>
              <a:t>Menke</a:t>
            </a:r>
            <a:r>
              <a:rPr lang="en-US" dirty="0">
                <a:solidFill>
                  <a:srgbClr val="00099F"/>
                </a:solidFill>
              </a:rPr>
              <a:t> Chapter 3 (39-68)</a:t>
            </a:r>
          </a:p>
        </p:txBody>
      </p:sp>
      <p:sp>
        <p:nvSpPr>
          <p:cNvPr id="3" name="Text Box 51">
            <a:extLst>
              <a:ext uri="{FF2B5EF4-FFF2-40B4-BE49-F238E27FC236}">
                <a16:creationId xmlns:a16="http://schemas.microsoft.com/office/drawing/2014/main" id="{F03D1454-1A06-B94D-404E-A4D6F8F79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905" y="953626"/>
            <a:ext cx="804419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Ordinary Least Squares Parameter Error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Parameter error relates to measurement error and the</a:t>
            </a:r>
          </a:p>
          <a:p>
            <a:r>
              <a:rPr lang="en-US" dirty="0">
                <a:solidFill>
                  <a:srgbClr val="00067B"/>
                </a:solidFill>
              </a:rPr>
              <a:t>   geometry/physics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sampling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as: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Review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Gaussian distribution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</a:t>
            </a:r>
            <a:r>
              <a:rPr lang="en-US" dirty="0" err="1">
                <a:solidFill>
                  <a:srgbClr val="00067B"/>
                </a:solidFill>
              </a:rPr>
              <a:t>univariate</a:t>
            </a:r>
            <a:r>
              <a:rPr lang="en-US" dirty="0">
                <a:solidFill>
                  <a:srgbClr val="00067B"/>
                </a:solidFill>
              </a:rPr>
              <a:t>):</a:t>
            </a:r>
          </a:p>
          <a:p>
            <a:pPr>
              <a:buFontTx/>
              <a:buChar char="•"/>
            </a:pPr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where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Mean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sz="20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Variance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sz="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From multivariate distribution, if measurement errors are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zero-mean</a:t>
            </a:r>
            <a:r>
              <a:rPr lang="en-US" dirty="0">
                <a:solidFill>
                  <a:srgbClr val="00067B"/>
                </a:solidFill>
              </a:rPr>
              <a:t>, random,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uncorrelated</a:t>
            </a:r>
            <a:r>
              <a:rPr lang="en-US" dirty="0">
                <a:solidFill>
                  <a:srgbClr val="00067B"/>
                </a:solidFill>
              </a:rPr>
              <a:t>, the model</a:t>
            </a:r>
          </a:p>
          <a:p>
            <a:r>
              <a:rPr lang="en-US" dirty="0">
                <a:solidFill>
                  <a:srgbClr val="00067B"/>
                </a:solidFill>
              </a:rPr>
              <a:t>   covariance matrix is:  </a:t>
            </a:r>
            <a:r>
              <a:rPr lang="en-US" dirty="0">
                <a:solidFill>
                  <a:schemeClr val="accent2"/>
                </a:solidFill>
              </a:rPr>
              <a:t>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8983B-9283-8EE6-3D1A-692FE9E9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30" y="1941582"/>
            <a:ext cx="173831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4C698-DA4C-8325-B515-F99E1C63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67" y="2929007"/>
            <a:ext cx="27003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5ACD90-5931-7B96-103C-B5D25F51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42" y="3506857"/>
            <a:ext cx="24304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A5D6F-EEFB-2172-5C08-1A6A25C4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80" y="4245045"/>
            <a:ext cx="3751262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C36EC1-6D85-4AFA-C05C-1353BC5E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167" y="5716657"/>
            <a:ext cx="1784350" cy="608013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D987F1-409B-5870-D0C7-0B1C4500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7" y="5718245"/>
            <a:ext cx="1708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3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F97086F-83CF-24CD-3FF5-C9C2B2A1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906" y="647700"/>
            <a:ext cx="5096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For the ordinary least squares case,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3D4E9-C282-7EBD-4201-87691EB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56" y="1285875"/>
            <a:ext cx="382905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D3D3E7A0-7022-5698-35CC-FF93B090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506" y="2401888"/>
            <a:ext cx="78470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(Note                        because         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symmetric</a:t>
            </a:r>
            <a:r>
              <a:rPr lang="en-US" dirty="0">
                <a:solidFill>
                  <a:srgbClr val="00067B"/>
                </a:solidFill>
              </a:rPr>
              <a:t>. Also,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BFCD5-C134-C3B9-D746-ED9379AE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2276475"/>
            <a:ext cx="17811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A7C4C-A8E7-7DC2-F770-C8E5FCCF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6" y="3114675"/>
            <a:ext cx="1454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3C8D3114-BCA9-11D0-3A85-89CE3CFC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06" y="3200400"/>
            <a:ext cx="5049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, and                     for symmetric </a:t>
            </a:r>
            <a:r>
              <a:rPr lang="en-US" b="1" i="1" dirty="0">
                <a:latin typeface="Times New Roman" charset="0"/>
              </a:rPr>
              <a:t>A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).</a:t>
            </a:r>
            <a:endParaRPr lang="en-US" i="1" dirty="0">
              <a:solidFill>
                <a:srgbClr val="00067B"/>
              </a:solidFill>
              <a:latin typeface="Arial"/>
              <a:cs typeface="Arial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9812A5F-B3FA-6DB8-C85D-E135B2CE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506" y="3848100"/>
            <a:ext cx="8210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If measurement errors are uncorrelated, constant variance: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ADEFE9-B0F9-C185-8FCD-2CBF7389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94" y="4537076"/>
            <a:ext cx="10255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E0B03B96-6CC8-8DA4-FEA8-7B273BF0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219" y="4518026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2A993A-1A37-694A-3914-13D7EE5C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69" y="4354513"/>
            <a:ext cx="33909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9B19A9-56F4-35BD-3C9F-B9DD793D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844" y="5356225"/>
            <a:ext cx="2819400" cy="7620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FE4635CC-8408-F6E5-FEFE-A11206FB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169" y="5508625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4000" dirty="0">
                <a:solidFill>
                  <a:srgbClr val="FF0000"/>
                </a:solidFill>
                <a:cs typeface="ＭＳ Ｐゴシック" charset="0"/>
              </a:rPr>
              <a:t>*****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BF35924D-BE52-8E92-B1EE-7275B05E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244" y="5508625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4000" dirty="0">
                <a:solidFill>
                  <a:srgbClr val="FF0000"/>
                </a:solidFill>
                <a:cs typeface="ＭＳ Ｐゴシック" charset="0"/>
              </a:rPr>
              <a:t>*****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E2CCE7-C5F8-ACE6-9DD7-1C15FA24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4" y="5324475"/>
            <a:ext cx="187801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AC7A4F-E80D-B495-B11C-6804FAEE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8393" y="2261533"/>
            <a:ext cx="65881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CDC75F-0211-58CE-0BF5-D46DFBE3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8531" y="3114675"/>
            <a:ext cx="1433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Line 48">
            <a:extLst>
              <a:ext uri="{FF2B5EF4-FFF2-40B4-BE49-F238E27FC236}">
                <a16:creationId xmlns:a16="http://schemas.microsoft.com/office/drawing/2014/main" id="{14077CD2-5913-52CC-88D4-07359CF38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6085" y="3285910"/>
            <a:ext cx="1163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48">
            <a:extLst>
              <a:ext uri="{FF2B5EF4-FFF2-40B4-BE49-F238E27FC236}">
                <a16:creationId xmlns:a16="http://schemas.microsoft.com/office/drawing/2014/main" id="{11F59A3B-1393-D2F0-9A59-95358973F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6085" y="3242370"/>
            <a:ext cx="1163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FB0FD91-FBDF-8AF5-536C-0D67E55A3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4" y="1645444"/>
            <a:ext cx="7715251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 we can estimate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parameter variance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for each</a:t>
            </a:r>
          </a:p>
          <a:p>
            <a:r>
              <a:rPr lang="en-US" dirty="0">
                <a:solidFill>
                  <a:srgbClr val="00067B"/>
                </a:solidFill>
              </a:rPr>
              <a:t>     model parameter: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FC5C9-BC2A-2E51-EC14-7557F213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2734469"/>
            <a:ext cx="32004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B5F0C05D-F0F6-1801-32F2-A28EC69E8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7" y="3918744"/>
            <a:ext cx="1947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And we write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21A2C-597A-56C3-9E53-4D59BB26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4644231"/>
            <a:ext cx="24384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9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13808-FE47-D523-525A-99591242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05" y="687565"/>
            <a:ext cx="38100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6A6ED453-A2BC-0349-75E6-0B02F9CF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5" y="1413430"/>
            <a:ext cx="84980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Can substitute                    &amp;                   ; after lots of algebra</a:t>
            </a:r>
          </a:p>
          <a:p>
            <a:r>
              <a:rPr lang="en-US" dirty="0">
                <a:solidFill>
                  <a:srgbClr val="00067B"/>
                </a:solidFill>
              </a:rPr>
              <a:t>   and using</a:t>
            </a:r>
          </a:p>
          <a:p>
            <a:r>
              <a:rPr lang="en-US" dirty="0">
                <a:solidFill>
                  <a:srgbClr val="00067B"/>
                </a:solidFill>
              </a:rPr>
              <a:t>   the identity:                                </a:t>
            </a:r>
          </a:p>
          <a:p>
            <a:r>
              <a:rPr lang="en-US" dirty="0">
                <a:solidFill>
                  <a:srgbClr val="00067B"/>
                </a:solidFill>
              </a:rPr>
              <a:t>(where </a:t>
            </a:r>
            <a:r>
              <a:rPr lang="en-US" dirty="0" err="1">
                <a:latin typeface="Times New Roman"/>
                <a:cs typeface="Times New Roman"/>
              </a:rPr>
              <a:t>Tr</a:t>
            </a:r>
            <a:r>
              <a:rPr lang="en-US" dirty="0">
                <a:latin typeface="Times New Roman"/>
                <a:cs typeface="Times New Roman"/>
              </a:rPr>
              <a:t>[•] = </a:t>
            </a:r>
            <a:r>
              <a:rPr lang="en-US" dirty="0">
                <a:solidFill>
                  <a:srgbClr val="00067B"/>
                </a:solidFill>
              </a:rPr>
              <a:t>trace is the sum of the diagonal elements)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A79B7-B6DE-5ADB-F621-20D414CB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05" y="1384855"/>
            <a:ext cx="14859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1545A1-F046-3145-D96E-3CB92790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05" y="1899205"/>
            <a:ext cx="23622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4B75F981-6E8E-4EF6-5C28-274B1BE0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5" y="3135867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get: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861CE0-5E0D-D1E0-2064-D6B9D23C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93" y="3067605"/>
            <a:ext cx="36052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D6023424-F24D-7B9E-2566-86F2A28A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5" y="4050267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67B"/>
                </a:solidFill>
              </a:rPr>
              <a:t>And: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E1C073-624F-35D0-FE64-D8675885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18" y="3905805"/>
            <a:ext cx="404336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A4AFF1A6-6515-CCE1-FC8C-F658E354F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5" y="4764642"/>
            <a:ext cx="51117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If we assume measurements are</a:t>
            </a:r>
          </a:p>
          <a:p>
            <a:r>
              <a:rPr lang="en-US" dirty="0">
                <a:solidFill>
                  <a:srgbClr val="00067B"/>
                </a:solidFill>
              </a:rPr>
              <a:t>uncorrelated with constant variance: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93657C-26E9-BBC5-FD9D-EFEE4255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05" y="5029755"/>
            <a:ext cx="2057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6078027C-E695-7519-1973-A0F29661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5" y="5650467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Then: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A9F64-A3F0-C2F2-0DF8-A2B45010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205" y="6060042"/>
            <a:ext cx="9144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E6CF67-B9C2-11C8-C2DD-E22B4148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290" y="6060042"/>
            <a:ext cx="12192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DE7A06-E5A0-5066-6B4F-72F87165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05" y="5983842"/>
            <a:ext cx="57975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D7291D29-E7A0-E246-2A45-1F65F015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5" y="245030"/>
            <a:ext cx="5771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What should we expect </a:t>
            </a:r>
            <a:r>
              <a:rPr lang="en-US" i="1" dirty="0">
                <a:solidFill>
                  <a:srgbClr val="00067B"/>
                </a:solidFill>
                <a:latin typeface="Times New Roman" charset="0"/>
              </a:rPr>
              <a:t>                   </a:t>
            </a:r>
            <a:r>
              <a:rPr lang="en-US" dirty="0">
                <a:solidFill>
                  <a:srgbClr val="00067B"/>
                </a:solidFill>
              </a:rPr>
              <a:t>to be?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7C693C-C695-5DE7-C088-E4621C23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80" y="167720"/>
            <a:ext cx="134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F066EA-96C7-B884-23D8-C40EF296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05" y="1356280"/>
            <a:ext cx="15240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1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BE842-1C20-302C-0B8A-8BCA9B4A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7" y="2224881"/>
            <a:ext cx="1676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033DEB5-65FD-B6D8-EAEB-4BB20180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2" y="762794"/>
            <a:ext cx="69124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Useful take-home points: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 One can always fit the data exactly if </a:t>
            </a:r>
            <a:r>
              <a:rPr lang="en-US" i="1" dirty="0">
                <a:latin typeface="Times New Roman" charset="0"/>
              </a:rPr>
              <a:t>N = M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.</a:t>
            </a:r>
          </a:p>
          <a:p>
            <a:endParaRPr lang="en-US" sz="600" dirty="0">
              <a:solidFill>
                <a:srgbClr val="00067B"/>
              </a:solidFill>
              <a:sym typeface="Symbol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 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 If your measurement errors are unknown and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     </a:t>
            </a:r>
            <a:r>
              <a:rPr lang="en-US" i="1" dirty="0">
                <a:latin typeface="Times New Roman" charset="0"/>
              </a:rPr>
              <a:t>N – M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is </a:t>
            </a:r>
            <a:r>
              <a:rPr lang="ja-JP" altLang="en-US" dirty="0">
                <a:solidFill>
                  <a:srgbClr val="00067B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large</a:t>
            </a:r>
            <a:r>
              <a:rPr lang="ja-JP" altLang="en-US" dirty="0">
                <a:solidFill>
                  <a:srgbClr val="00067B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, 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60EAE16-530E-7726-51C9-771D1B8D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2" y="3109119"/>
            <a:ext cx="79175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latter is useful because often-times when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sz="1200" i="1" dirty="0">
                <a:latin typeface="Symbol" charset="0"/>
                <a:sym typeface="Symbol" charset="0"/>
              </a:rPr>
              <a:t>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is </a:t>
            </a:r>
          </a:p>
          <a:p>
            <a:r>
              <a:rPr lang="en-US" dirty="0">
                <a:solidFill>
                  <a:srgbClr val="00067B"/>
                </a:solidFill>
              </a:rPr>
              <a:t>estimated independently, we find that </a:t>
            </a:r>
            <a:r>
              <a:rPr lang="en-US" dirty="0">
                <a:solidFill>
                  <a:schemeClr val="accent2"/>
                </a:solidFill>
              </a:rPr>
              <a:t>             </a:t>
            </a:r>
            <a:r>
              <a:rPr lang="en-US" dirty="0">
                <a:solidFill>
                  <a:srgbClr val="00067B"/>
                </a:solidFill>
              </a:rPr>
              <a:t>!</a:t>
            </a:r>
          </a:p>
          <a:p>
            <a:r>
              <a:rPr lang="en-US" dirty="0">
                <a:solidFill>
                  <a:srgbClr val="00067B"/>
                </a:solidFill>
              </a:rPr>
              <a:t>This generally indicates either (1) unanticipated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noise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in the measurements, (2) correlated errors or (3) (&amp; very </a:t>
            </a:r>
          </a:p>
          <a:p>
            <a:r>
              <a:rPr lang="en-US" dirty="0">
                <a:solidFill>
                  <a:srgbClr val="00067B"/>
                </a:solidFill>
              </a:rPr>
              <a:t>likely) the model under-parameterizes the true structure.</a:t>
            </a:r>
          </a:p>
          <a:p>
            <a:r>
              <a:rPr lang="en-US" dirty="0">
                <a:solidFill>
                  <a:srgbClr val="00067B"/>
                </a:solidFill>
              </a:rPr>
              <a:t>Hence we define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chi-squared parameter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F4E10-92FA-A236-9A58-C2C2B105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337" y="3418682"/>
            <a:ext cx="1225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7BC12-32AB-FE7D-7C96-2A79B303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5395119"/>
            <a:ext cx="18288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34C49-FAC3-9DC8-BC38-8EFB3AA4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7" y="5887244"/>
            <a:ext cx="1295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756BE-7B41-9730-490C-AC6E9932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2981" y="210344"/>
            <a:ext cx="241141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1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D2F4CBA-882F-1786-12EB-6739B225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14906"/>
            <a:ext cx="563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Why chi-squared (</a:t>
            </a:r>
            <a:r>
              <a:rPr lang="en-US" sz="3600" i="1" dirty="0">
                <a:latin typeface="Symbol" charset="0"/>
                <a:sym typeface="Symbol" charset="0"/>
              </a:rPr>
              <a:t></a:t>
            </a:r>
            <a:r>
              <a:rPr lang="en-US" sz="3600" i="1" baseline="30000" dirty="0">
                <a:latin typeface="Symbol" charset="0"/>
                <a:sym typeface="Symbol" charset="0"/>
              </a:rPr>
              <a:t></a:t>
            </a:r>
            <a:r>
              <a:rPr lang="en-US" sz="3600" baseline="30000" dirty="0">
                <a:latin typeface="Times New Roman" charset="0"/>
              </a:rPr>
              <a:t>2</a:t>
            </a: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)?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569062C-CDF4-2783-E71D-8C5AA268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926119"/>
            <a:ext cx="8760080" cy="58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probability density function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describes the relative likelihood</a:t>
            </a:r>
          </a:p>
          <a:p>
            <a:r>
              <a:rPr lang="en-US" dirty="0">
                <a:solidFill>
                  <a:srgbClr val="00067B"/>
                </a:solidFill>
              </a:rPr>
              <a:t>    that a random variable will occur</a:t>
            </a:r>
          </a:p>
          <a:p>
            <a:r>
              <a:rPr lang="en-US" dirty="0">
                <a:solidFill>
                  <a:srgbClr val="00067B"/>
                </a:solidFill>
              </a:rPr>
              <a:t>    at a given point (e.g., the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bell</a:t>
            </a:r>
          </a:p>
          <a:p>
            <a:r>
              <a:rPr lang="en-US" dirty="0">
                <a:solidFill>
                  <a:srgbClr val="00067B"/>
                </a:solidFill>
              </a:rPr>
              <a:t>    curve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for a Gaussian RV).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 sum of the squares of</a:t>
            </a:r>
          </a:p>
          <a:p>
            <a:r>
              <a:rPr lang="en-US" dirty="0">
                <a:solidFill>
                  <a:srgbClr val="00067B"/>
                </a:solidFill>
              </a:rPr>
              <a:t>   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067B"/>
                </a:solidFill>
              </a:rPr>
              <a:t>zero-mean, uncorrelated, Gaussian-distributed random</a:t>
            </a:r>
          </a:p>
          <a:p>
            <a:r>
              <a:rPr lang="en-US" dirty="0">
                <a:solidFill>
                  <a:srgbClr val="00067B"/>
                </a:solidFill>
              </a:rPr>
              <a:t>    variables will follow a chi-squared distribution with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k 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= N–M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00067B"/>
                </a:solidFill>
              </a:rPr>
              <a:t>    degrees-of-freedom: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gets very large, this function will peak </a:t>
            </a:r>
            <a:r>
              <a:rPr lang="en-US" dirty="0">
                <a:latin typeface="Times New Roman" charset="0"/>
              </a:rPr>
              <a:t>~</a:t>
            </a:r>
            <a:r>
              <a:rPr lang="en-US" i="1" dirty="0">
                <a:latin typeface="Times New Roman" charset="0"/>
              </a:rPr>
              <a:t>k/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30000" dirty="0">
                <a:latin typeface="Symbol" charset="0"/>
                <a:sym typeface="Symbol" charset="0"/>
              </a:rPr>
              <a:t>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… But we also</a:t>
            </a:r>
          </a:p>
          <a:p>
            <a:r>
              <a:rPr lang="en-US" dirty="0">
                <a:solidFill>
                  <a:srgbClr val="00067B"/>
                </a:solidFill>
              </a:rPr>
              <a:t>    have a measure of the probability of getting some other</a:t>
            </a:r>
          </a:p>
          <a:p>
            <a:r>
              <a:rPr lang="en-US" dirty="0">
                <a:solidFill>
                  <a:srgbClr val="00067B"/>
                </a:solidFill>
              </a:rPr>
              <a:t>    result.</a:t>
            </a:r>
          </a:p>
        </p:txBody>
      </p:sp>
      <p:pic>
        <p:nvPicPr>
          <p:cNvPr id="4" name="Picture 3" descr="800px-Chi-square_distributionPDF">
            <a:extLst>
              <a:ext uri="{FF2B5EF4-FFF2-40B4-BE49-F238E27FC236}">
                <a16:creationId xmlns:a16="http://schemas.microsoft.com/office/drawing/2014/main" id="{A41BACC7-0D3B-FC46-BF91-923D064F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724506"/>
            <a:ext cx="3598862" cy="26987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1E99A-05CB-E067-F73A-CDC25987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10706"/>
            <a:ext cx="12192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0B08CE61-344A-0B29-F4B4-BDF48E54C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4820256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has PDF: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153EB-A2AE-39F5-06B2-09ED8F0A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8331"/>
            <a:ext cx="36957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BD43274A-A727-4251-8139-0135B0546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025" y="772131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DOF:</a:t>
            </a:r>
          </a:p>
        </p:txBody>
      </p:sp>
    </p:spTree>
    <p:extLst>
      <p:ext uri="{BB962C8B-B14F-4D97-AF65-F5344CB8AC3E}">
        <p14:creationId xmlns:p14="http://schemas.microsoft.com/office/powerpoint/2010/main" val="143847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E5825FB-9A3E-8DAC-F71D-E3C05AB0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944" y="723900"/>
            <a:ext cx="813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>
                <a:solidFill>
                  <a:srgbClr val="00067B"/>
                </a:solidFill>
                <a:latin typeface="Arial Black" charset="0"/>
              </a:rPr>
              <a:t>Solution appraisal</a:t>
            </a:r>
            <a:r>
              <a:rPr lang="en-US">
                <a:solidFill>
                  <a:srgbClr val="00067B"/>
                </a:solidFill>
              </a:rPr>
              <a:t>: What is the range of solutions?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2BBC740-B3F1-7273-0463-CCA875D4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544" y="1290638"/>
            <a:ext cx="821571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Assume: zero-mean, Gaussian, uncorrelated errors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Estimate: Confidence intervals expressed as %: </a:t>
            </a:r>
            <a:r>
              <a:rPr lang="en-US" dirty="0">
                <a:latin typeface="Times New Roman" charset="0"/>
              </a:rPr>
              <a:t>100(1–</a:t>
            </a:r>
            <a:r>
              <a:rPr lang="en-US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</a:rPr>
              <a:t>)%</a:t>
            </a:r>
            <a:endParaRPr lang="en-US" dirty="0">
              <a:solidFill>
                <a:srgbClr val="00067B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   (i.e.,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probability the true value falls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outside</a:t>
            </a:r>
            <a:r>
              <a:rPr lang="en-US" dirty="0">
                <a:solidFill>
                  <a:srgbClr val="00067B"/>
                </a:solidFill>
              </a:rPr>
              <a:t> the</a:t>
            </a:r>
          </a:p>
          <a:p>
            <a:r>
              <a:rPr lang="en-US" dirty="0">
                <a:solidFill>
                  <a:srgbClr val="00067B"/>
                </a:solidFill>
              </a:rPr>
              <a:t>   confidence interval).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F8B59E3-163B-A868-B6BD-134DC51D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019" y="3136900"/>
            <a:ext cx="635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Case 1:</a:t>
            </a:r>
            <a:r>
              <a:rPr lang="en-US" dirty="0">
                <a:solidFill>
                  <a:srgbClr val="00067B"/>
                </a:solidFill>
              </a:rPr>
              <a:t>  Data error variance is known (</a:t>
            </a:r>
            <a:r>
              <a:rPr lang="en-US" dirty="0">
                <a:latin typeface="Times New Roman" charset="0"/>
              </a:rPr>
              <a:t>=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30000" dirty="0">
                <a:latin typeface="Symbol" charset="0"/>
                <a:sym typeface="Symbol" charset="0"/>
              </a:rPr>
              <a:t>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170C24CB-641F-3962-21DD-6DA0394C4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8144" y="5600700"/>
            <a:ext cx="335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1CA4E3B-7CAF-F39A-B1D0-B3A8A8EA2F7D}"/>
              </a:ext>
            </a:extLst>
          </p:cNvPr>
          <p:cNvSpPr>
            <a:spLocks noChangeAspect="1"/>
          </p:cNvSpPr>
          <p:nvPr/>
        </p:nvSpPr>
        <p:spPr bwMode="auto">
          <a:xfrm>
            <a:off x="2224682" y="4070350"/>
            <a:ext cx="2879725" cy="1454150"/>
          </a:xfrm>
          <a:custGeom>
            <a:avLst/>
            <a:gdLst>
              <a:gd name="T0" fmla="*/ 0 w 2272"/>
              <a:gd name="T1" fmla="*/ 1137 h 1147"/>
              <a:gd name="T2" fmla="*/ 126 w 2272"/>
              <a:gd name="T3" fmla="*/ 1071 h 1147"/>
              <a:gd name="T4" fmla="*/ 230 w 2272"/>
              <a:gd name="T5" fmla="*/ 991 h 1147"/>
              <a:gd name="T6" fmla="*/ 394 w 2272"/>
              <a:gd name="T7" fmla="*/ 819 h 1147"/>
              <a:gd name="T8" fmla="*/ 504 w 2272"/>
              <a:gd name="T9" fmla="*/ 673 h 1147"/>
              <a:gd name="T10" fmla="*/ 636 w 2272"/>
              <a:gd name="T11" fmla="*/ 473 h 1147"/>
              <a:gd name="T12" fmla="*/ 730 w 2272"/>
              <a:gd name="T13" fmla="*/ 337 h 1147"/>
              <a:gd name="T14" fmla="*/ 866 w 2272"/>
              <a:gd name="T15" fmla="*/ 151 h 1147"/>
              <a:gd name="T16" fmla="*/ 982 w 2272"/>
              <a:gd name="T17" fmla="*/ 51 h 1147"/>
              <a:gd name="T18" fmla="*/ 1054 w 2272"/>
              <a:gd name="T19" fmla="*/ 11 h 1147"/>
              <a:gd name="T20" fmla="*/ 1134 w 2272"/>
              <a:gd name="T21" fmla="*/ 1 h 1147"/>
              <a:gd name="T22" fmla="*/ 1220 w 2272"/>
              <a:gd name="T23" fmla="*/ 19 h 1147"/>
              <a:gd name="T24" fmla="*/ 1320 w 2272"/>
              <a:gd name="T25" fmla="*/ 93 h 1147"/>
              <a:gd name="T26" fmla="*/ 1458 w 2272"/>
              <a:gd name="T27" fmla="*/ 251 h 1147"/>
              <a:gd name="T28" fmla="*/ 1614 w 2272"/>
              <a:gd name="T29" fmla="*/ 479 h 1147"/>
              <a:gd name="T30" fmla="*/ 1782 w 2272"/>
              <a:gd name="T31" fmla="*/ 725 h 1147"/>
              <a:gd name="T32" fmla="*/ 1934 w 2272"/>
              <a:gd name="T33" fmla="*/ 915 h 1147"/>
              <a:gd name="T34" fmla="*/ 2120 w 2272"/>
              <a:gd name="T35" fmla="*/ 1067 h 1147"/>
              <a:gd name="T36" fmla="*/ 2272 w 2272"/>
              <a:gd name="T37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2" h="1147">
                <a:moveTo>
                  <a:pt x="0" y="1137"/>
                </a:moveTo>
                <a:cubicBezTo>
                  <a:pt x="44" y="1116"/>
                  <a:pt x="88" y="1095"/>
                  <a:pt x="126" y="1071"/>
                </a:cubicBezTo>
                <a:cubicBezTo>
                  <a:pt x="164" y="1047"/>
                  <a:pt x="185" y="1033"/>
                  <a:pt x="230" y="991"/>
                </a:cubicBezTo>
                <a:cubicBezTo>
                  <a:pt x="275" y="949"/>
                  <a:pt x="348" y="872"/>
                  <a:pt x="394" y="819"/>
                </a:cubicBezTo>
                <a:cubicBezTo>
                  <a:pt x="440" y="766"/>
                  <a:pt x="464" y="731"/>
                  <a:pt x="504" y="673"/>
                </a:cubicBezTo>
                <a:cubicBezTo>
                  <a:pt x="544" y="615"/>
                  <a:pt x="598" y="529"/>
                  <a:pt x="636" y="473"/>
                </a:cubicBezTo>
                <a:cubicBezTo>
                  <a:pt x="674" y="417"/>
                  <a:pt x="692" y="391"/>
                  <a:pt x="730" y="337"/>
                </a:cubicBezTo>
                <a:cubicBezTo>
                  <a:pt x="768" y="283"/>
                  <a:pt x="824" y="199"/>
                  <a:pt x="866" y="151"/>
                </a:cubicBezTo>
                <a:cubicBezTo>
                  <a:pt x="908" y="103"/>
                  <a:pt x="951" y="74"/>
                  <a:pt x="982" y="51"/>
                </a:cubicBezTo>
                <a:cubicBezTo>
                  <a:pt x="1013" y="28"/>
                  <a:pt x="1029" y="19"/>
                  <a:pt x="1054" y="11"/>
                </a:cubicBezTo>
                <a:cubicBezTo>
                  <a:pt x="1079" y="3"/>
                  <a:pt x="1106" y="0"/>
                  <a:pt x="1134" y="1"/>
                </a:cubicBezTo>
                <a:cubicBezTo>
                  <a:pt x="1162" y="2"/>
                  <a:pt x="1189" y="4"/>
                  <a:pt x="1220" y="19"/>
                </a:cubicBezTo>
                <a:cubicBezTo>
                  <a:pt x="1251" y="34"/>
                  <a:pt x="1281" y="55"/>
                  <a:pt x="1320" y="93"/>
                </a:cubicBezTo>
                <a:cubicBezTo>
                  <a:pt x="1359" y="131"/>
                  <a:pt x="1409" y="187"/>
                  <a:pt x="1458" y="251"/>
                </a:cubicBezTo>
                <a:cubicBezTo>
                  <a:pt x="1507" y="315"/>
                  <a:pt x="1560" y="400"/>
                  <a:pt x="1614" y="479"/>
                </a:cubicBezTo>
                <a:cubicBezTo>
                  <a:pt x="1668" y="558"/>
                  <a:pt x="1729" y="652"/>
                  <a:pt x="1782" y="725"/>
                </a:cubicBezTo>
                <a:cubicBezTo>
                  <a:pt x="1835" y="798"/>
                  <a:pt x="1878" y="858"/>
                  <a:pt x="1934" y="915"/>
                </a:cubicBezTo>
                <a:cubicBezTo>
                  <a:pt x="1990" y="972"/>
                  <a:pt x="2064" y="1028"/>
                  <a:pt x="2120" y="1067"/>
                </a:cubicBezTo>
                <a:cubicBezTo>
                  <a:pt x="2176" y="1106"/>
                  <a:pt x="2224" y="1126"/>
                  <a:pt x="2272" y="1147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242A1C5C-BFBF-F831-8977-961B63B2D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744" y="54483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3BCE775E-602F-CE85-F0FB-E5AFB730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1344" y="54483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8D655E97-108C-64FF-E183-ECD0A2FB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44" y="56769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-z</a:t>
            </a:r>
            <a:endParaRPr lang="en-US" i="1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43DBE82-4FED-7D33-6462-CD6DC46A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894" y="5676900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+z</a:t>
            </a:r>
            <a:endParaRPr lang="en-US" i="1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F6814692-039C-428F-A742-001256A82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4894" y="57531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2E5B6CB9-E2CB-11FE-02F5-DBC43992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107" y="5676900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latin typeface="Times New Roman" charset="0"/>
              </a:rPr>
              <a:t>1-</a:t>
            </a:r>
            <a:r>
              <a:rPr lang="en-US" i="1">
                <a:latin typeface="Symbol" charset="0"/>
                <a:sym typeface="Symbol" charset="0"/>
              </a:rPr>
              <a:t></a:t>
            </a:r>
            <a:endParaRPr lang="en-US"/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1B4654CF-FA6E-72F7-9E45-4DA0F16F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544" y="5753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E4316CD-56E1-6234-7D64-8386F047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944" y="56769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</a:t>
            </a:r>
            <a:r>
              <a:rPr lang="en-US">
                <a:latin typeface="Times New Roman" charset="0"/>
              </a:rPr>
              <a:t>/2</a:t>
            </a:r>
            <a:endParaRPr lang="en-US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A93A60E2-EAF4-6B1E-E7F0-090FFFEE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744" y="56769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</a:t>
            </a:r>
            <a:r>
              <a:rPr lang="en-US">
                <a:latin typeface="Times New Roman" charset="0"/>
              </a:rPr>
              <a:t>/2</a:t>
            </a:r>
            <a:endParaRPr lang="en-US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15CB0871-2F4A-CF18-0D73-D7B9A822A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744" y="5753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501BA6-374E-2F30-5586-E6CDB4ED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44" y="4452938"/>
            <a:ext cx="2146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22">
            <a:extLst>
              <a:ext uri="{FF2B5EF4-FFF2-40B4-BE49-F238E27FC236}">
                <a16:creationId xmlns:a16="http://schemas.microsoft.com/office/drawing/2014/main" id="{903EF399-B61D-6361-D047-E5C7DE3E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144" y="3619500"/>
            <a:ext cx="5662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Desired confidence interval is </a:t>
            </a:r>
            <a:r>
              <a:rPr lang="en-US" dirty="0">
                <a:latin typeface="Times New Roman" charset="0"/>
              </a:rPr>
              <a:t>±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of the </a:t>
            </a:r>
          </a:p>
          <a:p>
            <a:r>
              <a:rPr lang="en-US" dirty="0">
                <a:solidFill>
                  <a:srgbClr val="00067B"/>
                </a:solidFill>
              </a:rPr>
              <a:t>     normal (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067B"/>
                </a:solidFill>
              </a:rPr>
              <a:t>) distribution function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BAF8AF18-8A2A-B397-5B9B-2BE49EF7B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269" y="5006975"/>
            <a:ext cx="38972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Can get this from standard </a:t>
            </a:r>
          </a:p>
          <a:p>
            <a:r>
              <a:rPr lang="en-US" dirty="0">
                <a:solidFill>
                  <a:srgbClr val="00067B"/>
                </a:solidFill>
              </a:rPr>
              <a:t>statistical tables or codes</a:t>
            </a:r>
          </a:p>
        </p:txBody>
      </p:sp>
    </p:spTree>
    <p:extLst>
      <p:ext uri="{BB962C8B-B14F-4D97-AF65-F5344CB8AC3E}">
        <p14:creationId xmlns:p14="http://schemas.microsoft.com/office/powerpoint/2010/main" val="398702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094BF18-9553-293E-885A-87C657FB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977" y="3445872"/>
            <a:ext cx="82877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Suppose we want the 95% confidence interval given known</a:t>
            </a:r>
          </a:p>
          <a:p>
            <a:r>
              <a:rPr lang="en-US" i="1" dirty="0">
                <a:latin typeface="Symbol" pitchFamily="2" charset="2"/>
              </a:rPr>
              <a:t>s</a:t>
            </a:r>
            <a:r>
              <a:rPr lang="en-US" i="1" baseline="30000" dirty="0">
                <a:latin typeface="Symbol" pitchFamily="2" charset="2"/>
              </a:rPr>
              <a:t> </a:t>
            </a:r>
            <a:r>
              <a:rPr lang="en-US" baseline="30000" dirty="0">
                <a:latin typeface="Symbol" pitchFamily="2" charset="2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(implies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dirty="0">
                <a:solidFill>
                  <a:srgbClr val="00067B"/>
                </a:solidFill>
              </a:rPr>
              <a:t> DOF for the null hypothesis): Typically we use</a:t>
            </a:r>
          </a:p>
          <a:p>
            <a:r>
              <a:rPr lang="en-US" dirty="0">
                <a:solidFill>
                  <a:srgbClr val="00067B"/>
                </a:solidFill>
              </a:rPr>
              <a:t>the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(Fisher-</a:t>
            </a:r>
            <a:r>
              <a:rPr lang="en-US" dirty="0" err="1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Snedecor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067B"/>
                </a:solidFill>
              </a:rPr>
              <a:t>distribution for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1 –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</a:rPr>
              <a:t>/2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F6BDF97-19D9-5428-7DE8-F9A5BE4A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401" y="4687297"/>
            <a:ext cx="444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95% confidence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 </a:t>
            </a:r>
            <a:r>
              <a:rPr lang="en-US" dirty="0">
                <a:latin typeface="Times New Roman" charset="0"/>
              </a:rPr>
              <a:t>1 – </a:t>
            </a:r>
            <a:r>
              <a:rPr lang="en-US" i="1" dirty="0">
                <a:latin typeface="Symbol" charset="0"/>
                <a:sym typeface="Symbol" charset="0"/>
              </a:rPr>
              <a:t></a:t>
            </a:r>
            <a:r>
              <a:rPr lang="en-US" dirty="0">
                <a:latin typeface="Times New Roman" charset="0"/>
              </a:rPr>
              <a:t> = 0.95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A0BB5B0-DE35-DE25-E4E6-A305A727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427" y="5260385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latin typeface="Times New Roman" charset="0"/>
              </a:rPr>
              <a:t>1 – </a:t>
            </a:r>
            <a:r>
              <a:rPr lang="en-US" i="1">
                <a:latin typeface="Symbol" charset="0"/>
                <a:sym typeface="Symbol" charset="0"/>
              </a:rPr>
              <a:t></a:t>
            </a:r>
            <a:r>
              <a:rPr lang="en-US">
                <a:latin typeface="Times New Roman" charset="0"/>
              </a:rPr>
              <a:t>/2 = 0.975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7A67463-1F3B-28EC-EEBC-9B1AA6AE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977" y="5833472"/>
            <a:ext cx="7606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Looking up on a standard table, find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) = 0.975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when</a:t>
            </a:r>
            <a:r>
              <a:rPr lang="en-US" dirty="0"/>
              <a:t> </a:t>
            </a:r>
          </a:p>
          <a:p>
            <a:r>
              <a:rPr lang="en-US" dirty="0"/>
              <a:t>      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 = 1.96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(i.e. slightly less than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rgbClr val="00067B"/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DCA2F660-E893-C74D-B260-EFC98ED5FCBF}"/>
                  </a:ext>
                </a:extLst>
              </p:cNvPr>
              <p:cNvSpPr txBox="1"/>
              <p:nvPr/>
            </p:nvSpPr>
            <p:spPr>
              <a:xfrm>
                <a:off x="6225867" y="507508"/>
                <a:ext cx="4788490" cy="2831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067B"/>
                    </a:solidFill>
                  </a:rPr>
                  <a:t>Fisher-</a:t>
                </a:r>
                <a:r>
                  <a:rPr lang="en-US" dirty="0" err="1">
                    <a:solidFill>
                      <a:srgbClr val="00067B"/>
                    </a:solidFill>
                  </a:rPr>
                  <a:t>Snedecor</a:t>
                </a:r>
                <a:r>
                  <a:rPr lang="en-US" dirty="0">
                    <a:solidFill>
                      <a:srgbClr val="00067B"/>
                    </a:solidFill>
                  </a:rPr>
                  <a:t> cumulative</a:t>
                </a: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distribution or “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solidFill>
                      <a:srgbClr val="00067B"/>
                    </a:solidFill>
                  </a:rPr>
                  <a:t>-distribution”</a:t>
                </a: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describes a ratio of two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endParaRPr lang="en-US" dirty="0">
                  <a:solidFill>
                    <a:srgbClr val="00067B"/>
                  </a:solidFill>
                </a:endParaRP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statistics with two different</a:t>
                </a: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numbers of degrees of freedom…</a:t>
                </a:r>
              </a:p>
              <a:p>
                <a:endParaRPr lang="en-US" sz="1000" dirty="0">
                  <a:solidFill>
                    <a:srgbClr val="00067B"/>
                  </a:solidFill>
                </a:endParaRP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Typically we assume one of </a:t>
                </a:r>
              </a:p>
              <a:p>
                <a:r>
                  <a:rPr lang="en-US" dirty="0">
                    <a:solidFill>
                      <a:srgbClr val="00067B"/>
                    </a:solidFill>
                  </a:rPr>
                  <a:t>these is a “null hypothesis”</a:t>
                </a: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DCA2F660-E893-C74D-B260-EFC98ED5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67" y="507508"/>
                <a:ext cx="4788490" cy="2831544"/>
              </a:xfrm>
              <a:prstGeom prst="rect">
                <a:avLst/>
              </a:prstGeom>
              <a:blipFill>
                <a:blip r:embed="rId2"/>
                <a:stretch>
                  <a:fillRect l="-2116" t="-1333" r="-1058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32D66A9-A46D-5C49-B118-F890E98F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55" y="193530"/>
            <a:ext cx="4282345" cy="32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>
            <a:extLst>
              <a:ext uri="{FF2B5EF4-FFF2-40B4-BE49-F238E27FC236}">
                <a16:creationId xmlns:a16="http://schemas.microsoft.com/office/drawing/2014/main" id="{6E2C7490-F530-44EC-6FE7-05A207E9E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300" y="3887744"/>
            <a:ext cx="6171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Case 2:</a:t>
            </a:r>
            <a:r>
              <a:rPr lang="en-US" dirty="0">
                <a:solidFill>
                  <a:srgbClr val="00067B"/>
                </a:solidFill>
              </a:rPr>
              <a:t> Use estimated error variance from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04EEA0-CED7-9DC8-35BF-134F6E6D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00" y="3768681"/>
            <a:ext cx="14478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92892-7520-7A54-7860-A29C343D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13" y="4583068"/>
            <a:ext cx="270827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BB153FCF-E981-EA7C-0F0B-53FA51DC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300" y="5424443"/>
            <a:ext cx="7342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(Look up the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067B"/>
                </a:solidFill>
              </a:rPr>
              <a:t>-distribution as you would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067B"/>
                </a:solidFill>
              </a:rPr>
              <a:t>-distribution</a:t>
            </a:r>
          </a:p>
          <a:p>
            <a:r>
              <a:rPr lang="en-US" dirty="0">
                <a:solidFill>
                  <a:srgbClr val="00067B"/>
                </a:solidFill>
              </a:rPr>
              <a:t>     in math probability tables, or use corresponding </a:t>
            </a:r>
          </a:p>
          <a:p>
            <a:r>
              <a:rPr lang="en-US" dirty="0">
                <a:solidFill>
                  <a:srgbClr val="00067B"/>
                </a:solidFill>
              </a:rPr>
              <a:t>     routines in </a:t>
            </a:r>
            <a:r>
              <a:rPr lang="en-US" dirty="0" err="1">
                <a:solidFill>
                  <a:srgbClr val="00067B"/>
                </a:solidFill>
              </a:rPr>
              <a:t>Matlab</a:t>
            </a:r>
            <a:r>
              <a:rPr lang="en-US" dirty="0">
                <a:solidFill>
                  <a:srgbClr val="00067B"/>
                </a:solidFill>
              </a:rPr>
              <a:t> or other stat codes).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952CE-87BA-A146-AF69-59855281C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90" y="246106"/>
            <a:ext cx="4621341" cy="3697073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1D5AA33-7822-274B-BA81-EB5E37A77040}"/>
              </a:ext>
            </a:extLst>
          </p:cNvPr>
          <p:cNvSpPr txBox="1"/>
          <p:nvPr/>
        </p:nvSpPr>
        <p:spPr>
          <a:xfrm>
            <a:off x="6342190" y="560084"/>
            <a:ext cx="400301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Student’s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67B"/>
                </a:solidFill>
              </a:rPr>
              <a:t>-cumulative</a:t>
            </a:r>
          </a:p>
          <a:p>
            <a:r>
              <a:rPr lang="en-US" dirty="0">
                <a:solidFill>
                  <a:srgbClr val="00067B"/>
                </a:solidFill>
              </a:rPr>
              <a:t>distribution or “</a:t>
            </a:r>
            <a:r>
              <a:rPr lang="en-US" i="1" dirty="0">
                <a:solidFill>
                  <a:srgbClr val="0006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67B"/>
                </a:solidFill>
              </a:rPr>
              <a:t>-distribution”</a:t>
            </a:r>
          </a:p>
          <a:p>
            <a:r>
              <a:rPr lang="en-US" dirty="0">
                <a:solidFill>
                  <a:srgbClr val="00067B"/>
                </a:solidFill>
              </a:rPr>
              <a:t>also assumes a “null</a:t>
            </a:r>
          </a:p>
          <a:p>
            <a:r>
              <a:rPr lang="en-US" dirty="0">
                <a:solidFill>
                  <a:srgbClr val="00067B"/>
                </a:solidFill>
              </a:rPr>
              <a:t>hypothesis”</a:t>
            </a:r>
          </a:p>
          <a:p>
            <a:endParaRPr lang="en-US" sz="10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Here </a:t>
            </a:r>
            <a:r>
              <a:rPr lang="en-US" i="1" dirty="0">
                <a:latin typeface="Symbol" pitchFamily="2" charset="2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067B"/>
                </a:solidFill>
              </a:rPr>
              <a:t>is the degrees-of-</a:t>
            </a:r>
          </a:p>
          <a:p>
            <a:r>
              <a:rPr lang="en-US" dirty="0">
                <a:solidFill>
                  <a:srgbClr val="00067B"/>
                </a:solidFill>
              </a:rPr>
              <a:t>freedom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in our </a:t>
            </a:r>
          </a:p>
          <a:p>
            <a:r>
              <a:rPr lang="en-US" dirty="0">
                <a:solidFill>
                  <a:srgbClr val="00067B"/>
                </a:solidFill>
              </a:rPr>
              <a:t>notation)</a:t>
            </a:r>
          </a:p>
        </p:txBody>
      </p:sp>
    </p:spTree>
    <p:extLst>
      <p:ext uri="{BB962C8B-B14F-4D97-AF65-F5344CB8AC3E}">
        <p14:creationId xmlns:p14="http://schemas.microsoft.com/office/powerpoint/2010/main" val="392985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679</Words>
  <Application>Microsoft Macintosh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15</cp:revision>
  <dcterms:created xsi:type="dcterms:W3CDTF">2023-08-28T22:59:26Z</dcterms:created>
  <dcterms:modified xsi:type="dcterms:W3CDTF">2023-09-12T16:35:46Z</dcterms:modified>
</cp:coreProperties>
</file>