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03" r:id="rId3"/>
    <p:sldId id="298" r:id="rId4"/>
    <p:sldId id="305" r:id="rId5"/>
    <p:sldId id="306" r:id="rId6"/>
    <p:sldId id="307" r:id="rId7"/>
    <p:sldId id="308" r:id="rId8"/>
    <p:sldId id="309" r:id="rId9"/>
    <p:sldId id="310" r:id="rId10"/>
    <p:sldId id="295" r:id="rId11"/>
    <p:sldId id="29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67B"/>
    <a:srgbClr val="0000FF"/>
    <a:srgbClr val="FFE5EA"/>
    <a:srgbClr val="E2F0FF"/>
    <a:srgbClr val="EDF4FF"/>
    <a:srgbClr val="FBADB8"/>
    <a:srgbClr val="FF857F"/>
    <a:srgbClr val="FF4C5C"/>
    <a:srgbClr val="0009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266"/>
    <p:restoredTop sz="96327"/>
  </p:normalViewPr>
  <p:slideViewPr>
    <p:cSldViewPr snapToGrid="0">
      <p:cViewPr varScale="1">
        <p:scale>
          <a:sx n="128" d="100"/>
          <a:sy n="128" d="100"/>
        </p:scale>
        <p:origin x="11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370C0-BFEB-05F1-30D1-0EF6AA48A0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3CBF1B-FCC8-B8FB-2AA4-78538029B1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0997AE-DDA6-0945-7D73-D06E0F7A7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033B3-AC8E-0E4A-ABB5-B840E5CD0FD9}" type="datetimeFigureOut">
              <a:rPr lang="en-US" smtClean="0"/>
              <a:t>11/14/23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472D0-58E5-2721-91B2-E6C22F001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C76344-B18A-8966-469E-E911342C3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D5B0-BFD4-6C4C-9076-DEC91A1F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239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0F424-2D7E-0FD4-E3BB-AC315B614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25967F-FB1F-15F6-55D4-272E884BF2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5C05AC-CCD4-208C-46ED-AB5D2920D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033B3-AC8E-0E4A-ABB5-B840E5CD0FD9}" type="datetimeFigureOut">
              <a:rPr lang="en-US" smtClean="0"/>
              <a:t>11/14/23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B5DA6-B78D-902B-3AA2-3F8E43117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99915B-6F5B-17D0-0BE3-FB989123F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D5B0-BFD4-6C4C-9076-DEC91A1F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024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8592A9-BAE5-1462-4D4F-3B52F0892B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31A1BD-3590-6A6F-0CEF-98F5D73E66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67F40A-A507-F733-381E-F25087799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033B3-AC8E-0E4A-ABB5-B840E5CD0FD9}" type="datetimeFigureOut">
              <a:rPr lang="en-US" smtClean="0"/>
              <a:t>11/14/23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A99A18-525D-29AE-4A62-AACFE0F66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3125A3-8E49-AF37-ADA4-CEDAC3AC2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D5B0-BFD4-6C4C-9076-DEC91A1F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451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89DDB-22A1-4CA8-D3CB-BF3319EF3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4C1C9-DEE9-DD9E-2BCE-EBA7C1D43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5380EC-26D7-74A4-331F-7A2AA0A74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033B3-AC8E-0E4A-ABB5-B840E5CD0FD9}" type="datetimeFigureOut">
              <a:rPr lang="en-US" smtClean="0"/>
              <a:t>11/14/23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A712F3-A1AE-1640-200B-326024523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D88292-9684-6248-711C-AA35AAE41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D5B0-BFD4-6C4C-9076-DEC91A1F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585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5D141-AD3E-FEF2-34EA-FFDC3226A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8812AB-86A0-8288-F2B8-27522D6A55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4F3710-7484-C77C-866D-B926A9BEC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033B3-AC8E-0E4A-ABB5-B840E5CD0FD9}" type="datetimeFigureOut">
              <a:rPr lang="en-US" smtClean="0"/>
              <a:t>11/14/23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5345F-C64E-E385-5483-7BB76043C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3A1D2E-1C41-292E-11EA-BF6FD9F9A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D5B0-BFD4-6C4C-9076-DEC91A1F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230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2FAF2-A37E-B223-3FC0-71CCD101D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52BBF-DEE9-0875-1C42-304908876C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C350E1-B4E4-8B54-8229-E0B761D9DD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C5AF97-C470-70D1-17F6-B9C273439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033B3-AC8E-0E4A-ABB5-B840E5CD0FD9}" type="datetimeFigureOut">
              <a:rPr lang="en-US" smtClean="0"/>
              <a:t>11/14/23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959D6A-FEA4-AD22-436C-052C94DC5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D49AF6-75A7-C4B3-6D0A-4320C4278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D5B0-BFD4-6C4C-9076-DEC91A1F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017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BEE5C-CE09-7D3B-D30A-77583D957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EB983B-4FDF-E8B5-7EAF-6BAC5AF102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F50A22-C90A-D321-E865-DEB9D053FD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4451BF-95D9-F113-9D9D-7134687797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56047A-379B-756F-C008-46D89BC6FF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E952EF-3D20-1CD7-BFDF-EE142D3FE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033B3-AC8E-0E4A-ABB5-B840E5CD0FD9}" type="datetimeFigureOut">
              <a:rPr lang="en-US" smtClean="0"/>
              <a:t>11/14/23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174AB8-4BB3-35AB-A7F4-30DAD7D52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5E2585-DC3D-BBDC-BDA2-DBE33D768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D5B0-BFD4-6C4C-9076-DEC91A1F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586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F1832-7824-F42C-CF0D-3A2A5613D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26AC22-ECF4-7C99-06E0-D995FBD49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033B3-AC8E-0E4A-ABB5-B840E5CD0FD9}" type="datetimeFigureOut">
              <a:rPr lang="en-US" smtClean="0"/>
              <a:t>11/14/23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CEB83D-D51B-19CB-D369-868086001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89A641-B04D-4E05-BAC1-E0AF13E06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D5B0-BFD4-6C4C-9076-DEC91A1F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672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189468-2725-19EC-D425-E15FDE49F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033B3-AC8E-0E4A-ABB5-B840E5CD0FD9}" type="datetimeFigureOut">
              <a:rPr lang="en-US" smtClean="0"/>
              <a:t>11/14/23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68E0DE-5EE6-F116-6C92-C79A76F76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27E1C6-4BAD-80FE-14CE-19A34CBDD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D5B0-BFD4-6C4C-9076-DEC91A1F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156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44AE8-F259-C617-5C53-21A290929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88D14-E850-08A3-256C-D7A846E673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A87FA7-A17F-DD8E-8D7A-283C180B5C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D29CD5-C10A-2A29-7E43-2EB3D3530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033B3-AC8E-0E4A-ABB5-B840E5CD0FD9}" type="datetimeFigureOut">
              <a:rPr lang="en-US" smtClean="0"/>
              <a:t>11/14/23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B3A5B4-8BE2-0175-6CB6-B538F7DF8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890B5E-55E3-4919-EB66-5BDDB3F6B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D5B0-BFD4-6C4C-9076-DEC91A1F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372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B8707-1030-E7BB-834A-99916EE79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096879-99F8-7D0A-FA71-8BC6E8B9CC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52EC58-0175-AD32-1C7B-8D1B533CE9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A836C8-FB9D-4F95-A67A-754AA6D69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033B3-AC8E-0E4A-ABB5-B840E5CD0FD9}" type="datetimeFigureOut">
              <a:rPr lang="en-US" smtClean="0"/>
              <a:t>11/14/23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C93930-8C7E-4B75-B6AE-F06F4A31D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D07B9B-6B3B-81B7-F042-0E56F54A9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D5B0-BFD4-6C4C-9076-DEC91A1F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637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B5E1A2-BD92-1300-4889-349C63B94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E361BB-20F5-FF77-266C-0E867B5AD3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DFC22D-C881-4B86-588F-7E111FDA7D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033B3-AC8E-0E4A-ABB5-B840E5CD0FD9}" type="datetimeFigureOut">
              <a:rPr lang="en-US" smtClean="0"/>
              <a:t>11/14/23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925397-5F5D-A6D5-5686-B743AD66CB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328D1D-65A0-3472-BD74-2EFFB74786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7D5B0-BFD4-6C4C-9076-DEC91A1F1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705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7">
            <a:extLst>
              <a:ext uri="{FF2B5EF4-FFF2-40B4-BE49-F238E27FC236}">
                <a16:creationId xmlns:a16="http://schemas.microsoft.com/office/drawing/2014/main" id="{34799653-F163-59D7-84CC-FC116DF324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24555" y="6405563"/>
            <a:ext cx="21115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eaLnBrk="0" hangingPunct="0"/>
            <a:r>
              <a:rPr lang="en-US" sz="1800" dirty="0">
                <a:solidFill>
                  <a:srgbClr val="00099F"/>
                </a:solidFill>
              </a:rPr>
              <a:t>© A.R. Lowry 2023</a:t>
            </a:r>
            <a:endParaRPr lang="en-US" sz="1800" dirty="0">
              <a:solidFill>
                <a:srgbClr val="00099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11" name="Text Box 26">
            <a:extLst>
              <a:ext uri="{FF2B5EF4-FFF2-40B4-BE49-F238E27FC236}">
                <a16:creationId xmlns:a16="http://schemas.microsoft.com/office/drawing/2014/main" id="{BE7C61FC-0994-C55B-F855-4D53B22F2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16972" y="38100"/>
            <a:ext cx="193193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14 Nov 2023</a:t>
            </a:r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859E70B8-7011-C107-4A39-3D854738AD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846" y="38100"/>
            <a:ext cx="893924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algn="ctr"/>
            <a:r>
              <a:rPr lang="en-US" sz="3600" i="1" dirty="0">
                <a:solidFill>
                  <a:srgbClr val="00067B"/>
                </a:solidFill>
                <a:latin typeface="Arial Black" charset="0"/>
              </a:rPr>
              <a:t>Geology 5670/6670 Inverse Theory</a:t>
            </a:r>
            <a:endParaRPr lang="en-US" sz="3600" i="1" u="sng" dirty="0">
              <a:solidFill>
                <a:srgbClr val="00067B"/>
              </a:solidFill>
              <a:latin typeface="Arial Black" charset="0"/>
            </a:endParaRPr>
          </a:p>
        </p:txBody>
      </p:sp>
      <p:sp>
        <p:nvSpPr>
          <p:cNvPr id="3" name="Text Box 51">
            <a:extLst>
              <a:ext uri="{FF2B5EF4-FFF2-40B4-BE49-F238E27FC236}">
                <a16:creationId xmlns:a16="http://schemas.microsoft.com/office/drawing/2014/main" id="{E4684864-121F-898F-4A4E-EFB9974296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9116" y="800448"/>
            <a:ext cx="9395905" cy="549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Last time:</a:t>
            </a:r>
            <a:r>
              <a:rPr lang="en-US" i="1" dirty="0">
                <a:solidFill>
                  <a:srgbClr val="333399"/>
                </a:solidFill>
                <a:latin typeface="Arial Black"/>
                <a:cs typeface="Arial Black"/>
              </a:rPr>
              <a:t> </a:t>
            </a:r>
            <a:r>
              <a:rPr lang="en-US" i="1" dirty="0">
                <a:solidFill>
                  <a:srgbClr val="00067B"/>
                </a:solidFill>
                <a:latin typeface="Arial Black" charset="0"/>
              </a:rPr>
              <a:t>Joint Inversion using Likelihoods</a:t>
            </a:r>
          </a:p>
          <a:p>
            <a:endParaRPr lang="en-US" sz="300" i="1" dirty="0">
              <a:solidFill>
                <a:srgbClr val="00067B"/>
              </a:solidFill>
              <a:latin typeface="Arial Black" charset="0"/>
            </a:endParaRPr>
          </a:p>
          <a:p>
            <a:r>
              <a:rPr lang="en-US" dirty="0">
                <a:solidFill>
                  <a:srgbClr val="00067B"/>
                </a:solidFill>
              </a:rPr>
              <a:t>• 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Cooperative </a:t>
            </a:r>
            <a:r>
              <a:rPr lang="en-US" dirty="0">
                <a:solidFill>
                  <a:srgbClr val="00067B"/>
                </a:solidFill>
              </a:rPr>
              <a:t>or</a:t>
            </a:r>
            <a:r>
              <a:rPr lang="en-US" i="1" dirty="0">
                <a:solidFill>
                  <a:schemeClr val="accent2"/>
                </a:solidFill>
                <a:latin typeface="Arial Black" charset="0"/>
              </a:rPr>
              <a:t> 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Joint Inversion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uses two different types</a:t>
            </a:r>
          </a:p>
          <a:p>
            <a:r>
              <a:rPr lang="en-US" dirty="0">
                <a:solidFill>
                  <a:srgbClr val="00067B"/>
                </a:solidFill>
              </a:rPr>
              <a:t>   of model physics to invert for common parameters. However,</a:t>
            </a:r>
          </a:p>
          <a:p>
            <a:r>
              <a:rPr lang="en-US" dirty="0">
                <a:solidFill>
                  <a:srgbClr val="00067B"/>
                </a:solidFill>
              </a:rPr>
              <a:t>   </a:t>
            </a:r>
            <a:r>
              <a:rPr lang="en-US" dirty="0">
                <a:solidFill>
                  <a:srgbClr val="0006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designing a suitable objective function when physics is imperfect</a:t>
            </a:r>
          </a:p>
          <a:p>
            <a:r>
              <a:rPr lang="en-US" dirty="0">
                <a:solidFill>
                  <a:srgbClr val="0006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or unmodeled signals are present can be problematic</a:t>
            </a:r>
            <a:endParaRPr lang="en-US" dirty="0">
              <a:solidFill>
                <a:srgbClr val="00067B"/>
              </a:solidFill>
            </a:endParaRPr>
          </a:p>
          <a:p>
            <a:endParaRPr lang="en-US" sz="600" dirty="0">
              <a:solidFill>
                <a:srgbClr val="00067B"/>
              </a:solidFill>
            </a:endParaRPr>
          </a:p>
          <a:p>
            <a:r>
              <a:rPr lang="en-US" dirty="0">
                <a:solidFill>
                  <a:srgbClr val="00067B"/>
                </a:solidFill>
              </a:rPr>
              <a:t>• Using probability density functions (e.g., calculate from weighted</a:t>
            </a:r>
          </a:p>
          <a:p>
            <a:r>
              <a:rPr lang="en-US" dirty="0">
                <a:solidFill>
                  <a:srgbClr val="00067B"/>
                </a:solidFill>
              </a:rPr>
              <a:t>   </a:t>
            </a:r>
            <a:r>
              <a:rPr lang="en-US" i="1" dirty="0"/>
              <a:t>L</a:t>
            </a:r>
            <a:r>
              <a:rPr lang="en-US" baseline="-25000" dirty="0"/>
              <a:t>2</a:t>
            </a:r>
            <a:r>
              <a:rPr lang="en-US" dirty="0">
                <a:solidFill>
                  <a:srgbClr val="00067B"/>
                </a:solidFill>
              </a:rPr>
              <a:t> norm via the likelihood ratio method) as “</a:t>
            </a:r>
            <a:r>
              <a:rPr lang="en-US" b="1" i="1" dirty="0">
                <a:solidFill>
                  <a:srgbClr val="FF000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Likelihood Filters</a:t>
            </a:r>
            <a:r>
              <a:rPr lang="en-US" dirty="0">
                <a:solidFill>
                  <a:srgbClr val="00067B"/>
                </a:solidFill>
              </a:rPr>
              <a:t>”</a:t>
            </a:r>
          </a:p>
          <a:p>
            <a:r>
              <a:rPr lang="en-US" dirty="0">
                <a:solidFill>
                  <a:srgbClr val="00067B"/>
                </a:solidFill>
              </a:rPr>
              <a:t>   to maximize probability divorces the problem from dependence</a:t>
            </a:r>
          </a:p>
          <a:p>
            <a:r>
              <a:rPr lang="en-US" dirty="0">
                <a:solidFill>
                  <a:srgbClr val="00067B"/>
                </a:solidFill>
              </a:rPr>
              <a:t>   on unmodeled processes &amp; degrees of freedom, assuming only</a:t>
            </a:r>
          </a:p>
          <a:p>
            <a:r>
              <a:rPr lang="en-US" dirty="0">
                <a:solidFill>
                  <a:srgbClr val="00067B"/>
                </a:solidFill>
              </a:rPr>
              <a:t>   </a:t>
            </a:r>
            <a:r>
              <a:rPr lang="en-US" i="1" dirty="0">
                <a:latin typeface="Symbol" pitchFamily="2" charset="2"/>
              </a:rPr>
              <a:t>c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solidFill>
                  <a:srgbClr val="00067B"/>
                </a:solidFill>
              </a:rPr>
              <a:t> statistics</a:t>
            </a:r>
          </a:p>
          <a:p>
            <a:endParaRPr lang="en-US" sz="600" dirty="0">
              <a:solidFill>
                <a:srgbClr val="00067B"/>
              </a:solidFill>
            </a:endParaRPr>
          </a:p>
          <a:p>
            <a:r>
              <a:rPr lang="en-US" dirty="0">
                <a:solidFill>
                  <a:srgbClr val="00067B"/>
                </a:solidFill>
              </a:rPr>
              <a:t>• Example joint inversion using seismic receiver functions, gravity</a:t>
            </a:r>
          </a:p>
          <a:p>
            <a:r>
              <a:rPr lang="en-US" dirty="0">
                <a:solidFill>
                  <a:srgbClr val="00067B"/>
                </a:solidFill>
              </a:rPr>
              <a:t>   and spatial statistics mitigated the limitations of all three to</a:t>
            </a:r>
          </a:p>
          <a:p>
            <a:r>
              <a:rPr lang="en-US" dirty="0">
                <a:solidFill>
                  <a:srgbClr val="00067B"/>
                </a:solidFill>
              </a:rPr>
              <a:t>   achieve a better model of mass density, compositional structure</a:t>
            </a:r>
          </a:p>
          <a:p>
            <a:r>
              <a:rPr lang="en-US" dirty="0">
                <a:solidFill>
                  <a:srgbClr val="00067B"/>
                </a:solidFill>
              </a:rPr>
              <a:t>   and thickness of the crust!</a:t>
            </a:r>
          </a:p>
        </p:txBody>
      </p:sp>
    </p:spTree>
    <p:extLst>
      <p:ext uri="{BB962C8B-B14F-4D97-AF65-F5344CB8AC3E}">
        <p14:creationId xmlns:p14="http://schemas.microsoft.com/office/powerpoint/2010/main" val="1359233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">
            <a:extLst>
              <a:ext uri="{FF2B5EF4-FFF2-40B4-BE49-F238E27FC236}">
                <a16:creationId xmlns:a16="http://schemas.microsoft.com/office/drawing/2014/main" id="{1D276EFA-2992-49AD-D307-86978D058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6287" y="419100"/>
            <a:ext cx="3487738" cy="6019800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Box 8">
            <a:extLst>
              <a:ext uri="{FF2B5EF4-FFF2-40B4-BE49-F238E27FC236}">
                <a16:creationId xmlns:a16="http://schemas.microsoft.com/office/drawing/2014/main" id="{1514E876-8750-E3DE-7B61-1BB7BCE881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1812" y="1192213"/>
            <a:ext cx="51139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67B"/>
                </a:solidFill>
              </a:rPr>
              <a:t>Note however that the description of</a:t>
            </a:r>
          </a:p>
          <a:p>
            <a:r>
              <a:rPr lang="en-US" dirty="0">
                <a:solidFill>
                  <a:srgbClr val="00067B"/>
                </a:solidFill>
              </a:rPr>
              <a:t>the resulting probability density</a:t>
            </a:r>
          </a:p>
          <a:p>
            <a:r>
              <a:rPr lang="en-US" dirty="0">
                <a:solidFill>
                  <a:srgbClr val="00067B"/>
                </a:solidFill>
              </a:rPr>
              <a:t>distribution of the model involved an</a:t>
            </a:r>
          </a:p>
          <a:p>
            <a:r>
              <a:rPr lang="en-US" dirty="0">
                <a:solidFill>
                  <a:srgbClr val="00067B"/>
                </a:solidFill>
              </a:rPr>
              <a:t>integration over the data dimension,</a:t>
            </a:r>
          </a:p>
          <a:p>
            <a:r>
              <a:rPr lang="en-US" dirty="0">
                <a:solidFill>
                  <a:srgbClr val="00067B"/>
                </a:solidFill>
              </a:rPr>
              <a:t>i.e., </a:t>
            </a:r>
          </a:p>
          <a:p>
            <a:endParaRPr lang="en-US" dirty="0">
              <a:solidFill>
                <a:srgbClr val="00067B"/>
              </a:solidFill>
            </a:endParaRPr>
          </a:p>
          <a:p>
            <a:endParaRPr lang="en-US" dirty="0">
              <a:solidFill>
                <a:srgbClr val="00067B"/>
              </a:solidFill>
            </a:endParaRPr>
          </a:p>
          <a:p>
            <a:r>
              <a:rPr lang="en-US" dirty="0">
                <a:solidFill>
                  <a:srgbClr val="00067B"/>
                </a:solidFill>
              </a:rPr>
              <a:t>Important to note that the maximum</a:t>
            </a:r>
          </a:p>
          <a:p>
            <a:r>
              <a:rPr lang="en-US" dirty="0">
                <a:solidFill>
                  <a:srgbClr val="00067B"/>
                </a:solidFill>
              </a:rPr>
              <a:t>of this projection onto </a:t>
            </a:r>
            <a:r>
              <a:rPr lang="en-US" i="1" dirty="0">
                <a:latin typeface="Times New Roman" charset="0"/>
              </a:rPr>
              <a:t>m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may not be</a:t>
            </a:r>
          </a:p>
          <a:p>
            <a:r>
              <a:rPr lang="en-US" dirty="0">
                <a:solidFill>
                  <a:srgbClr val="00067B"/>
                </a:solidFill>
              </a:rPr>
              <a:t>the same as the model</a:t>
            </a:r>
          </a:p>
          <a:p>
            <a:r>
              <a:rPr lang="en-US" dirty="0">
                <a:solidFill>
                  <a:srgbClr val="00067B"/>
                </a:solidFill>
              </a:rPr>
              <a:t>parameterization that produced the</a:t>
            </a:r>
          </a:p>
          <a:p>
            <a:r>
              <a:rPr lang="en-US" dirty="0">
                <a:solidFill>
                  <a:srgbClr val="00067B"/>
                </a:solidFill>
              </a:rPr>
              <a:t>maximum from </a:t>
            </a:r>
            <a:r>
              <a:rPr lang="en-US" i="1" dirty="0">
                <a:latin typeface="Times New Roman" charset="0"/>
              </a:rPr>
              <a:t>p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 err="1">
                <a:latin typeface="Times New Roman" charset="0"/>
              </a:rPr>
              <a:t>m</a:t>
            </a:r>
            <a:r>
              <a:rPr lang="en-US" dirty="0" err="1">
                <a:latin typeface="Times New Roman" charset="0"/>
              </a:rPr>
              <a:t>,</a:t>
            </a:r>
            <a:r>
              <a:rPr lang="en-US" i="1" dirty="0" err="1">
                <a:latin typeface="Times New Roman" charset="0"/>
              </a:rPr>
              <a:t>d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>
                <a:solidFill>
                  <a:srgbClr val="00067B"/>
                </a:solidFill>
              </a:rPr>
              <a:t>!!!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64633B7-176E-3670-0274-4CF5909113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887" y="3111500"/>
            <a:ext cx="2895600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1152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">
            <a:extLst>
              <a:ext uri="{FF2B5EF4-FFF2-40B4-BE49-F238E27FC236}">
                <a16:creationId xmlns:a16="http://schemas.microsoft.com/office/drawing/2014/main" id="{571374FC-939B-7EF8-ADBF-2651A1B945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5150" y="1634673"/>
            <a:ext cx="5981700" cy="4672574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Box 7">
            <a:extLst>
              <a:ext uri="{FF2B5EF4-FFF2-40B4-BE49-F238E27FC236}">
                <a16:creationId xmlns:a16="http://schemas.microsoft.com/office/drawing/2014/main" id="{E950A759-84CE-3F25-AA21-DCCCE7B95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3258" y="58847"/>
            <a:ext cx="9218806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67B"/>
                </a:solidFill>
              </a:rPr>
              <a:t>Menke’s representation of inexact theory, described in the</a:t>
            </a:r>
          </a:p>
          <a:p>
            <a:r>
              <a:rPr lang="en-US" dirty="0">
                <a:solidFill>
                  <a:srgbClr val="00067B"/>
                </a:solidFill>
              </a:rPr>
              <a:t>text as “assumptions”, may correspond to parameters within the</a:t>
            </a:r>
          </a:p>
          <a:p>
            <a:r>
              <a:rPr lang="en-US" dirty="0">
                <a:solidFill>
                  <a:srgbClr val="00067B"/>
                </a:solidFill>
              </a:rPr>
              <a:t>sensitivity matrix that are not known with certainty, or it may</a:t>
            </a:r>
          </a:p>
          <a:p>
            <a:r>
              <a:rPr lang="en-US" dirty="0">
                <a:solidFill>
                  <a:srgbClr val="00067B"/>
                </a:solidFill>
              </a:rPr>
              <a:t>be an approximation of an algebraically clumsier but exact theory.</a:t>
            </a:r>
          </a:p>
          <a:p>
            <a:endParaRPr lang="en-US" dirty="0">
              <a:solidFill>
                <a:srgbClr val="00067B"/>
              </a:solidFill>
            </a:endParaRPr>
          </a:p>
          <a:p>
            <a:endParaRPr lang="en-US" dirty="0">
              <a:solidFill>
                <a:srgbClr val="00067B"/>
              </a:solidFill>
            </a:endParaRPr>
          </a:p>
          <a:p>
            <a:endParaRPr lang="en-US" dirty="0">
              <a:solidFill>
                <a:srgbClr val="00067B"/>
              </a:solidFill>
            </a:endParaRPr>
          </a:p>
          <a:p>
            <a:endParaRPr lang="en-US" dirty="0">
              <a:solidFill>
                <a:srgbClr val="00067B"/>
              </a:solidFill>
            </a:endParaRPr>
          </a:p>
          <a:p>
            <a:endParaRPr lang="en-US" dirty="0">
              <a:solidFill>
                <a:srgbClr val="00067B"/>
              </a:solidFill>
            </a:endParaRPr>
          </a:p>
          <a:p>
            <a:endParaRPr lang="en-US" dirty="0">
              <a:solidFill>
                <a:srgbClr val="00067B"/>
              </a:solidFill>
            </a:endParaRPr>
          </a:p>
          <a:p>
            <a:endParaRPr lang="en-US" dirty="0">
              <a:solidFill>
                <a:srgbClr val="00067B"/>
              </a:solidFill>
            </a:endParaRPr>
          </a:p>
          <a:p>
            <a:endParaRPr lang="en-US" dirty="0">
              <a:solidFill>
                <a:srgbClr val="00067B"/>
              </a:solidFill>
            </a:endParaRPr>
          </a:p>
          <a:p>
            <a:endParaRPr lang="en-US" dirty="0">
              <a:solidFill>
                <a:srgbClr val="00067B"/>
              </a:solidFill>
            </a:endParaRPr>
          </a:p>
          <a:p>
            <a:endParaRPr lang="en-US" dirty="0">
              <a:solidFill>
                <a:srgbClr val="00067B"/>
              </a:solidFill>
            </a:endParaRPr>
          </a:p>
          <a:p>
            <a:endParaRPr lang="en-US" dirty="0">
              <a:solidFill>
                <a:srgbClr val="00067B"/>
              </a:solidFill>
            </a:endParaRPr>
          </a:p>
          <a:p>
            <a:endParaRPr lang="en-US" dirty="0">
              <a:solidFill>
                <a:srgbClr val="00067B"/>
              </a:solidFill>
            </a:endParaRPr>
          </a:p>
          <a:p>
            <a:endParaRPr lang="en-US" dirty="0">
              <a:solidFill>
                <a:srgbClr val="00067B"/>
              </a:solidFill>
            </a:endParaRPr>
          </a:p>
          <a:p>
            <a:r>
              <a:rPr lang="en-US" dirty="0">
                <a:solidFill>
                  <a:srgbClr val="00067B"/>
                </a:solidFill>
              </a:rPr>
              <a:t>What might we expect this to look like in a real problem?</a:t>
            </a:r>
          </a:p>
        </p:txBody>
      </p:sp>
    </p:spTree>
    <p:extLst>
      <p:ext uri="{BB962C8B-B14F-4D97-AF65-F5344CB8AC3E}">
        <p14:creationId xmlns:p14="http://schemas.microsoft.com/office/powerpoint/2010/main" val="3496593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>
            <a:extLst>
              <a:ext uri="{FF2B5EF4-FFF2-40B4-BE49-F238E27FC236}">
                <a16:creationId xmlns:a16="http://schemas.microsoft.com/office/drawing/2014/main" id="{27BB87D9-439A-BD4A-3D77-17C87E2383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9666" y="428179"/>
            <a:ext cx="7872668" cy="600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3600" i="1" dirty="0">
                <a:solidFill>
                  <a:srgbClr val="00067B"/>
                </a:solidFill>
                <a:latin typeface="Arial Black" charset="0"/>
              </a:rPr>
              <a:t>Bayesian Inference</a:t>
            </a:r>
            <a:r>
              <a:rPr lang="en-US" dirty="0">
                <a:solidFill>
                  <a:srgbClr val="0006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(Menke, §5.2.4)</a:t>
            </a:r>
          </a:p>
          <a:p>
            <a:endParaRPr lang="en-US" sz="1200" dirty="0">
              <a:solidFill>
                <a:srgbClr val="00067B"/>
              </a:solidFill>
            </a:endParaRPr>
          </a:p>
          <a:p>
            <a:r>
              <a:rPr lang="en-US" dirty="0">
                <a:solidFill>
                  <a:srgbClr val="00067B"/>
                </a:solidFill>
              </a:rPr>
              <a:t>Suppose that we would like to solve the linear problem:</a:t>
            </a:r>
          </a:p>
          <a:p>
            <a:endParaRPr lang="en-US" sz="1200" dirty="0">
              <a:solidFill>
                <a:srgbClr val="00067B"/>
              </a:solidFill>
            </a:endParaRPr>
          </a:p>
          <a:p>
            <a:r>
              <a:rPr lang="en-US" b="1" dirty="0">
                <a:solidFill>
                  <a:srgbClr val="00067B"/>
                </a:solidFill>
                <a:latin typeface="Times New Roman" charset="0"/>
              </a:rPr>
              <a:t>                                              </a:t>
            </a:r>
            <a:r>
              <a:rPr lang="en-US" i="1" dirty="0">
                <a:latin typeface="Times New Roman" charset="0"/>
              </a:rPr>
              <a:t>d</a:t>
            </a:r>
            <a:r>
              <a:rPr lang="en-US" dirty="0">
                <a:latin typeface="Times New Roman" charset="0"/>
              </a:rPr>
              <a:t> = </a:t>
            </a:r>
            <a:r>
              <a:rPr lang="en-US" i="1" dirty="0" err="1">
                <a:latin typeface="Times New Roman" charset="0"/>
              </a:rPr>
              <a:t>Gm</a:t>
            </a:r>
            <a:r>
              <a:rPr lang="en-US" dirty="0">
                <a:latin typeface="Times New Roman" charset="0"/>
              </a:rPr>
              <a:t> + </a:t>
            </a:r>
            <a:r>
              <a:rPr lang="en-US" i="1" dirty="0">
                <a:latin typeface="Symbol" charset="0"/>
                <a:sym typeface="Symbol" charset="0"/>
              </a:rPr>
              <a:t></a:t>
            </a:r>
            <a:endParaRPr lang="en-US" dirty="0">
              <a:latin typeface="Times New Roman" charset="0"/>
            </a:endParaRPr>
          </a:p>
          <a:p>
            <a:endParaRPr lang="en-US" sz="1200" dirty="0">
              <a:solidFill>
                <a:srgbClr val="00067B"/>
              </a:solidFill>
            </a:endParaRPr>
          </a:p>
          <a:p>
            <a:r>
              <a:rPr lang="en-US" dirty="0">
                <a:solidFill>
                  <a:srgbClr val="00067B"/>
                </a:solidFill>
              </a:rPr>
              <a:t>   for random variables </a:t>
            </a:r>
            <a:r>
              <a:rPr lang="en-US" i="1" dirty="0">
                <a:latin typeface="Times New Roman" charset="0"/>
              </a:rPr>
              <a:t>m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given measurements </a:t>
            </a:r>
            <a:r>
              <a:rPr lang="en-US" i="1" dirty="0">
                <a:latin typeface="Times New Roman" charset="0"/>
              </a:rPr>
              <a:t>d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with</a:t>
            </a:r>
          </a:p>
          <a:p>
            <a:r>
              <a:rPr lang="en-US" dirty="0">
                <a:solidFill>
                  <a:srgbClr val="00067B"/>
                </a:solidFill>
              </a:rPr>
              <a:t>   errors </a:t>
            </a:r>
            <a:r>
              <a:rPr lang="en-US" i="1" dirty="0">
                <a:latin typeface="Symbol" charset="0"/>
                <a:sym typeface="Symbol" charset="0"/>
              </a:rPr>
              <a:t></a:t>
            </a:r>
            <a:r>
              <a:rPr lang="en-US" dirty="0">
                <a:solidFill>
                  <a:srgbClr val="00067B"/>
                </a:solidFill>
              </a:rPr>
              <a:t>, which are also random variables.</a:t>
            </a:r>
          </a:p>
          <a:p>
            <a:endParaRPr lang="en-US" sz="1200" dirty="0">
              <a:solidFill>
                <a:srgbClr val="00067B"/>
              </a:solidFill>
            </a:endParaRPr>
          </a:p>
          <a:p>
            <a:r>
              <a:rPr lang="en-US" dirty="0">
                <a:solidFill>
                  <a:srgbClr val="00067B"/>
                </a:solidFill>
              </a:rPr>
              <a:t>Here we will consider parameters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i="1" dirty="0">
                <a:latin typeface="Times New Roman" charset="0"/>
              </a:rPr>
              <a:t>m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as </a:t>
            </a:r>
            <a:r>
              <a:rPr lang="ja-JP" altLang="en-US" dirty="0">
                <a:solidFill>
                  <a:srgbClr val="00067B"/>
                </a:solidFill>
                <a:latin typeface="Arial"/>
              </a:rPr>
              <a:t>“</a:t>
            </a:r>
            <a:r>
              <a:rPr lang="en-US" dirty="0">
                <a:solidFill>
                  <a:srgbClr val="00067B"/>
                </a:solidFill>
              </a:rPr>
              <a:t>random</a:t>
            </a:r>
            <a:r>
              <a:rPr lang="ja-JP" altLang="en-US" dirty="0">
                <a:solidFill>
                  <a:srgbClr val="00067B"/>
                </a:solidFill>
                <a:latin typeface="Arial"/>
              </a:rPr>
              <a:t>”</a:t>
            </a:r>
            <a:r>
              <a:rPr lang="en-US" dirty="0">
                <a:solidFill>
                  <a:srgbClr val="00067B"/>
                </a:solidFill>
              </a:rPr>
              <a:t>, even</a:t>
            </a:r>
          </a:p>
          <a:p>
            <a:r>
              <a:rPr lang="en-US" dirty="0">
                <a:solidFill>
                  <a:srgbClr val="00067B"/>
                </a:solidFill>
              </a:rPr>
              <a:t>   though they are meant to represent some nonrandom</a:t>
            </a:r>
          </a:p>
          <a:p>
            <a:r>
              <a:rPr lang="en-US" dirty="0">
                <a:solidFill>
                  <a:srgbClr val="00067B"/>
                </a:solidFill>
              </a:rPr>
              <a:t>   set of true properties </a:t>
            </a:r>
            <a:r>
              <a:rPr lang="en-US" i="1" dirty="0" err="1">
                <a:latin typeface="Times New Roman" charset="0"/>
              </a:rPr>
              <a:t>m</a:t>
            </a:r>
            <a:r>
              <a:rPr lang="en-US" i="1" baseline="-25000" dirty="0" err="1">
                <a:latin typeface="Times New Roman" charset="0"/>
              </a:rPr>
              <a:t>true</a:t>
            </a:r>
            <a:r>
              <a:rPr lang="en-US" dirty="0">
                <a:solidFill>
                  <a:srgbClr val="00067B"/>
                </a:solidFill>
              </a:rPr>
              <a:t>, recognizing that (absent the</a:t>
            </a:r>
          </a:p>
          <a:p>
            <a:r>
              <a:rPr lang="en-US" dirty="0">
                <a:solidFill>
                  <a:srgbClr val="00067B"/>
                </a:solidFill>
              </a:rPr>
              <a:t>   data) the best a-priori information we might have is a</a:t>
            </a:r>
          </a:p>
          <a:p>
            <a:r>
              <a:rPr lang="en-US" dirty="0">
                <a:solidFill>
                  <a:srgbClr val="00067B"/>
                </a:solidFill>
              </a:rPr>
              <a:t>   probability distribution of these variables.</a:t>
            </a:r>
          </a:p>
          <a:p>
            <a:endParaRPr lang="en-US" sz="1200" dirty="0">
              <a:solidFill>
                <a:srgbClr val="00067B"/>
              </a:solidFill>
            </a:endParaRPr>
          </a:p>
          <a:p>
            <a:r>
              <a:rPr lang="en-US" i="1" dirty="0">
                <a:solidFill>
                  <a:srgbClr val="00067B"/>
                </a:solidFill>
                <a:latin typeface="Arial Black" charset="0"/>
              </a:rPr>
              <a:t>Bayesian Inversion</a:t>
            </a:r>
            <a:r>
              <a:rPr lang="en-US" dirty="0">
                <a:solidFill>
                  <a:srgbClr val="00067B"/>
                </a:solidFill>
              </a:rPr>
              <a:t> seeks to reconstruct the most</a:t>
            </a:r>
          </a:p>
          <a:p>
            <a:r>
              <a:rPr lang="en-US" dirty="0">
                <a:solidFill>
                  <a:srgbClr val="00067B"/>
                </a:solidFill>
              </a:rPr>
              <a:t>   probable </a:t>
            </a:r>
            <a:r>
              <a:rPr lang="en-US" i="1" dirty="0">
                <a:latin typeface="Times New Roman" charset="0"/>
              </a:rPr>
              <a:t>m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given some sort of </a:t>
            </a:r>
            <a:r>
              <a:rPr lang="en-US" i="1" dirty="0">
                <a:solidFill>
                  <a:srgbClr val="00067B"/>
                </a:solidFill>
                <a:latin typeface="Arial Black" charset="0"/>
              </a:rPr>
              <a:t>a priori</a:t>
            </a:r>
            <a:r>
              <a:rPr lang="en-US" dirty="0">
                <a:solidFill>
                  <a:srgbClr val="00067B"/>
                </a:solidFill>
              </a:rPr>
              <a:t> information</a:t>
            </a:r>
          </a:p>
          <a:p>
            <a:r>
              <a:rPr lang="en-US" dirty="0">
                <a:solidFill>
                  <a:srgbClr val="00067B"/>
                </a:solidFill>
              </a:rPr>
              <a:t>   about the parameters.</a:t>
            </a:r>
          </a:p>
        </p:txBody>
      </p:sp>
      <p:sp>
        <p:nvSpPr>
          <p:cNvPr id="7" name="Line 4">
            <a:extLst>
              <a:ext uri="{FF2B5EF4-FFF2-40B4-BE49-F238E27FC236}">
                <a16:creationId xmlns:a16="http://schemas.microsoft.com/office/drawing/2014/main" id="{387F3D9B-41BD-8D3A-73AA-3434B3E3D9D7}"/>
              </a:ext>
            </a:extLst>
          </p:cNvPr>
          <p:cNvSpPr>
            <a:spLocks noChangeShapeType="1"/>
          </p:cNvSpPr>
          <p:nvPr/>
        </p:nvSpPr>
        <p:spPr bwMode="auto">
          <a:xfrm>
            <a:off x="5753766" y="1766441"/>
            <a:ext cx="17303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noFill/>
              </a14:hiddenFill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9" name="Line 5">
            <a:extLst>
              <a:ext uri="{FF2B5EF4-FFF2-40B4-BE49-F238E27FC236}">
                <a16:creationId xmlns:a16="http://schemas.microsoft.com/office/drawing/2014/main" id="{8D5DB267-909F-0E05-8AE4-5BEF851A683E}"/>
              </a:ext>
            </a:extLst>
          </p:cNvPr>
          <p:cNvSpPr>
            <a:spLocks noChangeShapeType="1"/>
          </p:cNvSpPr>
          <p:nvPr/>
        </p:nvSpPr>
        <p:spPr bwMode="auto">
          <a:xfrm>
            <a:off x="6257004" y="1766441"/>
            <a:ext cx="173037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noFill/>
              </a14:hiddenFill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0" name="Line 6">
            <a:extLst>
              <a:ext uri="{FF2B5EF4-FFF2-40B4-BE49-F238E27FC236}">
                <a16:creationId xmlns:a16="http://schemas.microsoft.com/office/drawing/2014/main" id="{887B55D8-7DA0-791A-3351-C38F045D70B9}"/>
              </a:ext>
            </a:extLst>
          </p:cNvPr>
          <p:cNvSpPr>
            <a:spLocks noChangeShapeType="1"/>
          </p:cNvSpPr>
          <p:nvPr/>
        </p:nvSpPr>
        <p:spPr bwMode="auto">
          <a:xfrm>
            <a:off x="6504654" y="1766441"/>
            <a:ext cx="173037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noFill/>
              </a14:hiddenFill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1" name="Line 7">
            <a:extLst>
              <a:ext uri="{FF2B5EF4-FFF2-40B4-BE49-F238E27FC236}">
                <a16:creationId xmlns:a16="http://schemas.microsoft.com/office/drawing/2014/main" id="{483F0DBA-2417-969F-0D07-0E096463544C}"/>
              </a:ext>
            </a:extLst>
          </p:cNvPr>
          <p:cNvSpPr>
            <a:spLocks noChangeShapeType="1"/>
          </p:cNvSpPr>
          <p:nvPr/>
        </p:nvSpPr>
        <p:spPr bwMode="auto">
          <a:xfrm>
            <a:off x="7038054" y="1766441"/>
            <a:ext cx="173037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noFill/>
              </a14:hiddenFill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2" name="Line 8">
            <a:extLst>
              <a:ext uri="{FF2B5EF4-FFF2-40B4-BE49-F238E27FC236}">
                <a16:creationId xmlns:a16="http://schemas.microsoft.com/office/drawing/2014/main" id="{D83C1C0C-DBF3-B108-6E4B-B838BEFB4014}"/>
              </a:ext>
            </a:extLst>
          </p:cNvPr>
          <p:cNvSpPr>
            <a:spLocks noChangeShapeType="1"/>
          </p:cNvSpPr>
          <p:nvPr/>
        </p:nvSpPr>
        <p:spPr bwMode="auto">
          <a:xfrm>
            <a:off x="6257004" y="1709291"/>
            <a:ext cx="173037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noFill/>
              </a14:hiddenFill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BD39D87-BEDB-6E6B-3FC1-79BDDFC530EA}"/>
              </a:ext>
            </a:extLst>
          </p:cNvPr>
          <p:cNvCxnSpPr/>
          <p:nvPr/>
        </p:nvCxnSpPr>
        <p:spPr bwMode="auto">
          <a:xfrm>
            <a:off x="5405574" y="2342174"/>
            <a:ext cx="152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AF41AA1-D1E5-AE81-4DAC-047C1BD6E697}"/>
              </a:ext>
            </a:extLst>
          </p:cNvPr>
          <p:cNvCxnSpPr/>
          <p:nvPr/>
        </p:nvCxnSpPr>
        <p:spPr bwMode="auto">
          <a:xfrm>
            <a:off x="8605974" y="2347819"/>
            <a:ext cx="152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0A707DF-5DB5-9442-08F6-C53E58559A87}"/>
              </a:ext>
            </a:extLst>
          </p:cNvPr>
          <p:cNvCxnSpPr/>
          <p:nvPr/>
        </p:nvCxnSpPr>
        <p:spPr bwMode="auto">
          <a:xfrm>
            <a:off x="3410263" y="2723174"/>
            <a:ext cx="152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DF37152-0238-904C-B6BF-7D3D003E2E2D}"/>
              </a:ext>
            </a:extLst>
          </p:cNvPr>
          <p:cNvCxnSpPr/>
          <p:nvPr/>
        </p:nvCxnSpPr>
        <p:spPr bwMode="auto">
          <a:xfrm>
            <a:off x="6873130" y="3270685"/>
            <a:ext cx="152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6C9487C-F50A-89B2-F8CA-746B72635904}"/>
              </a:ext>
            </a:extLst>
          </p:cNvPr>
          <p:cNvCxnSpPr/>
          <p:nvPr/>
        </p:nvCxnSpPr>
        <p:spPr bwMode="auto">
          <a:xfrm>
            <a:off x="5413020" y="4004463"/>
            <a:ext cx="152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3046B50C-242E-C673-DA0E-B2A67EC80773}"/>
              </a:ext>
            </a:extLst>
          </p:cNvPr>
          <p:cNvCxnSpPr/>
          <p:nvPr/>
        </p:nvCxnSpPr>
        <p:spPr bwMode="auto">
          <a:xfrm>
            <a:off x="3809893" y="5669036"/>
            <a:ext cx="152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153475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4B70B04D-8894-87EA-58B1-9D70CA8F4ED5}"/>
              </a:ext>
            </a:extLst>
          </p:cNvPr>
          <p:cNvSpPr txBox="1"/>
          <p:nvPr/>
        </p:nvSpPr>
        <p:spPr>
          <a:xfrm>
            <a:off x="1767764" y="464467"/>
            <a:ext cx="8777403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67B"/>
                </a:solidFill>
              </a:rPr>
              <a:t>First we introduce the concept of </a:t>
            </a:r>
            <a:r>
              <a:rPr lang="en-US" i="1" dirty="0">
                <a:solidFill>
                  <a:srgbClr val="00067B"/>
                </a:solidFill>
                <a:latin typeface="Arial Black"/>
                <a:cs typeface="Arial Black"/>
              </a:rPr>
              <a:t>Conditional Probability:</a:t>
            </a:r>
          </a:p>
          <a:p>
            <a:r>
              <a:rPr lang="en-US" dirty="0">
                <a:solidFill>
                  <a:srgbClr val="00067B"/>
                </a:solidFill>
                <a:latin typeface="Arial"/>
                <a:cs typeface="Arial"/>
              </a:rPr>
              <a:t>The text uses an example of diameter (</a:t>
            </a:r>
            <a:r>
              <a:rPr lang="en-US" i="1" dirty="0">
                <a:latin typeface="Times New Roman"/>
                <a:cs typeface="Times New Roman"/>
              </a:rPr>
              <a:t>d</a:t>
            </a:r>
            <a:r>
              <a:rPr lang="en-US" baseline="-25000" dirty="0">
                <a:latin typeface="Times New Roman"/>
                <a:cs typeface="Times New Roman"/>
              </a:rPr>
              <a:t>1</a:t>
            </a:r>
            <a:r>
              <a:rPr lang="en-US" dirty="0">
                <a:solidFill>
                  <a:srgbClr val="00067B"/>
                </a:solidFill>
                <a:latin typeface="Arial"/>
                <a:cs typeface="Arial"/>
              </a:rPr>
              <a:t>) and weight (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d</a:t>
            </a:r>
            <a:r>
              <a:rPr lang="en-US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lang="en-US" dirty="0">
                <a:solidFill>
                  <a:srgbClr val="00067B"/>
                </a:solidFill>
                <a:latin typeface="Arial"/>
                <a:cs typeface="Arial"/>
              </a:rPr>
              <a:t>) of</a:t>
            </a:r>
          </a:p>
          <a:p>
            <a:r>
              <a:rPr lang="en-US" dirty="0">
                <a:solidFill>
                  <a:srgbClr val="00067B"/>
                </a:solidFill>
                <a:latin typeface="Arial"/>
                <a:cs typeface="Arial"/>
              </a:rPr>
              <a:t>a grain of sand randomly chosen from a pile</a:t>
            </a:r>
            <a:r>
              <a:rPr lang="mr-IN" dirty="0">
                <a:solidFill>
                  <a:srgbClr val="00067B"/>
                </a:solidFill>
                <a:latin typeface="Arial"/>
                <a:cs typeface="Arial"/>
              </a:rPr>
              <a:t>…</a:t>
            </a:r>
            <a:endParaRPr lang="en-US" dirty="0">
              <a:solidFill>
                <a:srgbClr val="00067B"/>
              </a:solidFill>
              <a:latin typeface="Arial"/>
              <a:cs typeface="Arial"/>
            </a:endParaRPr>
          </a:p>
          <a:p>
            <a:endParaRPr lang="en-US" sz="600" dirty="0">
              <a:solidFill>
                <a:srgbClr val="00067B"/>
              </a:solidFill>
              <a:latin typeface="Arial"/>
              <a:cs typeface="Arial"/>
            </a:endParaRPr>
          </a:p>
          <a:p>
            <a:r>
              <a:rPr lang="en-US" dirty="0">
                <a:solidFill>
                  <a:srgbClr val="00067B"/>
                </a:solidFill>
                <a:latin typeface="Arial"/>
                <a:cs typeface="Arial"/>
              </a:rPr>
              <a:t>The </a:t>
            </a:r>
            <a:r>
              <a:rPr lang="en-US" i="1" dirty="0">
                <a:solidFill>
                  <a:srgbClr val="00067B"/>
                </a:solidFill>
                <a:latin typeface="Arial Black"/>
                <a:cs typeface="Arial Black"/>
              </a:rPr>
              <a:t>joint probability density</a:t>
            </a:r>
          </a:p>
          <a:p>
            <a:r>
              <a:rPr lang="en-US" i="1" dirty="0">
                <a:solidFill>
                  <a:srgbClr val="00067B"/>
                </a:solidFill>
                <a:latin typeface="Arial Black"/>
                <a:cs typeface="Arial Black"/>
              </a:rPr>
              <a:t>function</a:t>
            </a:r>
            <a:r>
              <a:rPr lang="en-US" i="1" dirty="0">
                <a:solidFill>
                  <a:srgbClr val="333399"/>
                </a:solidFill>
                <a:latin typeface="Arial Black"/>
                <a:cs typeface="Arial Black"/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p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d</a:t>
            </a:r>
            <a:r>
              <a:rPr lang="en-US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,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d</a:t>
            </a:r>
            <a:r>
              <a:rPr lang="en-US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) </a:t>
            </a:r>
            <a:r>
              <a:rPr lang="en-US" dirty="0">
                <a:solidFill>
                  <a:srgbClr val="00067B"/>
                </a:solidFill>
                <a:latin typeface="Arial"/>
                <a:cs typeface="Arial"/>
              </a:rPr>
              <a:t>varies in both</a:t>
            </a:r>
          </a:p>
          <a:p>
            <a:r>
              <a:rPr lang="en-US" dirty="0">
                <a:solidFill>
                  <a:srgbClr val="00067B"/>
                </a:solidFill>
                <a:latin typeface="Arial"/>
                <a:cs typeface="Arial"/>
              </a:rPr>
              <a:t>dimensions, but the conditional</a:t>
            </a:r>
          </a:p>
          <a:p>
            <a:r>
              <a:rPr lang="en-US" dirty="0">
                <a:solidFill>
                  <a:srgbClr val="00067B"/>
                </a:solidFill>
                <a:latin typeface="Arial"/>
                <a:cs typeface="Arial"/>
              </a:rPr>
              <a:t>probabilities depend only on one of</a:t>
            </a:r>
          </a:p>
          <a:p>
            <a:r>
              <a:rPr lang="en-US" dirty="0">
                <a:solidFill>
                  <a:srgbClr val="00067B"/>
                </a:solidFill>
                <a:latin typeface="Arial"/>
                <a:cs typeface="Arial"/>
              </a:rPr>
              <a:t>the parameters and therefore are</a:t>
            </a:r>
          </a:p>
          <a:p>
            <a:r>
              <a:rPr lang="en-US" dirty="0">
                <a:solidFill>
                  <a:srgbClr val="00067B"/>
                </a:solidFill>
                <a:latin typeface="Arial"/>
                <a:cs typeface="Arial"/>
              </a:rPr>
              <a:t>uniform across the other dimension. Moreover, the requirement</a:t>
            </a:r>
          </a:p>
          <a:p>
            <a:r>
              <a:rPr lang="en-US" dirty="0">
                <a:solidFill>
                  <a:srgbClr val="00067B"/>
                </a:solidFill>
                <a:latin typeface="Arial"/>
                <a:cs typeface="Arial"/>
              </a:rPr>
              <a:t>that the integral of the pdf over the dependent variable = 1</a:t>
            </a:r>
          </a:p>
          <a:p>
            <a:r>
              <a:rPr lang="en-US" dirty="0">
                <a:solidFill>
                  <a:srgbClr val="00067B"/>
                </a:solidFill>
                <a:latin typeface="Arial"/>
                <a:cs typeface="Arial"/>
              </a:rPr>
              <a:t>requires that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p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d</a:t>
            </a:r>
            <a:r>
              <a:rPr lang="en-US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|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d</a:t>
            </a:r>
            <a:r>
              <a:rPr lang="en-US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)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p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d</a:t>
            </a:r>
            <a:r>
              <a:rPr lang="en-US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) = 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p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d</a:t>
            </a:r>
            <a:r>
              <a:rPr lang="en-US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|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d</a:t>
            </a:r>
            <a:r>
              <a:rPr lang="en-US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)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p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d</a:t>
            </a:r>
            <a:r>
              <a:rPr lang="en-US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)</a:t>
            </a:r>
            <a:r>
              <a:rPr lang="en-US" dirty="0">
                <a:solidFill>
                  <a:srgbClr val="0006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resulting in</a:t>
            </a:r>
          </a:p>
          <a:p>
            <a:r>
              <a:rPr lang="en-US" dirty="0">
                <a:solidFill>
                  <a:srgbClr val="00067B"/>
                </a:solidFill>
                <a:latin typeface="Arial"/>
                <a:cs typeface="Arial"/>
              </a:rPr>
              <a:t>conditional probabilities</a:t>
            </a:r>
            <a:r>
              <a:rPr lang="en-US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p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d</a:t>
            </a:r>
            <a:r>
              <a:rPr lang="en-US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|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d</a:t>
            </a:r>
            <a:r>
              <a:rPr lang="en-US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) ≠ 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p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d</a:t>
            </a:r>
            <a:r>
              <a:rPr lang="en-US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|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d</a:t>
            </a:r>
            <a:r>
              <a:rPr lang="en-US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)</a:t>
            </a:r>
            <a:r>
              <a:rPr lang="mr-IN" dirty="0">
                <a:solidFill>
                  <a:srgbClr val="00067B"/>
                </a:solidFill>
                <a:latin typeface="Arial"/>
                <a:cs typeface="Arial"/>
              </a:rPr>
              <a:t>…</a:t>
            </a:r>
            <a:endParaRPr lang="en-US" dirty="0">
              <a:solidFill>
                <a:srgbClr val="00067B"/>
              </a:solidFill>
              <a:latin typeface="Arial"/>
              <a:cs typeface="Arial"/>
            </a:endParaRPr>
          </a:p>
          <a:p>
            <a:endParaRPr lang="en-US" sz="600" dirty="0">
              <a:solidFill>
                <a:srgbClr val="00067B"/>
              </a:solidFill>
              <a:latin typeface="Arial"/>
              <a:cs typeface="Arial"/>
            </a:endParaRPr>
          </a:p>
          <a:p>
            <a:r>
              <a:rPr lang="en-US" dirty="0">
                <a:solidFill>
                  <a:srgbClr val="00067B"/>
                </a:solidFill>
                <a:latin typeface="Arial"/>
                <a:cs typeface="Arial"/>
              </a:rPr>
              <a:t>This results in </a:t>
            </a:r>
            <a:r>
              <a:rPr lang="en-US" b="1" i="1" dirty="0">
                <a:solidFill>
                  <a:srgbClr val="FF000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Bayes’ theorem</a:t>
            </a:r>
            <a:r>
              <a:rPr lang="en-US" dirty="0">
                <a:solidFill>
                  <a:srgbClr val="00067B"/>
                </a:solidFill>
                <a:latin typeface="Arial"/>
                <a:cs typeface="Arial"/>
              </a:rPr>
              <a:t>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B52FAB5-1BE3-335A-5076-060103B398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3164" y="1781826"/>
            <a:ext cx="3244906" cy="154557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4">
                <a:extLst>
                  <a:ext uri="{FF2B5EF4-FFF2-40B4-BE49-F238E27FC236}">
                    <a16:creationId xmlns:a16="http://schemas.microsoft.com/office/drawing/2014/main" id="{0322889C-396F-4B45-AD10-7372DCF271CE}"/>
                  </a:ext>
                </a:extLst>
              </p:cNvPr>
              <p:cNvSpPr txBox="1"/>
              <p:nvPr/>
            </p:nvSpPr>
            <p:spPr>
              <a:xfrm>
                <a:off x="4589057" y="5537722"/>
                <a:ext cx="3188693" cy="8558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5pPr>
                <a:lvl6pPr marL="22860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6pPr>
                <a:lvl7pPr marL="27432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7pPr>
                <a:lvl8pPr marL="32004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8pPr>
                <a:lvl9pPr marL="3657600" algn="l" defTabSz="457200" rtl="0" eaLnBrk="1" latinLnBrk="0" hangingPunct="1">
                  <a:defRPr sz="2400" kern="12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i="1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m:t>p</m:t>
                      </m:r>
                      <m:r>
                        <m:rPr>
                          <m:nor/>
                        </m:rPr>
                        <a:rPr lang="en-US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m:t>(</m:t>
                      </m:r>
                      <m:r>
                        <m:rPr>
                          <m:nor/>
                        </m:rPr>
                        <a:rPr lang="en-US" i="1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m:t>d</m:t>
                      </m:r>
                      <m:r>
                        <m:rPr>
                          <m:nor/>
                        </m:rPr>
                        <a:rPr lang="en-US" baseline="-2500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m:t>1</m:t>
                      </m:r>
                      <m:r>
                        <m:rPr>
                          <m:nor/>
                        </m:rPr>
                        <a:rPr lang="en-US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m:t>|</m:t>
                      </m:r>
                      <m:r>
                        <m:rPr>
                          <m:nor/>
                        </m:rPr>
                        <a:rPr lang="en-US" i="1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m:t>d</m:t>
                      </m:r>
                      <m:r>
                        <m:rPr>
                          <m:nor/>
                        </m:rPr>
                        <a:rPr lang="en-US" baseline="-2500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m:t>2</m:t>
                      </m:r>
                      <m:r>
                        <m:rPr>
                          <m:nor/>
                        </m:rPr>
                        <a:rPr lang="en-US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m:t>)</m:t>
                      </m:r>
                      <m:r>
                        <m:rPr>
                          <m:nor/>
                        </m:rPr>
                        <a:rPr lang="en-US" b="0" i="1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m:t> = </m:t>
                      </m:r>
                      <m:f>
                        <m:fPr>
                          <m:ctrlPr>
                            <a:rPr lang="en-US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Times New Roman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p</m:t>
                          </m:r>
                          <m:r>
                            <m:rPr>
                              <m:nor/>
                            </m:rPr>
                            <a:rPr 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d</m:t>
                          </m:r>
                          <m:r>
                            <m:rPr>
                              <m:nor/>
                            </m:rPr>
                            <a:rPr lang="en-US" b="0" i="0" baseline="-25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n-US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|</m:t>
                          </m:r>
                          <m:r>
                            <m:rPr>
                              <m:nor/>
                            </m:rPr>
                            <a:rPr lang="en-US" b="0" i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d</m:t>
                          </m:r>
                          <m:r>
                            <m:rPr>
                              <m:nor/>
                            </m:rPr>
                            <a:rPr lang="en-US" b="0" i="0" baseline="-25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  <m:r>
                            <m:rPr>
                              <m:nor/>
                            </m:rPr>
                            <a:rPr lang="en-US" b="0" i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000000"/>
                              </a:solidFill>
                              <a:latin typeface="Times New Roman"/>
                              <a:cs typeface="Times New Roman"/>
                            </a:rPr>
                            <m:t>p</m:t>
                          </m:r>
                          <m:r>
                            <m:rPr>
                              <m:nor/>
                            </m:rPr>
                            <a:rPr lang="en-US" dirty="0">
                              <a:solidFill>
                                <a:srgbClr val="000000"/>
                              </a:solidFill>
                              <a:latin typeface="Times New Roman"/>
                              <a:cs typeface="Times New Roman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000000"/>
                              </a:solidFill>
                              <a:latin typeface="Times New Roman"/>
                              <a:cs typeface="Times New Roman"/>
                            </a:rPr>
                            <m:t>d</m:t>
                          </m:r>
                          <m:r>
                            <m:rPr>
                              <m:nor/>
                            </m:rPr>
                            <a:rPr lang="en-US" b="0" i="0" baseline="-25000" dirty="0" smtClean="0">
                              <a:solidFill>
                                <a:srgbClr val="000000"/>
                              </a:solidFill>
                              <a:latin typeface="Times New Roman"/>
                              <a:cs typeface="Times New Roman"/>
                            </a:rPr>
                            <m:t>1</m:t>
                          </m:r>
                          <m:r>
                            <m:rPr>
                              <m:nor/>
                            </m:rPr>
                            <a:rPr lang="en-US" dirty="0">
                              <a:solidFill>
                                <a:srgbClr val="000000"/>
                              </a:solidFill>
                              <a:latin typeface="Times New Roman"/>
                              <a:cs typeface="Times New Roman"/>
                            </a:rPr>
                            <m:t>)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000000"/>
                              </a:solidFill>
                              <a:latin typeface="Times New Roman"/>
                              <a:cs typeface="Times New Roman"/>
                            </a:rPr>
                            <m:t>p</m:t>
                          </m:r>
                          <m:r>
                            <m:rPr>
                              <m:nor/>
                            </m:rPr>
                            <a:rPr lang="en-US" dirty="0">
                              <a:solidFill>
                                <a:srgbClr val="000000"/>
                              </a:solidFill>
                              <a:latin typeface="Times New Roman"/>
                              <a:cs typeface="Times New Roman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n-US" i="1" dirty="0">
                              <a:solidFill>
                                <a:srgbClr val="000000"/>
                              </a:solidFill>
                              <a:latin typeface="Times New Roman"/>
                              <a:cs typeface="Times New Roman"/>
                            </a:rPr>
                            <m:t>d</m:t>
                          </m:r>
                          <m:r>
                            <m:rPr>
                              <m:nor/>
                            </m:rPr>
                            <a:rPr lang="en-US" baseline="-25000" dirty="0">
                              <a:solidFill>
                                <a:srgbClr val="000000"/>
                              </a:solidFill>
                              <a:latin typeface="Times New Roman"/>
                              <a:cs typeface="Times New Roman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n-US" dirty="0">
                              <a:solidFill>
                                <a:srgbClr val="000000"/>
                              </a:solidFill>
                              <a:latin typeface="Times New Roman"/>
                              <a:cs typeface="Times New Roman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4">
                <a:extLst>
                  <a:ext uri="{FF2B5EF4-FFF2-40B4-BE49-F238E27FC236}">
                    <a16:creationId xmlns:a16="http://schemas.microsoft.com/office/drawing/2014/main" id="{0322889C-396F-4B45-AD10-7372DCF271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9057" y="5537722"/>
                <a:ext cx="3188693" cy="855812"/>
              </a:xfrm>
              <a:prstGeom prst="rect">
                <a:avLst/>
              </a:prstGeom>
              <a:blipFill>
                <a:blip r:embed="rId3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6160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5423117-222F-AFF9-4997-D6364B393F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295400"/>
            <a:ext cx="8458200" cy="3107093"/>
          </a:xfrm>
          <a:prstGeom prst="rect">
            <a:avLst/>
          </a:prstGeom>
        </p:spPr>
      </p:pic>
      <p:sp>
        <p:nvSpPr>
          <p:cNvPr id="3" name="TextBox 3">
            <a:extLst>
              <a:ext uri="{FF2B5EF4-FFF2-40B4-BE49-F238E27FC236}">
                <a16:creationId xmlns:a16="http://schemas.microsoft.com/office/drawing/2014/main" id="{90D00904-2F3E-A173-5E9F-F712B8D115E1}"/>
              </a:ext>
            </a:extLst>
          </p:cNvPr>
          <p:cNvSpPr txBox="1"/>
          <p:nvPr/>
        </p:nvSpPr>
        <p:spPr>
          <a:xfrm>
            <a:off x="1609836" y="58847"/>
            <a:ext cx="8972328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b="1" i="1" dirty="0">
                <a:solidFill>
                  <a:srgbClr val="00067B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Aside</a:t>
            </a:r>
            <a:r>
              <a:rPr lang="en-US" dirty="0">
                <a:solidFill>
                  <a:srgbClr val="00067B"/>
                </a:solidFill>
              </a:rPr>
              <a:t>: The question arises whether a joint probability density</a:t>
            </a:r>
          </a:p>
          <a:p>
            <a:r>
              <a:rPr lang="en-US" dirty="0">
                <a:solidFill>
                  <a:srgbClr val="00067B"/>
                </a:solidFill>
              </a:rPr>
              <a:t>   function 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p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d</a:t>
            </a:r>
            <a:r>
              <a:rPr lang="en-US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,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d</a:t>
            </a:r>
            <a:r>
              <a:rPr lang="en-US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)</a:t>
            </a:r>
            <a:r>
              <a:rPr lang="en-US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0006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like that of the example</a:t>
            </a:r>
            <a:r>
              <a:rPr lang="en-US" dirty="0">
                <a:solidFill>
                  <a:srgbClr val="00067B"/>
                </a:solidFill>
                <a:latin typeface="Arial"/>
                <a:cs typeface="Arial"/>
              </a:rPr>
              <a:t> should</a:t>
            </a:r>
            <a:r>
              <a:rPr lang="en-US" dirty="0">
                <a:solidFill>
                  <a:srgbClr val="00067B"/>
                </a:solidFill>
              </a:rPr>
              <a:t> plot with ellipse</a:t>
            </a:r>
          </a:p>
          <a:p>
            <a:r>
              <a:rPr lang="en-US" dirty="0">
                <a:solidFill>
                  <a:srgbClr val="00067B"/>
                </a:solidFill>
              </a:rPr>
              <a:t>   axes different than the variable axes:</a:t>
            </a:r>
          </a:p>
          <a:p>
            <a:endParaRPr lang="en-US" dirty="0">
              <a:solidFill>
                <a:srgbClr val="333399"/>
              </a:solidFill>
            </a:endParaRPr>
          </a:p>
          <a:p>
            <a:endParaRPr lang="en-US" dirty="0">
              <a:solidFill>
                <a:srgbClr val="333399"/>
              </a:solidFill>
            </a:endParaRPr>
          </a:p>
          <a:p>
            <a:endParaRPr lang="en-US" dirty="0">
              <a:solidFill>
                <a:srgbClr val="333399"/>
              </a:solidFill>
            </a:endParaRPr>
          </a:p>
          <a:p>
            <a:endParaRPr lang="en-US" dirty="0">
              <a:solidFill>
                <a:srgbClr val="333399"/>
              </a:solidFill>
            </a:endParaRPr>
          </a:p>
          <a:p>
            <a:endParaRPr lang="en-US" dirty="0">
              <a:solidFill>
                <a:srgbClr val="333399"/>
              </a:solidFill>
            </a:endParaRPr>
          </a:p>
          <a:p>
            <a:endParaRPr lang="en-US" dirty="0">
              <a:solidFill>
                <a:srgbClr val="333399"/>
              </a:solidFill>
            </a:endParaRPr>
          </a:p>
          <a:p>
            <a:endParaRPr lang="en-US" dirty="0">
              <a:solidFill>
                <a:srgbClr val="333399"/>
              </a:solidFill>
            </a:endParaRPr>
          </a:p>
          <a:p>
            <a:endParaRPr lang="en-US" dirty="0">
              <a:solidFill>
                <a:srgbClr val="333399"/>
              </a:solidFill>
            </a:endParaRPr>
          </a:p>
          <a:p>
            <a:endParaRPr lang="en-US" dirty="0">
              <a:solidFill>
                <a:srgbClr val="333399"/>
              </a:solidFill>
            </a:endParaRPr>
          </a:p>
          <a:p>
            <a:r>
              <a:rPr lang="en-US" dirty="0">
                <a:solidFill>
                  <a:srgbClr val="00067B"/>
                </a:solidFill>
              </a:rPr>
              <a:t>Since the joint </a:t>
            </a:r>
            <a:r>
              <a:rPr lang="en-US" dirty="0" err="1">
                <a:solidFill>
                  <a:srgbClr val="00067B"/>
                </a:solidFill>
              </a:rPr>
              <a:t>pdf</a:t>
            </a:r>
            <a:r>
              <a:rPr lang="en-US" dirty="0">
                <a:solidFill>
                  <a:srgbClr val="00067B"/>
                </a:solidFill>
              </a:rPr>
              <a:t> is an expression of the relative probability</a:t>
            </a:r>
          </a:p>
          <a:p>
            <a:r>
              <a:rPr lang="en-US" dirty="0">
                <a:solidFill>
                  <a:srgbClr val="00067B"/>
                </a:solidFill>
              </a:rPr>
              <a:t>   of any particular combination of 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d</a:t>
            </a:r>
            <a:r>
              <a:rPr lang="en-US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,</a:t>
            </a:r>
            <a:r>
              <a:rPr lang="en-US" i="1" dirty="0">
                <a:solidFill>
                  <a:srgbClr val="000000"/>
                </a:solidFill>
                <a:latin typeface="Times New Roman"/>
                <a:cs typeface="Times New Roman"/>
              </a:rPr>
              <a:t>d</a:t>
            </a:r>
            <a:r>
              <a:rPr lang="en-US" baseline="-25000" dirty="0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lang="en-US" dirty="0">
                <a:solidFill>
                  <a:srgbClr val="000000"/>
                </a:solidFill>
                <a:latin typeface="Times New Roman"/>
                <a:cs typeface="Times New Roman"/>
              </a:rPr>
              <a:t>)</a:t>
            </a:r>
            <a:r>
              <a:rPr lang="en-US" dirty="0">
                <a:solidFill>
                  <a:srgbClr val="00067B"/>
                </a:solidFill>
              </a:rPr>
              <a:t>, then yes, combinations</a:t>
            </a:r>
          </a:p>
          <a:p>
            <a:r>
              <a:rPr lang="en-US" dirty="0">
                <a:solidFill>
                  <a:srgbClr val="00067B"/>
                </a:solidFill>
              </a:rPr>
              <a:t>   that are less likely must have smaller </a:t>
            </a:r>
            <a:r>
              <a:rPr lang="en-US" i="1" dirty="0">
                <a:latin typeface="Times New Roman"/>
                <a:cs typeface="Times New Roman"/>
              </a:rPr>
              <a:t>p</a:t>
            </a:r>
            <a:r>
              <a:rPr lang="en-US" dirty="0">
                <a:solidFill>
                  <a:srgbClr val="333399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(ergo, correlated</a:t>
            </a:r>
          </a:p>
          <a:p>
            <a:r>
              <a:rPr lang="en-US" dirty="0">
                <a:solidFill>
                  <a:srgbClr val="00067B"/>
                </a:solidFill>
              </a:rPr>
              <a:t>   variables will have axes askew from the coordinate axes).</a:t>
            </a:r>
          </a:p>
          <a:p>
            <a:r>
              <a:rPr lang="en-US" dirty="0">
                <a:solidFill>
                  <a:srgbClr val="00067B"/>
                </a:solidFill>
              </a:rPr>
              <a:t>This from Fig 2.8: (a) uncorrelated; (b) positively correlated;</a:t>
            </a:r>
          </a:p>
          <a:p>
            <a:r>
              <a:rPr lang="en-US" dirty="0">
                <a:solidFill>
                  <a:srgbClr val="00067B"/>
                </a:solidFill>
              </a:rPr>
              <a:t>   (c) negatively correlated.</a:t>
            </a:r>
          </a:p>
        </p:txBody>
      </p:sp>
    </p:spTree>
    <p:extLst>
      <p:ext uri="{BB962C8B-B14F-4D97-AF65-F5344CB8AC3E}">
        <p14:creationId xmlns:p14="http://schemas.microsoft.com/office/powerpoint/2010/main" val="1125770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D3623223-8FE3-FE3D-8BEC-5190D9C88C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9334" y="151180"/>
            <a:ext cx="8653331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Bayes’ Theorem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for our problem states that the probability</a:t>
            </a:r>
          </a:p>
          <a:p>
            <a:r>
              <a:rPr lang="en-US" dirty="0">
                <a:solidFill>
                  <a:srgbClr val="00067B"/>
                </a:solidFill>
              </a:rPr>
              <a:t>   of the model parameters </a:t>
            </a:r>
            <a:r>
              <a:rPr lang="en-US" i="1" dirty="0">
                <a:latin typeface="Times New Roman" charset="0"/>
              </a:rPr>
              <a:t>m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given the data </a:t>
            </a:r>
            <a:r>
              <a:rPr lang="en-US" i="1" dirty="0">
                <a:latin typeface="Times New Roman" charset="0"/>
              </a:rPr>
              <a:t>d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is equivalent to</a:t>
            </a:r>
          </a:p>
          <a:p>
            <a:endParaRPr lang="en-US" sz="1200" dirty="0">
              <a:solidFill>
                <a:srgbClr val="00067B"/>
              </a:solidFill>
            </a:endParaRPr>
          </a:p>
          <a:p>
            <a:endParaRPr lang="en-US" dirty="0">
              <a:solidFill>
                <a:srgbClr val="00067B"/>
              </a:solidFill>
            </a:endParaRPr>
          </a:p>
          <a:p>
            <a:endParaRPr lang="en-US" dirty="0">
              <a:solidFill>
                <a:srgbClr val="00067B"/>
              </a:solidFill>
            </a:endParaRPr>
          </a:p>
          <a:p>
            <a:endParaRPr lang="en-US" sz="1800" dirty="0">
              <a:solidFill>
                <a:srgbClr val="00067B"/>
              </a:solidFill>
            </a:endParaRPr>
          </a:p>
          <a:p>
            <a:r>
              <a:rPr lang="en-US" dirty="0">
                <a:solidFill>
                  <a:srgbClr val="00067B"/>
                </a:solidFill>
              </a:rPr>
              <a:t>The probability of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i="1" dirty="0">
                <a:latin typeface="Times New Roman" charset="0"/>
              </a:rPr>
              <a:t>d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given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i="1" dirty="0">
                <a:latin typeface="Times New Roman" charset="0"/>
              </a:rPr>
              <a:t>m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can represent either a likelihood</a:t>
            </a:r>
          </a:p>
          <a:p>
            <a:r>
              <a:rPr lang="en-US" dirty="0">
                <a:solidFill>
                  <a:srgbClr val="00067B"/>
                </a:solidFill>
              </a:rPr>
              <a:t>   function or a measurement model. For </a:t>
            </a:r>
            <a:r>
              <a:rPr lang="en-US" i="1" dirty="0">
                <a:latin typeface="Times New Roman" charset="0"/>
              </a:rPr>
              <a:t>d</a:t>
            </a:r>
            <a:r>
              <a:rPr lang="en-US" dirty="0">
                <a:latin typeface="Times New Roman" charset="0"/>
              </a:rPr>
              <a:t> = </a:t>
            </a:r>
            <a:r>
              <a:rPr lang="en-US" i="1" dirty="0" err="1">
                <a:latin typeface="Times New Roman" charset="0"/>
              </a:rPr>
              <a:t>Gm</a:t>
            </a:r>
            <a:r>
              <a:rPr lang="en-US" dirty="0">
                <a:latin typeface="Times New Roman" charset="0"/>
              </a:rPr>
              <a:t> + </a:t>
            </a:r>
            <a:r>
              <a:rPr lang="en-US" i="1" dirty="0">
                <a:latin typeface="Symbol" charset="0"/>
                <a:sym typeface="Symbol" charset="0"/>
              </a:rPr>
              <a:t></a:t>
            </a:r>
            <a:r>
              <a:rPr lang="en-US" dirty="0"/>
              <a:t> </a:t>
            </a:r>
            <a:r>
              <a:rPr lang="en-US" dirty="0">
                <a:solidFill>
                  <a:srgbClr val="00067B"/>
                </a:solidFill>
              </a:rPr>
              <a:t>in which</a:t>
            </a:r>
          </a:p>
          <a:p>
            <a:r>
              <a:rPr lang="en-US" dirty="0">
                <a:solidFill>
                  <a:srgbClr val="00067B"/>
                </a:solidFill>
              </a:rPr>
              <a:t>   </a:t>
            </a:r>
            <a:r>
              <a:rPr lang="en-US" i="1" dirty="0">
                <a:latin typeface="Symbol" charset="0"/>
                <a:sym typeface="Symbol" charset="0"/>
              </a:rPr>
              <a:t></a:t>
            </a:r>
            <a:r>
              <a:rPr lang="en-US" dirty="0"/>
              <a:t> </a:t>
            </a:r>
            <a:r>
              <a:rPr lang="en-US" dirty="0">
                <a:solidFill>
                  <a:srgbClr val="00067B"/>
                </a:solidFill>
              </a:rPr>
              <a:t>are zero-mean and Gaussian, the conditional probability</a:t>
            </a:r>
          </a:p>
          <a:p>
            <a:r>
              <a:rPr lang="en-US" dirty="0">
                <a:solidFill>
                  <a:srgbClr val="00067B"/>
                </a:solidFill>
              </a:rPr>
              <a:t>   is:</a:t>
            </a:r>
          </a:p>
          <a:p>
            <a:endParaRPr lang="en-US" dirty="0">
              <a:solidFill>
                <a:srgbClr val="00067B"/>
              </a:solidFill>
            </a:endParaRPr>
          </a:p>
          <a:p>
            <a:endParaRPr lang="en-US" dirty="0">
              <a:solidFill>
                <a:srgbClr val="00067B"/>
              </a:solidFill>
            </a:endParaRPr>
          </a:p>
          <a:p>
            <a:r>
              <a:rPr lang="en-US" dirty="0">
                <a:solidFill>
                  <a:srgbClr val="00067B"/>
                </a:solidFill>
              </a:rPr>
              <a:t>(Here 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>
                <a:latin typeface="Times New Roman" charset="0"/>
              </a:rPr>
              <a:t>(•)</a:t>
            </a:r>
            <a:r>
              <a:rPr lang="en-US" dirty="0"/>
              <a:t> </a:t>
            </a:r>
            <a:r>
              <a:rPr lang="en-US" dirty="0">
                <a:solidFill>
                  <a:srgbClr val="00067B"/>
                </a:solidFill>
              </a:rPr>
              <a:t>is the probability density function; more appropriate</a:t>
            </a:r>
          </a:p>
          <a:p>
            <a:r>
              <a:rPr lang="en-US" dirty="0">
                <a:solidFill>
                  <a:srgbClr val="00067B"/>
                </a:solidFill>
              </a:rPr>
              <a:t>   than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i="1" dirty="0">
                <a:latin typeface="Times New Roman" charset="0"/>
              </a:rPr>
              <a:t>P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for our purposes). Thus the bit inside the</a:t>
            </a:r>
          </a:p>
          <a:p>
            <a:r>
              <a:rPr lang="en-US" dirty="0">
                <a:solidFill>
                  <a:srgbClr val="00067B"/>
                </a:solidFill>
              </a:rPr>
              <a:t>   exponential is our familiar measure of data misfit that we</a:t>
            </a:r>
          </a:p>
          <a:p>
            <a:r>
              <a:rPr lang="en-US" dirty="0">
                <a:solidFill>
                  <a:srgbClr val="00067B"/>
                </a:solidFill>
              </a:rPr>
              <a:t>   try to minimize for </a:t>
            </a:r>
            <a:r>
              <a:rPr lang="en-US" i="1" dirty="0">
                <a:solidFill>
                  <a:srgbClr val="00067B"/>
                </a:solidFill>
                <a:latin typeface="Arial Black" charset="0"/>
              </a:rPr>
              <a:t>Weighted Least Squares</a:t>
            </a:r>
            <a:r>
              <a:rPr lang="en-US" dirty="0">
                <a:solidFill>
                  <a:srgbClr val="00067B"/>
                </a:solidFill>
              </a:rPr>
              <a:t>…</a:t>
            </a:r>
          </a:p>
          <a:p>
            <a:endParaRPr lang="en-US" sz="600" dirty="0">
              <a:solidFill>
                <a:srgbClr val="00067B"/>
              </a:solidFill>
            </a:endParaRPr>
          </a:p>
          <a:p>
            <a:r>
              <a:rPr lang="en-US" dirty="0">
                <a:solidFill>
                  <a:srgbClr val="00067B"/>
                </a:solidFill>
              </a:rPr>
              <a:t>In which we’ve incorporated the denominator’s </a:t>
            </a:r>
            <a:r>
              <a:rPr lang="en-US" i="1" dirty="0">
                <a:latin typeface="Times New Roman" charset="0"/>
              </a:rPr>
              <a:t>P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d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>
                <a:solidFill>
                  <a:schemeClr val="accent2"/>
                </a:solidFill>
                <a:latin typeface="Arial"/>
                <a:cs typeface="Arial"/>
              </a:rPr>
              <a:t> </a:t>
            </a:r>
            <a:r>
              <a:rPr lang="en-US" dirty="0">
                <a:solidFill>
                  <a:srgbClr val="00067B"/>
                </a:solidFill>
                <a:latin typeface="Arial"/>
                <a:cs typeface="Arial"/>
              </a:rPr>
              <a:t>in the</a:t>
            </a:r>
          </a:p>
          <a:p>
            <a:r>
              <a:rPr lang="en-US" dirty="0">
                <a:solidFill>
                  <a:srgbClr val="00067B"/>
                </a:solidFill>
                <a:latin typeface="Arial"/>
                <a:cs typeface="Arial"/>
              </a:rPr>
              <a:t>   form of the inverse data covariance matrix.</a:t>
            </a:r>
            <a:endParaRPr lang="en-US" b="1" dirty="0">
              <a:solidFill>
                <a:srgbClr val="00067B"/>
              </a:solidFill>
              <a:latin typeface="Arial"/>
              <a:cs typeface="Arial"/>
              <a:sym typeface="Symbol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AD3EF76-8347-330E-4040-FE82973DF1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2130" y="989379"/>
            <a:ext cx="2844359" cy="1070021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D12A0B1-25F7-3747-9142-67E1972D2A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7220" y="3275380"/>
            <a:ext cx="5114179" cy="990600"/>
          </a:xfrm>
          <a:prstGeom prst="rect">
            <a:avLst/>
          </a:prstGeom>
          <a:noFill/>
          <a:ln>
            <a:noFill/>
          </a:ln>
          <a:effectLst/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E0ABD37-63A6-94B6-E60B-0FA8FCA7323E}"/>
              </a:ext>
            </a:extLst>
          </p:cNvPr>
          <p:cNvCxnSpPr/>
          <p:nvPr/>
        </p:nvCxnSpPr>
        <p:spPr bwMode="auto">
          <a:xfrm>
            <a:off x="5548297" y="608380"/>
            <a:ext cx="152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7164B6E-9076-8FCE-854A-92AE942D4F13}"/>
              </a:ext>
            </a:extLst>
          </p:cNvPr>
          <p:cNvCxnSpPr/>
          <p:nvPr/>
        </p:nvCxnSpPr>
        <p:spPr bwMode="auto">
          <a:xfrm>
            <a:off x="7820186" y="594269"/>
            <a:ext cx="152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6A8BDD6-9B8A-5DA2-9C48-97F923F1FE67}"/>
              </a:ext>
            </a:extLst>
          </p:cNvPr>
          <p:cNvCxnSpPr/>
          <p:nvPr/>
        </p:nvCxnSpPr>
        <p:spPr bwMode="auto">
          <a:xfrm>
            <a:off x="4301291" y="2152136"/>
            <a:ext cx="152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4B700C1-F83E-AAE8-9AB1-F52B4347A9EF}"/>
              </a:ext>
            </a:extLst>
          </p:cNvPr>
          <p:cNvCxnSpPr/>
          <p:nvPr/>
        </p:nvCxnSpPr>
        <p:spPr bwMode="auto">
          <a:xfrm>
            <a:off x="5384953" y="2146491"/>
            <a:ext cx="152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A27DD82-B97E-7F74-FE3C-F3C70B51BD2D}"/>
              </a:ext>
            </a:extLst>
          </p:cNvPr>
          <p:cNvCxnSpPr/>
          <p:nvPr/>
        </p:nvCxnSpPr>
        <p:spPr bwMode="auto">
          <a:xfrm>
            <a:off x="7400020" y="2513380"/>
            <a:ext cx="152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96F846A-67B0-039B-6A94-002372142CE2}"/>
              </a:ext>
            </a:extLst>
          </p:cNvPr>
          <p:cNvCxnSpPr/>
          <p:nvPr/>
        </p:nvCxnSpPr>
        <p:spPr bwMode="auto">
          <a:xfrm>
            <a:off x="8162020" y="2513380"/>
            <a:ext cx="152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BEBDEAB-AF70-32CA-8832-9751720AFDE4}"/>
              </a:ext>
            </a:extLst>
          </p:cNvPr>
          <p:cNvCxnSpPr/>
          <p:nvPr/>
        </p:nvCxnSpPr>
        <p:spPr bwMode="auto">
          <a:xfrm>
            <a:off x="7933420" y="2471047"/>
            <a:ext cx="152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9CE96D7-1C20-8AF1-4AB9-48FD53FABFBC}"/>
              </a:ext>
            </a:extLst>
          </p:cNvPr>
          <p:cNvCxnSpPr/>
          <p:nvPr/>
        </p:nvCxnSpPr>
        <p:spPr bwMode="auto">
          <a:xfrm>
            <a:off x="7933420" y="2513380"/>
            <a:ext cx="152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249305E-E379-3D46-A6AF-2EDD2131DE71}"/>
              </a:ext>
            </a:extLst>
          </p:cNvPr>
          <p:cNvCxnSpPr/>
          <p:nvPr/>
        </p:nvCxnSpPr>
        <p:spPr bwMode="auto">
          <a:xfrm>
            <a:off x="8633331" y="2513380"/>
            <a:ext cx="152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ACE4034-4D79-AD0B-F92C-2769C985AB94}"/>
              </a:ext>
            </a:extLst>
          </p:cNvPr>
          <p:cNvCxnSpPr/>
          <p:nvPr/>
        </p:nvCxnSpPr>
        <p:spPr bwMode="auto">
          <a:xfrm>
            <a:off x="2142220" y="2888735"/>
            <a:ext cx="152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5F33A4F-0AB8-5D98-C3BD-35A053FFB7CF}"/>
              </a:ext>
            </a:extLst>
          </p:cNvPr>
          <p:cNvCxnSpPr/>
          <p:nvPr/>
        </p:nvCxnSpPr>
        <p:spPr bwMode="auto">
          <a:xfrm>
            <a:off x="8517257" y="5880291"/>
            <a:ext cx="152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231250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DCB0D179-3412-5204-82A6-C3A322CEDE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25" y="197347"/>
            <a:ext cx="8570710" cy="6463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 dirty="0">
                <a:latin typeface="Times New Roman" charset="0"/>
              </a:rPr>
              <a:t>P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m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/>
              <a:t> </a:t>
            </a:r>
            <a:r>
              <a:rPr lang="en-US" dirty="0">
                <a:solidFill>
                  <a:srgbClr val="00067B"/>
                </a:solidFill>
              </a:rPr>
              <a:t>is the </a:t>
            </a:r>
            <a:r>
              <a:rPr lang="en-US" i="1" dirty="0">
                <a:solidFill>
                  <a:srgbClr val="00067B"/>
                </a:solidFill>
                <a:latin typeface="Arial Black" charset="0"/>
              </a:rPr>
              <a:t>a priori</a:t>
            </a:r>
            <a:r>
              <a:rPr lang="en-US" dirty="0">
                <a:solidFill>
                  <a:srgbClr val="00067B"/>
                </a:solidFill>
              </a:rPr>
              <a:t> distribution and contains (or should</a:t>
            </a:r>
          </a:p>
          <a:p>
            <a:r>
              <a:rPr lang="en-US" dirty="0">
                <a:solidFill>
                  <a:srgbClr val="00067B"/>
                </a:solidFill>
              </a:rPr>
              <a:t>   contain) all other information about the model parameters</a:t>
            </a:r>
          </a:p>
          <a:p>
            <a:r>
              <a:rPr lang="en-US" dirty="0">
                <a:solidFill>
                  <a:srgbClr val="00067B"/>
                </a:solidFill>
              </a:rPr>
              <a:t>   </a:t>
            </a:r>
            <a:r>
              <a:rPr lang="en-US" i="1" dirty="0">
                <a:latin typeface="Times New Roman" charset="0"/>
              </a:rPr>
              <a:t>m</a:t>
            </a:r>
            <a:r>
              <a:rPr lang="en-US" dirty="0">
                <a:solidFill>
                  <a:srgbClr val="00067B"/>
                </a:solidFill>
              </a:rPr>
              <a:t>.</a:t>
            </a:r>
          </a:p>
          <a:p>
            <a:endParaRPr lang="en-US" sz="600" dirty="0">
              <a:solidFill>
                <a:srgbClr val="00067B"/>
              </a:solidFill>
            </a:endParaRPr>
          </a:p>
          <a:p>
            <a:r>
              <a:rPr lang="en-US" dirty="0">
                <a:solidFill>
                  <a:srgbClr val="00067B"/>
                </a:solidFill>
              </a:rPr>
              <a:t>We</a:t>
            </a:r>
            <a:r>
              <a:rPr lang="en-US" dirty="0">
                <a:solidFill>
                  <a:srgbClr val="00067B"/>
                </a:solidFill>
                <a:latin typeface="Arial"/>
              </a:rPr>
              <a:t>’</a:t>
            </a:r>
            <a:r>
              <a:rPr lang="en-US" dirty="0">
                <a:solidFill>
                  <a:srgbClr val="00067B"/>
                </a:solidFill>
              </a:rPr>
              <a:t>ve discussed two other methods incorporating probability</a:t>
            </a:r>
          </a:p>
          <a:p>
            <a:r>
              <a:rPr lang="en-US" dirty="0">
                <a:solidFill>
                  <a:srgbClr val="00067B"/>
                </a:solidFill>
              </a:rPr>
              <a:t>   density functions (or equivalently, likelihoods!) for the </a:t>
            </a:r>
          </a:p>
          <a:p>
            <a:r>
              <a:rPr lang="en-US" dirty="0">
                <a:solidFill>
                  <a:srgbClr val="00067B"/>
                </a:solidFill>
              </a:rPr>
              <a:t>   model parameters: </a:t>
            </a:r>
            <a:r>
              <a:rPr lang="en-US" i="1" dirty="0">
                <a:solidFill>
                  <a:srgbClr val="00067B"/>
                </a:solidFill>
                <a:latin typeface="Arial Black" charset="0"/>
              </a:rPr>
              <a:t>Stochastic Inversion</a:t>
            </a:r>
            <a:r>
              <a:rPr lang="en-US" dirty="0">
                <a:solidFill>
                  <a:srgbClr val="00067B"/>
                </a:solidFill>
              </a:rPr>
              <a:t>, and </a:t>
            </a:r>
          </a:p>
          <a:p>
            <a:r>
              <a:rPr lang="en-US" dirty="0">
                <a:solidFill>
                  <a:srgbClr val="00067B"/>
                </a:solidFill>
              </a:rPr>
              <a:t>   </a:t>
            </a:r>
            <a:r>
              <a:rPr lang="en-US" i="1" dirty="0">
                <a:solidFill>
                  <a:srgbClr val="00067B"/>
                </a:solidFill>
                <a:latin typeface="Arial Black" charset="0"/>
              </a:rPr>
              <a:t>Likelihood Filtering</a:t>
            </a:r>
            <a:r>
              <a:rPr lang="en-US" dirty="0">
                <a:solidFill>
                  <a:srgbClr val="00067B"/>
                </a:solidFill>
              </a:rPr>
              <a:t>. How does this compare?</a:t>
            </a:r>
          </a:p>
          <a:p>
            <a:endParaRPr lang="en-US" sz="600" dirty="0">
              <a:solidFill>
                <a:srgbClr val="00067B"/>
              </a:solidFill>
            </a:endParaRPr>
          </a:p>
          <a:p>
            <a:r>
              <a:rPr lang="en-US" dirty="0">
                <a:solidFill>
                  <a:srgbClr val="00067B"/>
                </a:solidFill>
              </a:rPr>
              <a:t>Consider that maximizing </a:t>
            </a:r>
            <a:r>
              <a:rPr lang="en-US" i="1" dirty="0">
                <a:latin typeface="Times New Roman" charset="0"/>
              </a:rPr>
              <a:t>P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 err="1">
                <a:latin typeface="Times New Roman" charset="0"/>
              </a:rPr>
              <a:t>m</a:t>
            </a:r>
            <a:r>
              <a:rPr lang="en-US" dirty="0" err="1">
                <a:latin typeface="Times New Roman" charset="0"/>
              </a:rPr>
              <a:t>|</a:t>
            </a:r>
            <a:r>
              <a:rPr lang="en-US" i="1" dirty="0" err="1">
                <a:latin typeface="Times New Roman" charset="0"/>
              </a:rPr>
              <a:t>d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is, by Bayes</a:t>
            </a:r>
            <a:r>
              <a:rPr lang="en-US" dirty="0">
                <a:solidFill>
                  <a:srgbClr val="00067B"/>
                </a:solidFill>
                <a:latin typeface="Arial"/>
              </a:rPr>
              <a:t>’</a:t>
            </a:r>
            <a:r>
              <a:rPr lang="en-US" dirty="0">
                <a:solidFill>
                  <a:srgbClr val="00067B"/>
                </a:solidFill>
              </a:rPr>
              <a:t> theorem,</a:t>
            </a:r>
          </a:p>
          <a:p>
            <a:r>
              <a:rPr lang="en-US" dirty="0">
                <a:solidFill>
                  <a:srgbClr val="00067B"/>
                </a:solidFill>
              </a:rPr>
              <a:t>   equivalent to maximizing </a:t>
            </a:r>
            <a:r>
              <a:rPr lang="en-US" i="1" dirty="0">
                <a:latin typeface="Times New Roman" charset="0"/>
              </a:rPr>
              <a:t>P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 err="1">
                <a:latin typeface="Times New Roman" charset="0"/>
              </a:rPr>
              <a:t>d</a:t>
            </a:r>
            <a:r>
              <a:rPr lang="en-US" dirty="0" err="1">
                <a:latin typeface="Times New Roman" charset="0"/>
              </a:rPr>
              <a:t>|</a:t>
            </a:r>
            <a:r>
              <a:rPr lang="en-US" i="1" dirty="0" err="1">
                <a:latin typeface="Times New Roman" charset="0"/>
              </a:rPr>
              <a:t>m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P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m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>
                <a:solidFill>
                  <a:srgbClr val="00067B"/>
                </a:solidFill>
              </a:rPr>
              <a:t>, or</a:t>
            </a:r>
          </a:p>
          <a:p>
            <a:endParaRPr lang="en-US" dirty="0">
              <a:solidFill>
                <a:srgbClr val="00067B"/>
              </a:solidFill>
            </a:endParaRPr>
          </a:p>
          <a:p>
            <a:endParaRPr lang="en-US" dirty="0">
              <a:solidFill>
                <a:srgbClr val="00067B"/>
              </a:solidFill>
            </a:endParaRPr>
          </a:p>
          <a:p>
            <a:endParaRPr lang="en-US" sz="3000" dirty="0">
              <a:solidFill>
                <a:srgbClr val="00067B"/>
              </a:solidFill>
            </a:endParaRPr>
          </a:p>
          <a:p>
            <a:r>
              <a:rPr lang="en-US" dirty="0">
                <a:solidFill>
                  <a:srgbClr val="00067B"/>
                </a:solidFill>
              </a:rPr>
              <a:t>This is equivalent to minimizing</a:t>
            </a:r>
          </a:p>
          <a:p>
            <a:r>
              <a:rPr lang="en-US" sz="3000" dirty="0">
                <a:solidFill>
                  <a:srgbClr val="00067B"/>
                </a:solidFill>
              </a:rPr>
              <a:t>  </a:t>
            </a:r>
            <a:r>
              <a:rPr lang="en-US" dirty="0">
                <a:solidFill>
                  <a:srgbClr val="00067B"/>
                </a:solidFill>
              </a:rPr>
              <a:t> which is the same quantity we minimized in deriving </a:t>
            </a:r>
          </a:p>
          <a:p>
            <a:r>
              <a:rPr lang="en-US" dirty="0">
                <a:solidFill>
                  <a:srgbClr val="00067B"/>
                </a:solidFill>
              </a:rPr>
              <a:t>    the stochastic inverse               :</a:t>
            </a:r>
          </a:p>
          <a:p>
            <a:endParaRPr lang="en-US" sz="600" dirty="0">
              <a:solidFill>
                <a:srgbClr val="00067B"/>
              </a:solidFill>
            </a:endParaRPr>
          </a:p>
          <a:p>
            <a:r>
              <a:rPr lang="en-US" dirty="0">
                <a:solidFill>
                  <a:srgbClr val="00067B"/>
                </a:solidFill>
              </a:rPr>
              <a:t>So these are actually equivalent!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EAA32C5-D6AC-66F4-4C84-8BCBF6F638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056" y="3702547"/>
            <a:ext cx="8921888" cy="114300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DA92C85-9586-C516-41CA-ED3E69483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75" y="4767760"/>
            <a:ext cx="3613150" cy="63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DF40A79-1163-3F55-04DF-135C3023B7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4522" y="5802280"/>
            <a:ext cx="3401078" cy="838199"/>
          </a:xfrm>
          <a:prstGeom prst="rect">
            <a:avLst/>
          </a:prstGeom>
          <a:solidFill>
            <a:srgbClr val="B3B3B3"/>
          </a:solidFill>
          <a:ln w="50800">
            <a:solidFill>
              <a:srgbClr val="FF0000"/>
            </a:solidFill>
            <a:miter lim="800000"/>
            <a:headEnd/>
            <a:tailEnd/>
          </a:ln>
          <a:effectLst/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BFD95D-76E5-5D95-5115-04EC3F077A7A}"/>
              </a:ext>
            </a:extLst>
          </p:cNvPr>
          <p:cNvCxnSpPr/>
          <p:nvPr/>
        </p:nvCxnSpPr>
        <p:spPr bwMode="auto">
          <a:xfrm>
            <a:off x="2303085" y="315577"/>
            <a:ext cx="152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74B7ECD-2E24-3228-0C2A-A45D747CBF0D}"/>
              </a:ext>
            </a:extLst>
          </p:cNvPr>
          <p:cNvCxnSpPr/>
          <p:nvPr/>
        </p:nvCxnSpPr>
        <p:spPr bwMode="auto">
          <a:xfrm>
            <a:off x="2268915" y="1018462"/>
            <a:ext cx="152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A30DBAD-1576-F1D3-E1D4-BDF5B5D031BD}"/>
              </a:ext>
            </a:extLst>
          </p:cNvPr>
          <p:cNvCxnSpPr/>
          <p:nvPr/>
        </p:nvCxnSpPr>
        <p:spPr bwMode="auto">
          <a:xfrm>
            <a:off x="5813980" y="3028137"/>
            <a:ext cx="152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39B5041-CEA8-E258-DA1F-63D03E5C7673}"/>
              </a:ext>
            </a:extLst>
          </p:cNvPr>
          <p:cNvCxnSpPr/>
          <p:nvPr/>
        </p:nvCxnSpPr>
        <p:spPr bwMode="auto">
          <a:xfrm>
            <a:off x="6067525" y="3028137"/>
            <a:ext cx="152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19E6CE4-6B79-6911-E744-BF4A50C29CBC}"/>
              </a:ext>
            </a:extLst>
          </p:cNvPr>
          <p:cNvCxnSpPr/>
          <p:nvPr/>
        </p:nvCxnSpPr>
        <p:spPr bwMode="auto">
          <a:xfrm>
            <a:off x="5954990" y="3397747"/>
            <a:ext cx="152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2552E8B-A700-1237-E12E-7CC5EA8D1653}"/>
              </a:ext>
            </a:extLst>
          </p:cNvPr>
          <p:cNvCxnSpPr/>
          <p:nvPr/>
        </p:nvCxnSpPr>
        <p:spPr bwMode="auto">
          <a:xfrm>
            <a:off x="6183590" y="3397747"/>
            <a:ext cx="152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5896951-8AB5-A818-2986-61832DD0D579}"/>
              </a:ext>
            </a:extLst>
          </p:cNvPr>
          <p:cNvCxnSpPr/>
          <p:nvPr/>
        </p:nvCxnSpPr>
        <p:spPr bwMode="auto">
          <a:xfrm>
            <a:off x="6798885" y="3397747"/>
            <a:ext cx="152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3F7CB419-6F56-7012-F9D2-573064976476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5294135" y="5624632"/>
            <a:ext cx="1306285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316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>
            <a:extLst>
              <a:ext uri="{FF2B5EF4-FFF2-40B4-BE49-F238E27FC236}">
                <a16:creationId xmlns:a16="http://schemas.microsoft.com/office/drawing/2014/main" id="{6B3F4EA0-305E-F10D-2976-DCF06FA1C2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2009" y="197347"/>
            <a:ext cx="9027982" cy="6463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67B"/>
                </a:solidFill>
              </a:rPr>
              <a:t>The likelihood filtering approach using likelihood ratio</a:t>
            </a:r>
          </a:p>
          <a:p>
            <a:r>
              <a:rPr lang="en-US" dirty="0">
                <a:solidFill>
                  <a:srgbClr val="00067B"/>
                </a:solidFill>
              </a:rPr>
              <a:t>   probabilities presented last week is </a:t>
            </a:r>
            <a:r>
              <a:rPr lang="en-US" i="1" dirty="0">
                <a:solidFill>
                  <a:srgbClr val="00067B"/>
                </a:solidFill>
                <a:latin typeface="Arial Black" charset="0"/>
              </a:rPr>
              <a:t>not</a:t>
            </a:r>
            <a:r>
              <a:rPr lang="en-US" dirty="0">
                <a:solidFill>
                  <a:srgbClr val="00067B"/>
                </a:solidFill>
              </a:rPr>
              <a:t>  fundamentally</a:t>
            </a:r>
          </a:p>
          <a:p>
            <a:r>
              <a:rPr lang="en-US" dirty="0">
                <a:solidFill>
                  <a:srgbClr val="00067B"/>
                </a:solidFill>
              </a:rPr>
              <a:t>   different from Bayesian inversion</a:t>
            </a:r>
            <a:r>
              <a:rPr lang="mr-IN" dirty="0">
                <a:solidFill>
                  <a:srgbClr val="00067B"/>
                </a:solidFill>
              </a:rPr>
              <a:t>…</a:t>
            </a:r>
            <a:r>
              <a:rPr lang="en-US" dirty="0">
                <a:solidFill>
                  <a:srgbClr val="00067B"/>
                </a:solidFill>
              </a:rPr>
              <a:t> Because the likelihood</a:t>
            </a:r>
          </a:p>
          <a:p>
            <a:r>
              <a:rPr lang="en-US" dirty="0">
                <a:solidFill>
                  <a:srgbClr val="00067B"/>
                </a:solidFill>
              </a:rPr>
              <a:t>   filters were a transformation to an expression of probability,</a:t>
            </a:r>
          </a:p>
          <a:p>
            <a:r>
              <a:rPr lang="en-US" dirty="0">
                <a:solidFill>
                  <a:srgbClr val="00067B"/>
                </a:solidFill>
              </a:rPr>
              <a:t>   and probabilities are multiplicative in Bayes’ theorem!)</a:t>
            </a:r>
          </a:p>
          <a:p>
            <a:endParaRPr lang="en-US" dirty="0">
              <a:solidFill>
                <a:srgbClr val="00067B"/>
              </a:solidFill>
            </a:endParaRPr>
          </a:p>
          <a:p>
            <a:endParaRPr lang="en-US" dirty="0">
              <a:solidFill>
                <a:srgbClr val="00067B"/>
              </a:solidFill>
            </a:endParaRPr>
          </a:p>
          <a:p>
            <a:endParaRPr lang="en-US" dirty="0">
              <a:solidFill>
                <a:srgbClr val="00067B"/>
              </a:solidFill>
            </a:endParaRPr>
          </a:p>
          <a:p>
            <a:endParaRPr lang="en-US" dirty="0">
              <a:solidFill>
                <a:srgbClr val="00067B"/>
              </a:solidFill>
            </a:endParaRPr>
          </a:p>
          <a:p>
            <a:endParaRPr lang="en-US" dirty="0">
              <a:solidFill>
                <a:srgbClr val="00067B"/>
              </a:solidFill>
            </a:endParaRPr>
          </a:p>
          <a:p>
            <a:endParaRPr lang="en-US" dirty="0">
              <a:solidFill>
                <a:srgbClr val="00067B"/>
              </a:solidFill>
            </a:endParaRPr>
          </a:p>
          <a:p>
            <a:r>
              <a:rPr lang="en-US" dirty="0">
                <a:solidFill>
                  <a:srgbClr val="00067B"/>
                </a:solidFill>
              </a:rPr>
              <a:t>(</a:t>
            </a:r>
            <a:r>
              <a:rPr lang="en-US" dirty="0" err="1">
                <a:solidFill>
                  <a:srgbClr val="00067B"/>
                </a:solidFill>
              </a:rPr>
              <a:t>Menke</a:t>
            </a:r>
            <a:r>
              <a:rPr lang="en-US" dirty="0">
                <a:solidFill>
                  <a:srgbClr val="00067B"/>
                </a:solidFill>
              </a:rPr>
              <a:t>, Figure 2.13: (c) is the product of two joint probability</a:t>
            </a:r>
          </a:p>
          <a:p>
            <a:r>
              <a:rPr lang="en-US" dirty="0">
                <a:solidFill>
                  <a:srgbClr val="00067B"/>
                </a:solidFill>
              </a:rPr>
              <a:t>   functions from (a) &amp; (b)</a:t>
            </a:r>
            <a:r>
              <a:rPr lang="mr-IN" dirty="0">
                <a:solidFill>
                  <a:srgbClr val="00067B"/>
                </a:solidFill>
              </a:rPr>
              <a:t>…</a:t>
            </a:r>
            <a:r>
              <a:rPr lang="en-US" dirty="0">
                <a:solidFill>
                  <a:srgbClr val="00067B"/>
                </a:solidFill>
              </a:rPr>
              <a:t> An example of Bayesian inference!)</a:t>
            </a:r>
          </a:p>
          <a:p>
            <a:endParaRPr lang="en-US" sz="600" dirty="0">
              <a:solidFill>
                <a:srgbClr val="00067B"/>
              </a:solidFill>
            </a:endParaRPr>
          </a:p>
          <a:p>
            <a:r>
              <a:rPr lang="en-US" dirty="0">
                <a:solidFill>
                  <a:srgbClr val="00067B"/>
                </a:solidFill>
              </a:rPr>
              <a:t>The trickiest bit for a Bayesian inversion lies in designing the</a:t>
            </a:r>
          </a:p>
          <a:p>
            <a:r>
              <a:rPr lang="en-US" dirty="0">
                <a:solidFill>
                  <a:srgbClr val="00067B"/>
                </a:solidFill>
              </a:rPr>
              <a:t>   </a:t>
            </a:r>
            <a:r>
              <a:rPr lang="en-US" i="1" dirty="0">
                <a:solidFill>
                  <a:srgbClr val="00067B"/>
                </a:solidFill>
                <a:latin typeface="Arial Black" charset="0"/>
              </a:rPr>
              <a:t>a priori</a:t>
            </a:r>
            <a:r>
              <a:rPr lang="en-US" dirty="0">
                <a:solidFill>
                  <a:srgbClr val="00067B"/>
                </a:solidFill>
              </a:rPr>
              <a:t> probabilities for the model parameters. Priors should</a:t>
            </a:r>
          </a:p>
          <a:p>
            <a:r>
              <a:rPr lang="en-US" dirty="0">
                <a:solidFill>
                  <a:srgbClr val="00067B"/>
                </a:solidFill>
              </a:rPr>
              <a:t>   • derive from truly independent information, and</a:t>
            </a:r>
          </a:p>
          <a:p>
            <a:r>
              <a:rPr lang="en-US" dirty="0">
                <a:solidFill>
                  <a:srgbClr val="00067B"/>
                </a:solidFill>
              </a:rPr>
              <a:t>   • not be chosen strictly based on expectations or aesthetics!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B56C892-1F9D-643D-F5FE-C87872367D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2428" y="2178547"/>
            <a:ext cx="5270762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826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">
            <a:extLst>
              <a:ext uri="{FF2B5EF4-FFF2-40B4-BE49-F238E27FC236}">
                <a16:creationId xmlns:a16="http://schemas.microsoft.com/office/drawing/2014/main" id="{5552F91E-2907-2B53-AD36-B0F07417FC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669" y="129094"/>
            <a:ext cx="8839200" cy="3417888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Box 10">
            <a:extLst>
              <a:ext uri="{FF2B5EF4-FFF2-40B4-BE49-F238E27FC236}">
                <a16:creationId xmlns:a16="http://schemas.microsoft.com/office/drawing/2014/main" id="{418F447A-BFFE-1B82-E78E-B8DDFF533B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0944" y="3681919"/>
            <a:ext cx="9070112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67B"/>
                </a:solidFill>
              </a:rPr>
              <a:t>This relationship is illustrated nicely in </a:t>
            </a:r>
            <a:r>
              <a:rPr lang="en-US" dirty="0" err="1">
                <a:solidFill>
                  <a:srgbClr val="00067B"/>
                </a:solidFill>
              </a:rPr>
              <a:t>Menke</a:t>
            </a:r>
            <a:r>
              <a:rPr lang="en-US" dirty="0">
                <a:solidFill>
                  <a:srgbClr val="00067B"/>
                </a:solidFill>
              </a:rPr>
              <a:t> §5.2.4 on </a:t>
            </a:r>
            <a:r>
              <a:rPr lang="ja-JP" altLang="en-US" dirty="0">
                <a:solidFill>
                  <a:srgbClr val="00067B"/>
                </a:solidFill>
                <a:latin typeface="Arial"/>
              </a:rPr>
              <a:t>“</a:t>
            </a:r>
            <a:r>
              <a:rPr lang="en-US" dirty="0">
                <a:solidFill>
                  <a:srgbClr val="00067B"/>
                </a:solidFill>
              </a:rPr>
              <a:t>inexact</a:t>
            </a:r>
          </a:p>
          <a:p>
            <a:r>
              <a:rPr lang="en-US" dirty="0">
                <a:solidFill>
                  <a:srgbClr val="00067B"/>
                </a:solidFill>
              </a:rPr>
              <a:t>   theories</a:t>
            </a:r>
            <a:r>
              <a:rPr lang="ja-JP" altLang="en-US" dirty="0">
                <a:solidFill>
                  <a:srgbClr val="00067B"/>
                </a:solidFill>
                <a:latin typeface="Arial"/>
              </a:rPr>
              <a:t>”</a:t>
            </a:r>
            <a:r>
              <a:rPr lang="en-US" dirty="0">
                <a:solidFill>
                  <a:srgbClr val="00067B"/>
                </a:solidFill>
              </a:rPr>
              <a:t>, which addresses the fact that the model we use</a:t>
            </a:r>
          </a:p>
          <a:p>
            <a:r>
              <a:rPr lang="en-US" dirty="0">
                <a:solidFill>
                  <a:srgbClr val="00067B"/>
                </a:solidFill>
              </a:rPr>
              <a:t>   may only approximate or inexactly represent the relationship</a:t>
            </a:r>
          </a:p>
          <a:p>
            <a:r>
              <a:rPr lang="en-US" dirty="0">
                <a:solidFill>
                  <a:srgbClr val="00067B"/>
                </a:solidFill>
              </a:rPr>
              <a:t>   of data to model parameters. Fig A shows the a priori </a:t>
            </a:r>
            <a:r>
              <a:rPr lang="en-US" dirty="0" err="1">
                <a:solidFill>
                  <a:srgbClr val="00067B"/>
                </a:solidFill>
              </a:rPr>
              <a:t>pdf</a:t>
            </a:r>
            <a:endParaRPr lang="en-US" dirty="0">
              <a:solidFill>
                <a:srgbClr val="00067B"/>
              </a:solidFill>
            </a:endParaRPr>
          </a:p>
          <a:p>
            <a:r>
              <a:rPr lang="en-US" dirty="0">
                <a:solidFill>
                  <a:srgbClr val="00067B"/>
                </a:solidFill>
              </a:rPr>
              <a:t>   </a:t>
            </a:r>
            <a:r>
              <a:rPr lang="en-US" i="1" dirty="0">
                <a:latin typeface="Times New Roman" charset="0"/>
              </a:rPr>
              <a:t>P</a:t>
            </a:r>
            <a:r>
              <a:rPr lang="en-US" i="1" baseline="-25000" dirty="0">
                <a:latin typeface="Times New Roman" charset="0"/>
              </a:rPr>
              <a:t>A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 err="1">
                <a:latin typeface="Times New Roman" charset="0"/>
              </a:rPr>
              <a:t>m</a:t>
            </a:r>
            <a:r>
              <a:rPr lang="en-US" dirty="0" err="1">
                <a:latin typeface="Times New Roman" charset="0"/>
              </a:rPr>
              <a:t>,</a:t>
            </a:r>
            <a:r>
              <a:rPr lang="en-US" i="1" dirty="0" err="1">
                <a:latin typeface="Times New Roman" charset="0"/>
              </a:rPr>
              <a:t>d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before modeling (i.e. observed data and a priori model</a:t>
            </a:r>
          </a:p>
          <a:p>
            <a:r>
              <a:rPr lang="en-US" dirty="0">
                <a:solidFill>
                  <a:srgbClr val="00067B"/>
                </a:solidFill>
              </a:rPr>
              <a:t>   parameter pdf). If the model </a:t>
            </a:r>
            <a:r>
              <a:rPr lang="en-US" i="1" dirty="0">
                <a:latin typeface="Times New Roman" charset="0"/>
              </a:rPr>
              <a:t>g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m</a:t>
            </a:r>
            <a:r>
              <a:rPr lang="en-US" dirty="0">
                <a:latin typeface="Times New Roman" charset="0"/>
              </a:rPr>
              <a:t>) = </a:t>
            </a:r>
            <a:r>
              <a:rPr lang="en-US" i="1" dirty="0">
                <a:latin typeface="Times New Roman" charset="0"/>
              </a:rPr>
              <a:t>d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(the surface depicted as</a:t>
            </a:r>
          </a:p>
          <a:p>
            <a:r>
              <a:rPr lang="en-US" dirty="0">
                <a:solidFill>
                  <a:srgbClr val="00067B"/>
                </a:solidFill>
              </a:rPr>
              <a:t>   dashed white line) is inexact with </a:t>
            </a:r>
            <a:r>
              <a:rPr lang="en-US" i="1" dirty="0" err="1">
                <a:latin typeface="Times New Roman" charset="0"/>
              </a:rPr>
              <a:t>P</a:t>
            </a:r>
            <a:r>
              <a:rPr lang="en-US" i="1" baseline="-25000" dirty="0" err="1">
                <a:latin typeface="Times New Roman" charset="0"/>
              </a:rPr>
              <a:t>g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 err="1">
                <a:latin typeface="Times New Roman" charset="0"/>
              </a:rPr>
              <a:t>m</a:t>
            </a:r>
            <a:r>
              <a:rPr lang="en-US" dirty="0" err="1">
                <a:latin typeface="Times New Roman" charset="0"/>
              </a:rPr>
              <a:t>,</a:t>
            </a:r>
            <a:r>
              <a:rPr lang="en-US" i="1" dirty="0" err="1">
                <a:latin typeface="Times New Roman" charset="0"/>
              </a:rPr>
              <a:t>d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(Fig B), </a:t>
            </a:r>
            <a:r>
              <a:rPr lang="en-US" i="1" dirty="0">
                <a:latin typeface="Times New Roman" charset="0"/>
              </a:rPr>
              <a:t>P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 err="1">
                <a:latin typeface="Times New Roman" charset="0"/>
              </a:rPr>
              <a:t>m</a:t>
            </a:r>
            <a:r>
              <a:rPr lang="en-US" dirty="0" err="1">
                <a:latin typeface="Times New Roman" charset="0"/>
              </a:rPr>
              <a:t>|</a:t>
            </a:r>
            <a:r>
              <a:rPr lang="en-US" i="1" dirty="0" err="1">
                <a:latin typeface="Times New Roman" charset="0"/>
              </a:rPr>
              <a:t>d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067B"/>
                </a:solidFill>
              </a:rPr>
              <a:t>is</a:t>
            </a:r>
          </a:p>
          <a:p>
            <a:r>
              <a:rPr lang="en-US" dirty="0">
                <a:solidFill>
                  <a:srgbClr val="00067B"/>
                </a:solidFill>
              </a:rPr>
              <a:t>   given by the product of the two (shown in Fig C)!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09536C-1FC6-C334-36C6-6AEA3122D315}"/>
              </a:ext>
            </a:extLst>
          </p:cNvPr>
          <p:cNvSpPr/>
          <p:nvPr/>
        </p:nvSpPr>
        <p:spPr>
          <a:xfrm>
            <a:off x="2422855" y="3253294"/>
            <a:ext cx="1193489" cy="46166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 dirty="0">
                <a:latin typeface="Times New Roman" charset="0"/>
              </a:rPr>
              <a:t>P</a:t>
            </a:r>
            <a:r>
              <a:rPr lang="en-US" i="1" baseline="-25000" dirty="0">
                <a:latin typeface="Times New Roman" charset="0"/>
              </a:rPr>
              <a:t>A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 err="1">
                <a:latin typeface="Times New Roman" charset="0"/>
              </a:rPr>
              <a:t>m</a:t>
            </a:r>
            <a:r>
              <a:rPr lang="en-US" dirty="0" err="1">
                <a:latin typeface="Times New Roman" charset="0"/>
              </a:rPr>
              <a:t>,</a:t>
            </a:r>
            <a:r>
              <a:rPr lang="en-US" i="1" dirty="0" err="1">
                <a:latin typeface="Times New Roman" charset="0"/>
              </a:rPr>
              <a:t>d</a:t>
            </a:r>
            <a:r>
              <a:rPr lang="en-US" dirty="0">
                <a:latin typeface="Times New Roman" charset="0"/>
              </a:rPr>
              <a:t>)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7F86A75-6D3F-FA78-F3A2-FD45555AFBFC}"/>
              </a:ext>
            </a:extLst>
          </p:cNvPr>
          <p:cNvSpPr/>
          <p:nvPr/>
        </p:nvSpPr>
        <p:spPr>
          <a:xfrm>
            <a:off x="5380334" y="3248829"/>
            <a:ext cx="1170747" cy="46166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 dirty="0" err="1">
                <a:latin typeface="Times New Roman" charset="0"/>
              </a:rPr>
              <a:t>P</a:t>
            </a:r>
            <a:r>
              <a:rPr lang="en-US" i="1" baseline="-25000" dirty="0" err="1">
                <a:latin typeface="Times New Roman" charset="0"/>
              </a:rPr>
              <a:t>g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 err="1">
                <a:latin typeface="Times New Roman" charset="0"/>
              </a:rPr>
              <a:t>m</a:t>
            </a:r>
            <a:r>
              <a:rPr lang="en-US" dirty="0" err="1">
                <a:latin typeface="Times New Roman" charset="0"/>
              </a:rPr>
              <a:t>,</a:t>
            </a:r>
            <a:r>
              <a:rPr lang="en-US" i="1" dirty="0" err="1">
                <a:latin typeface="Times New Roman" charset="0"/>
              </a:rPr>
              <a:t>d</a:t>
            </a:r>
            <a:r>
              <a:rPr lang="en-US" dirty="0">
                <a:latin typeface="Times New Roman" charset="0"/>
              </a:rPr>
              <a:t>)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3179F03-6324-78E9-4FBD-D8AFAD701F72}"/>
              </a:ext>
            </a:extLst>
          </p:cNvPr>
          <p:cNvSpPr/>
          <p:nvPr/>
        </p:nvSpPr>
        <p:spPr>
          <a:xfrm>
            <a:off x="8381070" y="3298854"/>
            <a:ext cx="1037864" cy="46166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 dirty="0">
                <a:latin typeface="Times New Roman" charset="0"/>
              </a:rPr>
              <a:t>P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 err="1">
                <a:latin typeface="Times New Roman" charset="0"/>
              </a:rPr>
              <a:t>m</a:t>
            </a:r>
            <a:r>
              <a:rPr lang="en-US" dirty="0" err="1">
                <a:latin typeface="Times New Roman" charset="0"/>
              </a:rPr>
              <a:t>|</a:t>
            </a:r>
            <a:r>
              <a:rPr lang="en-US" i="1" dirty="0" err="1">
                <a:latin typeface="Times New Roman" charset="0"/>
              </a:rPr>
              <a:t>d</a:t>
            </a:r>
            <a:r>
              <a:rPr lang="en-US" dirty="0">
                <a:latin typeface="Times New Roman" charset="0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483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">
            <a:extLst>
              <a:ext uri="{FF2B5EF4-FFF2-40B4-BE49-F238E27FC236}">
                <a16:creationId xmlns:a16="http://schemas.microsoft.com/office/drawing/2014/main" id="{80993D61-9937-16CE-5D4F-C99E62F04B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099" y="84137"/>
            <a:ext cx="7543800" cy="5892800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7">
            <a:extLst>
              <a:ext uri="{FF2B5EF4-FFF2-40B4-BE49-F238E27FC236}">
                <a16:creationId xmlns:a16="http://schemas.microsoft.com/office/drawing/2014/main" id="{6E33202D-3DF3-C65D-87AC-0616370BF6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8012" y="5951537"/>
            <a:ext cx="851867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67B"/>
                </a:solidFill>
              </a:rPr>
              <a:t>… The implication being of course that the inexactness of the</a:t>
            </a:r>
          </a:p>
          <a:p>
            <a:r>
              <a:rPr lang="en-US" dirty="0">
                <a:solidFill>
                  <a:srgbClr val="00067B"/>
                </a:solidFill>
              </a:rPr>
              <a:t>   model significantly impacts the optimal parameter estimate.</a:t>
            </a:r>
          </a:p>
        </p:txBody>
      </p:sp>
    </p:spTree>
    <p:extLst>
      <p:ext uri="{BB962C8B-B14F-4D97-AF65-F5344CB8AC3E}">
        <p14:creationId xmlns:p14="http://schemas.microsoft.com/office/powerpoint/2010/main" val="2449801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11304</TotalTime>
  <Words>1169</Words>
  <Application>Microsoft Macintosh PowerPoint</Application>
  <PresentationFormat>Widescreen</PresentationFormat>
  <Paragraphs>171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Arial Black</vt:lpstr>
      <vt:lpstr>Calibri</vt:lpstr>
      <vt:lpstr>Calibri Light</vt:lpstr>
      <vt:lpstr>Cambria Math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Lowry</dc:creator>
  <cp:lastModifiedBy>Tony Lowry</cp:lastModifiedBy>
  <cp:revision>66</cp:revision>
  <dcterms:created xsi:type="dcterms:W3CDTF">2023-08-28T22:59:26Z</dcterms:created>
  <dcterms:modified xsi:type="dcterms:W3CDTF">2023-11-14T17:33:54Z</dcterms:modified>
</cp:coreProperties>
</file>