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91" r:id="rId4"/>
    <p:sldId id="292" r:id="rId5"/>
    <p:sldId id="297" r:id="rId6"/>
    <p:sldId id="262" r:id="rId7"/>
    <p:sldId id="270" r:id="rId8"/>
    <p:sldId id="271" r:id="rId9"/>
    <p:sldId id="286" r:id="rId10"/>
    <p:sldId id="288" r:id="rId11"/>
    <p:sldId id="289" r:id="rId12"/>
    <p:sldId id="290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70C0-BFEB-05F1-30D1-0EF6AA48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BF1B-FCC8-B8FB-2AA4-78538029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7AE-DDA6-0945-7D73-D06E0F7A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72D0-58E5-2721-91B2-E6C22F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6344-B18A-8966-469E-E911342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F424-2D7E-0FD4-E3BB-AC315B6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5967F-FB1F-15F6-55D4-272E884B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05AC-CCD4-208C-46ED-AB5D2920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5DA6-B78D-902B-3AA2-3F8E431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915B-6F5B-17D0-0BE3-FB98912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592A9-BAE5-1462-4D4F-3B52F089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1BD-3590-6A6F-0CEF-98F5D73E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F40A-A507-F733-381E-F250877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9A18-525D-29AE-4A62-AACFE0F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25A3-8E49-AF37-ADA4-CEDAC3A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DDB-22A1-4CA8-D3CB-BF3319E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C1C9-DEE9-DD9E-2BCE-EBA7C1D4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80EC-26D7-74A4-331F-7A2AA0A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2F3-A1AE-1640-200B-3260245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8292-9684-6248-711C-AA35AAE4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141-AD3E-FEF2-34EA-FFDC3226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12AB-86A0-8288-F2B8-27522D6A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3710-7484-C77C-866D-B926A9B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345F-C64E-E385-5483-7BB76043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1D2E-1C41-292E-11EA-BF6FD9F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AF2-A37E-B223-3FC0-71CCD10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2BBF-DEE9-0875-1C42-30490887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50E1-B4E4-8B54-8229-E0B761D9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AF97-C470-70D1-17F6-B9C2734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9D6A-FEA4-AD22-436C-052C94D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AF6-75A7-C4B3-6D0A-4320C427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EE5C-CE09-7D3B-D30A-77583D95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983B-4FDF-E8B5-7EAF-6BAC5AF1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A22-C90A-D321-E865-DEB9D05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51BF-95D9-F113-9D9D-71346877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047A-379B-756F-C008-46D89BC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2EF-3D20-1CD7-BFDF-EE142D3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4AB8-4BB3-35AB-A7F4-30DAD7D5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E2585-DC3D-BBDC-BDA2-DBE33D7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1832-7824-F42C-CF0D-3A2A561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6AC22-ECF4-7C99-06E0-D995FBD4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EB83D-D51B-19CB-D369-86808600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A641-B04D-4E05-BAC1-E0AF13E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9468-2725-19EC-D425-E15FDE4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E0DE-5EE6-F116-6C92-C79A76F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E1C6-4BAD-80FE-14CE-19A34CB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4AE8-F259-C617-5C53-21A2909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8D14-E850-08A3-256C-D7A846E6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7FA7-A17F-DD8E-8D7A-283C180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9CD5-C10A-2A29-7E43-2EB3D353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A5B4-8BE2-0175-6CB6-B538F7DF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0B5E-55E3-4919-EB66-5BDDB3F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8707-1030-E7BB-834A-99916E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6879-99F8-7D0A-FA71-8BC6E8B9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EC58-0175-AD32-1C7B-8D1B533C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36C8-FB9D-4F95-A67A-754AA6D6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93930-8C7E-4B75-B6AE-F06F4A3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7B9B-6B3B-81B7-F042-0E56F5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E1A2-BD92-1300-4889-349C63B9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61BB-20F5-FF77-266C-0E867B5A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C22D-C881-4B86-588F-7E111FDA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33B3-AC8E-0E4A-ABB5-B840E5CD0FD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5397-5F5D-A6D5-5686-B743AD66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8D1D-65A0-3472-BD74-2EFFB74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>
            <a:extLst>
              <a:ext uri="{FF2B5EF4-FFF2-40B4-BE49-F238E27FC236}">
                <a16:creationId xmlns:a16="http://schemas.microsoft.com/office/drawing/2014/main" id="{34799653-F163-59D7-84CC-FC116DF3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555" y="64055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99F"/>
                </a:solidFill>
              </a:rPr>
              <a:t>© A.R. Lowry 2023</a:t>
            </a:r>
            <a:endParaRPr lang="en-US" sz="1800" dirty="0">
              <a:solidFill>
                <a:srgbClr val="00099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B35F1EC-90CA-A556-0A56-74E19707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680" y="38100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99F"/>
                </a:solidFill>
                <a:latin typeface="Arial Black" charset="0"/>
              </a:rPr>
              <a:t>Geology 5670/6670</a:t>
            </a:r>
          </a:p>
          <a:p>
            <a:pPr algn="ctr"/>
            <a:r>
              <a:rPr lang="en-US" sz="3600" i="1" dirty="0">
                <a:solidFill>
                  <a:srgbClr val="00099F"/>
                </a:solidFill>
                <a:latin typeface="Arial Black" charset="0"/>
              </a:rPr>
              <a:t>Inverse Theory</a:t>
            </a:r>
            <a:endParaRPr lang="en-US" sz="3600" i="1" u="sng" dirty="0">
              <a:solidFill>
                <a:srgbClr val="00099F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BE7C61FC-0994-C55B-F855-4D53B22F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698" y="38100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12 Sep 2023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CA9BD651-DC41-B152-8993-5D20622DB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62" y="6358235"/>
            <a:ext cx="6791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99F"/>
                </a:solidFill>
              </a:rPr>
              <a:t>Read for Tues 19 Sep: </a:t>
            </a:r>
            <a:r>
              <a:rPr lang="en-US" i="1" dirty="0">
                <a:solidFill>
                  <a:srgbClr val="00099F"/>
                </a:solidFill>
              </a:rPr>
              <a:t>Menke</a:t>
            </a:r>
            <a:r>
              <a:rPr lang="en-US" dirty="0">
                <a:solidFill>
                  <a:srgbClr val="00099F"/>
                </a:solidFill>
              </a:rPr>
              <a:t> Chapter 3 (39-68)</a:t>
            </a:r>
          </a:p>
        </p:txBody>
      </p:sp>
      <p:sp>
        <p:nvSpPr>
          <p:cNvPr id="2" name="Text Box 51">
            <a:extLst>
              <a:ext uri="{FF2B5EF4-FFF2-40B4-BE49-F238E27FC236}">
                <a16:creationId xmlns:a16="http://schemas.microsoft.com/office/drawing/2014/main" id="{0A012DDF-C154-3E04-AB0B-0D01133F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575" y="1215846"/>
            <a:ext cx="9125127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time(s):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OLS Parameter Error; Chi-Square Param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From multivariate statistics, if data errors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zero-mean</a:t>
            </a:r>
            <a:r>
              <a:rPr lang="en-US" dirty="0">
                <a:solidFill>
                  <a:srgbClr val="00067B"/>
                </a:solidFill>
              </a:rPr>
              <a:t>,</a:t>
            </a:r>
          </a:p>
          <a:p>
            <a:r>
              <a:rPr lang="en-US" dirty="0">
                <a:solidFill>
                  <a:srgbClr val="00067B"/>
                </a:solidFill>
              </a:rPr>
              <a:t>   random,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uncorrelated</a:t>
            </a:r>
            <a:r>
              <a:rPr lang="en-US" dirty="0">
                <a:solidFill>
                  <a:srgbClr val="00067B"/>
                </a:solidFill>
              </a:rPr>
              <a:t>, the model covariance matrix is: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                  , &amp; if data is constant variance: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The expected value of                  is: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67B"/>
                </a:solidFill>
              </a:rPr>
              <a:t> Based on this, if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large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we can estimate unknown</a:t>
            </a:r>
          </a:p>
          <a:p>
            <a:r>
              <a:rPr lang="en-US" dirty="0">
                <a:solidFill>
                  <a:srgbClr val="00067B"/>
                </a:solidFill>
              </a:rPr>
              <a:t>   data variance as:</a:t>
            </a:r>
          </a:p>
          <a:p>
            <a:pPr>
              <a:buFontTx/>
              <a:buChar char="•"/>
            </a:pPr>
            <a:endParaRPr lang="en-US" dirty="0">
              <a:solidFill>
                <a:srgbClr val="00067B"/>
              </a:solidFill>
            </a:endParaRPr>
          </a:p>
          <a:p>
            <a:endParaRPr lang="en-US" sz="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If data variance is known </a:t>
            </a:r>
            <a:r>
              <a:rPr lang="en-US" i="1" dirty="0">
                <a:solidFill>
                  <a:srgbClr val="00067B"/>
                </a:solidFill>
              </a:rPr>
              <a:t>a priori</a:t>
            </a:r>
            <a:r>
              <a:rPr lang="en-US" dirty="0">
                <a:solidFill>
                  <a:srgbClr val="00067B"/>
                </a:solidFill>
              </a:rPr>
              <a:t>, we can calculate the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chi-squared parameter </a:t>
            </a:r>
            <a:r>
              <a:rPr lang="en-US" dirty="0">
                <a:solidFill>
                  <a:srgbClr val="00067B"/>
                </a:solidFill>
              </a:rPr>
              <a:t>of fit as: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4B88A-CFD8-FCC9-708A-8F7EAFB1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412" y="2373966"/>
            <a:ext cx="1784350" cy="608013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E1EE4-832A-D327-BF72-199AB707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12" y="2375554"/>
            <a:ext cx="1708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D73889-1F28-B1E4-39DD-3384A59F8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175" y="2367454"/>
            <a:ext cx="1855787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5E5C14-7E80-1EFE-5FCF-79DE42B1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4" y="2356341"/>
            <a:ext cx="18224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EF033F-F298-7F31-6DEC-25E0A0E2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11" y="3025874"/>
            <a:ext cx="13176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A54891-058A-1F42-DD8F-385D4D39E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350" y="3093859"/>
            <a:ext cx="2460625" cy="52705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A7172D-76AB-07C5-D4F2-0D3F477E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75" y="3101796"/>
            <a:ext cx="24288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12F019-B266-E61E-F8EA-56E84C61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75" y="3970159"/>
            <a:ext cx="16764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D181E6-8929-327D-5A17-455BEAE7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75" y="5235396"/>
            <a:ext cx="18288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148706-9F6B-D6F8-2EEB-75EC3B7E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75" y="5692596"/>
            <a:ext cx="1295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3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AAEE846-310C-F250-CEA8-2A0CDDF9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798" y="850067"/>
            <a:ext cx="3352800" cy="9144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17DDAD-B0E3-66BF-411F-AE581322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48" y="850067"/>
            <a:ext cx="29067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12">
            <a:extLst>
              <a:ext uri="{FF2B5EF4-FFF2-40B4-BE49-F238E27FC236}">
                <a16:creationId xmlns:a16="http://schemas.microsoft.com/office/drawing/2014/main" id="{22BF9F77-E653-A0D1-D69B-546B4755C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98" y="289680"/>
            <a:ext cx="8104803" cy="62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 pseudo-inverse for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weighted least squares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(WLS) is: 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Note however: Here we have assumed that the variance</a:t>
            </a:r>
          </a:p>
          <a:p>
            <a:r>
              <a:rPr lang="en-US" dirty="0">
                <a:solidFill>
                  <a:srgbClr val="00067B"/>
                </a:solidFill>
              </a:rPr>
              <a:t>   of measurement error for each measurement is given by</a:t>
            </a:r>
          </a:p>
          <a:p>
            <a:r>
              <a:rPr lang="en-US" dirty="0">
                <a:solidFill>
                  <a:srgbClr val="00067B"/>
                </a:solidFill>
              </a:rPr>
              <a:t>   (a priori known) </a:t>
            </a:r>
            <a:r>
              <a:rPr lang="en-US" i="1" dirty="0">
                <a:latin typeface="Symbol" charset="2"/>
                <a:cs typeface="Symbol" charset="2"/>
              </a:rPr>
              <a:t>s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. That implies the data covariance </a:t>
            </a:r>
          </a:p>
          <a:p>
            <a:r>
              <a:rPr lang="en-US" dirty="0">
                <a:solidFill>
                  <a:srgbClr val="00067B"/>
                </a:solidFill>
              </a:rPr>
              <a:t>   matrix is: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Thus       is the inverse of the data covariance</a:t>
            </a:r>
          </a:p>
          <a:p>
            <a:r>
              <a:rPr lang="en-US" dirty="0">
                <a:solidFill>
                  <a:srgbClr val="00067B"/>
                </a:solidFill>
              </a:rPr>
              <a:t>   matrix,      ! 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Ergo, weighted least squares can be generalized to the</a:t>
            </a:r>
          </a:p>
          <a:p>
            <a:r>
              <a:rPr lang="en-US" dirty="0">
                <a:solidFill>
                  <a:srgbClr val="00067B"/>
                </a:solidFill>
              </a:rPr>
              <a:t>   case of full covariance by substituting       for      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FDA024-AA7C-7640-9578-2D07A5C7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386" y="4597400"/>
            <a:ext cx="4714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CB9FD6-8654-9B92-E1E6-635AEEC1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114" y="3012243"/>
            <a:ext cx="2817812" cy="1708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85C20B-253A-87C4-2CFA-159CAF24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398" y="5090280"/>
            <a:ext cx="457200" cy="536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9A8A3E-E336-B583-E981-D99F7A9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398" y="6001505"/>
            <a:ext cx="457200" cy="536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534B8C-E05E-1E37-5A46-49727505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9799" y="5990834"/>
            <a:ext cx="381000" cy="4874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8702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4E5D851-5E1B-E280-8B5D-F7F8FC49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789" y="428179"/>
            <a:ext cx="795442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Parameter uncertainties for a weighted least squares</a:t>
            </a:r>
          </a:p>
          <a:p>
            <a:r>
              <a:rPr lang="en-US" dirty="0">
                <a:solidFill>
                  <a:srgbClr val="00067B"/>
                </a:solidFill>
              </a:rPr>
              <a:t>   solution can be estimated very similarly to the OLS</a:t>
            </a:r>
          </a:p>
          <a:p>
            <a:r>
              <a:rPr lang="en-US" dirty="0">
                <a:solidFill>
                  <a:srgbClr val="00067B"/>
                </a:solidFill>
              </a:rPr>
              <a:t>   case, except that now: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And the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parameter becomes: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We can use expectation that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~ 1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to evaluate model</a:t>
            </a:r>
          </a:p>
          <a:p>
            <a:r>
              <a:rPr lang="en-US" dirty="0">
                <a:solidFill>
                  <a:srgbClr val="00067B"/>
                </a:solidFill>
              </a:rPr>
              <a:t>   design and assumptions regarding error as before.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But</a:t>
            </a:r>
            <a:r>
              <a:rPr lang="en-US" dirty="0">
                <a:solidFill>
                  <a:srgbClr val="00067B"/>
                </a:solidFill>
              </a:rPr>
              <a:t>… Now there is no longer a uniform data variance </a:t>
            </a:r>
            <a:r>
              <a:rPr lang="en-US" i="1" dirty="0">
                <a:latin typeface="Symbol" pitchFamily="2" charset="2"/>
              </a:rPr>
              <a:t>s</a:t>
            </a:r>
            <a:r>
              <a:rPr lang="en-US" i="1" baseline="30000" dirty="0">
                <a:latin typeface="Symbol" pitchFamily="2" charset="2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>
                <a:solidFill>
                  <a:srgbClr val="00067B"/>
                </a:solidFill>
              </a:rPr>
              <a:t>   as we assumed earlier to derive parameter confidence</a:t>
            </a:r>
          </a:p>
          <a:p>
            <a:r>
              <a:rPr lang="en-US" dirty="0">
                <a:solidFill>
                  <a:srgbClr val="00067B"/>
                </a:solidFill>
              </a:rPr>
              <a:t>   intervals. How can we assess uncertainty?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2791F-161B-CCA0-951E-C9BDFB33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18816"/>
            <a:ext cx="2057400" cy="7620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92CA5-1A4C-9922-BD49-94452D59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687066"/>
            <a:ext cx="19748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EAC02-99A8-9FB7-BA5E-26BB9966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3014216"/>
            <a:ext cx="1539875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2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4CCA21B-A69D-42C7-6803-7C0A667B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189" y="431800"/>
            <a:ext cx="859562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can also define confidence intervals from misfit function in</a:t>
            </a:r>
          </a:p>
          <a:p>
            <a:r>
              <a:rPr lang="en-US" dirty="0">
                <a:solidFill>
                  <a:srgbClr val="00067B"/>
                </a:solidFill>
              </a:rPr>
              <a:t>   parameter space… but with an approach slightly different </a:t>
            </a:r>
          </a:p>
          <a:p>
            <a:r>
              <a:rPr lang="en-US" dirty="0">
                <a:solidFill>
                  <a:srgbClr val="00067B"/>
                </a:solidFill>
              </a:rPr>
              <a:t>   than before, using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Likelihood Ratio Method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12A59-BDF6-480D-6B24-BCDCE8E6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51" y="1565275"/>
            <a:ext cx="37338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2520B36-9958-89F4-8902-A635F63A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189" y="2673350"/>
            <a:ext cx="85820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assume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are jointly normal, zero-mean and uncorrelated:</a:t>
            </a:r>
          </a:p>
          <a:p>
            <a:r>
              <a:rPr lang="en-US" dirty="0">
                <a:solidFill>
                  <a:srgbClr val="00067B"/>
                </a:solidFill>
              </a:rPr>
              <a:t>   then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follows a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distribution with </a:t>
            </a:r>
            <a:r>
              <a:rPr lang="en-US" i="1" dirty="0">
                <a:latin typeface="Times New Roman" charset="0"/>
              </a:rPr>
              <a:t>N – M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degrees of</a:t>
            </a:r>
          </a:p>
          <a:p>
            <a:r>
              <a:rPr lang="en-US" dirty="0">
                <a:solidFill>
                  <a:srgbClr val="00067B"/>
                </a:solidFill>
              </a:rPr>
              <a:t>   freedom.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D2AAE9A-65E2-70C6-2A6A-1D784C41E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4289" y="2755900"/>
            <a:ext cx="1143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688FEEE-BD6C-648C-B166-D82DBB6F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189" y="4186238"/>
            <a:ext cx="317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Probability is </a:t>
            </a:r>
            <a:r>
              <a:rPr lang="en-US" dirty="0">
                <a:latin typeface="Times New Roman" charset="0"/>
              </a:rPr>
              <a:t>1–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that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C189D5-625A-164C-C13C-41548C12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4" y="3835400"/>
            <a:ext cx="2667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8F7897E9-F0D0-9BCC-3BA6-6DF7176F7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189" y="5146675"/>
            <a:ext cx="6779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So the </a:t>
            </a:r>
            <a:r>
              <a:rPr lang="en-US" dirty="0">
                <a:latin typeface="Times New Roman" charset="0"/>
              </a:rPr>
              <a:t>100(1–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Times New Roman" charset="0"/>
              </a:rPr>
              <a:t>)%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confidence interval is given by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12A628-43DC-149A-A350-24A8BA0A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151" y="5710238"/>
            <a:ext cx="4038600" cy="685800"/>
          </a:xfrm>
          <a:prstGeom prst="rect">
            <a:avLst/>
          </a:prstGeom>
          <a:solidFill>
            <a:srgbClr val="B3B3B3"/>
          </a:solidFill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1BFA9-EDC5-A6D7-26AD-C5882CF8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51" y="5710238"/>
            <a:ext cx="4038600" cy="7159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985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od">
            <a:extLst>
              <a:ext uri="{FF2B5EF4-FFF2-40B4-BE49-F238E27FC236}">
                <a16:creationId xmlns:a16="http://schemas.microsoft.com/office/drawing/2014/main" id="{608EDBF6-FB7C-8240-EFBA-3168FDF0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01" y="189706"/>
            <a:ext cx="5761038" cy="64785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EF1E72C-548C-07EB-2E13-6CC6563B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426" y="381219"/>
            <a:ext cx="2837636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Note that this is</a:t>
            </a:r>
          </a:p>
          <a:p>
            <a:r>
              <a:rPr lang="en-US" dirty="0">
                <a:solidFill>
                  <a:srgbClr val="00067B"/>
                </a:solidFill>
              </a:rPr>
              <a:t>similar to the</a:t>
            </a:r>
          </a:p>
          <a:p>
            <a:endParaRPr lang="en-US" sz="300" dirty="0">
              <a:solidFill>
                <a:srgbClr val="00067B"/>
              </a:solidFill>
            </a:endParaRPr>
          </a:p>
          <a:p>
            <a:r>
              <a:rPr lang="en-US" b="1" dirty="0">
                <a:solidFill>
                  <a:srgbClr val="00067B"/>
                </a:solidFill>
                <a:latin typeface="Times New Roman" charset="0"/>
              </a:rPr>
              <a:t>                   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(data</a:t>
            </a:r>
          </a:p>
          <a:p>
            <a:endParaRPr lang="en-US" sz="300" dirty="0">
              <a:solidFill>
                <a:srgbClr val="00067B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67B"/>
                </a:solidFill>
              </a:rPr>
              <a:t>prediction length</a:t>
            </a:r>
          </a:p>
          <a:p>
            <a:r>
              <a:rPr lang="en-US" dirty="0">
                <a:solidFill>
                  <a:srgbClr val="00067B"/>
                </a:solidFill>
              </a:rPr>
              <a:t>from the best-fit)</a:t>
            </a:r>
          </a:p>
          <a:p>
            <a:r>
              <a:rPr lang="en-US" dirty="0">
                <a:solidFill>
                  <a:srgbClr val="00067B"/>
                </a:solidFill>
              </a:rPr>
              <a:t>described earlier:</a:t>
            </a:r>
          </a:p>
          <a:p>
            <a:r>
              <a:rPr lang="en-US" dirty="0">
                <a:solidFill>
                  <a:srgbClr val="00067B"/>
                </a:solidFill>
              </a:rPr>
              <a:t>We combine the</a:t>
            </a:r>
          </a:p>
          <a:p>
            <a:r>
              <a:rPr lang="en-US" dirty="0">
                <a:solidFill>
                  <a:srgbClr val="00067B"/>
                </a:solidFill>
              </a:rPr>
              <a:t>error-norm and</a:t>
            </a:r>
          </a:p>
          <a:p>
            <a:r>
              <a:rPr lang="en-US" dirty="0">
                <a:solidFill>
                  <a:srgbClr val="00067B"/>
                </a:solidFill>
              </a:rPr>
              <a:t>the likelihood ratio</a:t>
            </a:r>
          </a:p>
          <a:p>
            <a:r>
              <a:rPr lang="en-US" dirty="0">
                <a:solidFill>
                  <a:srgbClr val="00067B"/>
                </a:solidFill>
              </a:rPr>
              <a:t>to generate</a:t>
            </a:r>
          </a:p>
          <a:p>
            <a:r>
              <a:rPr lang="en-US" dirty="0">
                <a:solidFill>
                  <a:srgbClr val="00067B"/>
                </a:solidFill>
              </a:rPr>
              <a:t>confidence</a:t>
            </a:r>
          </a:p>
          <a:p>
            <a:r>
              <a:rPr lang="en-US" dirty="0">
                <a:solidFill>
                  <a:srgbClr val="00067B"/>
                </a:solidFill>
              </a:rPr>
              <a:t>intervals from</a:t>
            </a:r>
          </a:p>
          <a:p>
            <a:r>
              <a:rPr lang="en-US" dirty="0">
                <a:solidFill>
                  <a:srgbClr val="00067B"/>
                </a:solidFill>
              </a:rPr>
              <a:t>contours of the</a:t>
            </a:r>
          </a:p>
          <a:p>
            <a:r>
              <a:rPr lang="en-US" dirty="0">
                <a:solidFill>
                  <a:srgbClr val="00067B"/>
                </a:solidFill>
              </a:rPr>
              <a:t>error function,</a:t>
            </a:r>
          </a:p>
          <a:p>
            <a:r>
              <a:rPr lang="en-US" dirty="0">
                <a:solidFill>
                  <a:srgbClr val="00067B"/>
                </a:solidFill>
              </a:rPr>
              <a:t>such as are shown </a:t>
            </a:r>
          </a:p>
          <a:p>
            <a:r>
              <a:rPr lang="en-US" dirty="0">
                <a:solidFill>
                  <a:srgbClr val="00067B"/>
                </a:solidFill>
              </a:rPr>
              <a:t>here.</a:t>
            </a:r>
            <a:endParaRPr lang="en-US" b="1" dirty="0">
              <a:solidFill>
                <a:srgbClr val="00067B"/>
              </a:solidFill>
              <a:latin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343CF-7A49-4C3B-4956-F79B7490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01" y="1142206"/>
            <a:ext cx="1371600" cy="56698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659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1">
            <a:extLst>
              <a:ext uri="{FF2B5EF4-FFF2-40B4-BE49-F238E27FC236}">
                <a16:creationId xmlns:a16="http://schemas.microsoft.com/office/drawing/2014/main" id="{A1E27FF7-593C-234A-8B67-F62126C3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558" y="659011"/>
            <a:ext cx="800488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Ordinary Least Squares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  Uncertainty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chi-squared parameter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allows us to compare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00067B"/>
                </a:solidFill>
              </a:rPr>
              <a:t>a priori</a:t>
            </a:r>
            <a:r>
              <a:rPr lang="en-US" dirty="0">
                <a:solidFill>
                  <a:srgbClr val="00067B"/>
                </a:solidFill>
              </a:rPr>
              <a:t> predictions with </a:t>
            </a:r>
            <a:r>
              <a:rPr lang="en-US" i="1" dirty="0">
                <a:solidFill>
                  <a:srgbClr val="00067B"/>
                </a:solidFill>
              </a:rPr>
              <a:t>a posteriori</a:t>
            </a:r>
            <a:r>
              <a:rPr lang="en-US" dirty="0">
                <a:solidFill>
                  <a:srgbClr val="00067B"/>
                </a:solidFill>
              </a:rPr>
              <a:t> realization of error</a:t>
            </a:r>
          </a:p>
          <a:p>
            <a:r>
              <a:rPr lang="en-US" dirty="0">
                <a:solidFill>
                  <a:srgbClr val="00067B"/>
                </a:solidFill>
              </a:rPr>
              <a:t>   (with implications for both error and model properties):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The chi-squared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probability distribution function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067B"/>
                </a:solidFill>
              </a:rPr>
              <a:t>describes expectations for the sum of squares of</a:t>
            </a:r>
          </a:p>
          <a:p>
            <a:r>
              <a:rPr lang="en-US" dirty="0">
                <a:solidFill>
                  <a:srgbClr val="00067B"/>
                </a:solidFill>
              </a:rPr>
              <a:t>   Gaussian random variables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Solution appraisal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 confidence intervals in model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parameter space. Can use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or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distributions on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for</a:t>
            </a:r>
          </a:p>
          <a:p>
            <a:r>
              <a:rPr lang="en-US" dirty="0">
                <a:solidFill>
                  <a:srgbClr val="00067B"/>
                </a:solidFill>
                <a:sym typeface="Symbol" charset="0"/>
              </a:rPr>
              <a:t>   linear problems (univariate uncertainty);</a:t>
            </a:r>
          </a:p>
          <a:p>
            <a:r>
              <a:rPr lang="en-US" b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  OR…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BE7EDA-5E01-41A1-99A9-2BD06B4C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0" y="2538811"/>
            <a:ext cx="155786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FC24DE-B7A1-8C6D-DC77-604B4515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81" y="2905566"/>
            <a:ext cx="1103489" cy="4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FF861-73D0-3822-8F5A-715E34A4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562" y="3401051"/>
            <a:ext cx="50292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EAFBB-ABCA-7980-D0E6-EA907012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37" y="3401051"/>
            <a:ext cx="47942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11D599-3EBC-2975-A214-3BB7761D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933" y="2522942"/>
            <a:ext cx="1371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6DCA38D-ACF2-F536-43B0-221CB3B6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625" y="243513"/>
            <a:ext cx="8695009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Confidence Intervals on Linear</a:t>
            </a:r>
          </a:p>
          <a:p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   </a:t>
            </a:r>
            <a:r>
              <a:rPr lang="en-US" sz="3600" i="1" dirty="0" err="1">
                <a:solidFill>
                  <a:srgbClr val="00067B"/>
                </a:solidFill>
                <a:latin typeface="Arial Black" charset="0"/>
              </a:rPr>
              <a:t>Sol’ns</a:t>
            </a: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… </a:t>
            </a:r>
            <a:r>
              <a:rPr lang="en-US" sz="3200" i="1" dirty="0">
                <a:solidFill>
                  <a:srgbClr val="00067B"/>
                </a:solidFill>
                <a:latin typeface="Arial Black" charset="0"/>
              </a:rPr>
              <a:t>Multivariate Uncertainty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To estimate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confidence regions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from contours of </a:t>
            </a:r>
          </a:p>
          <a:p>
            <a:r>
              <a:rPr lang="en-US" dirty="0">
                <a:solidFill>
                  <a:srgbClr val="00067B"/>
                </a:solidFill>
              </a:rPr>
              <a:t>     </a:t>
            </a:r>
            <a:r>
              <a:rPr lang="en-US" dirty="0">
                <a:solidFill>
                  <a:srgbClr val="00067B"/>
                </a:solidFill>
                <a:latin typeface="Times New Roman" charset="0"/>
              </a:rPr>
              <a:t>                  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neglecting how the data impact the solution):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 1</a:t>
            </a:r>
            <a:r>
              <a:rPr lang="en-US" dirty="0">
                <a:solidFill>
                  <a:srgbClr val="00067B"/>
                </a:solidFill>
              </a:rPr>
              <a:t>: Given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known</a:t>
            </a:r>
            <a:r>
              <a:rPr lang="en-US" dirty="0"/>
              <a:t>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30000" dirty="0">
                <a:latin typeface="Symbol" charset="0"/>
                <a:sym typeface="Symbol" charset="0"/>
              </a:rPr>
              <a:t>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, the confidence region is</a:t>
            </a:r>
          </a:p>
          <a:p>
            <a:r>
              <a:rPr lang="en-US" dirty="0">
                <a:solidFill>
                  <a:srgbClr val="00067B"/>
                </a:solidFill>
              </a:rPr>
              <a:t>     defined by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where                  is the inverse</a:t>
            </a:r>
            <a:r>
              <a:rPr lang="en-US" i="1" dirty="0">
                <a:solidFill>
                  <a:srgbClr val="00067B"/>
                </a:solidFill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rgbClr val="00067B"/>
                </a:solidFill>
              </a:rPr>
              <a:t>-distribution with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/>
              <a:t>,</a:t>
            </a:r>
            <a:r>
              <a:rPr lang="en-US" dirty="0">
                <a:sym typeface="Symbol" charset="0"/>
              </a:rPr>
              <a:t>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DOF</a:t>
            </a:r>
          </a:p>
          <a:p>
            <a:r>
              <a:rPr lang="en-US" dirty="0">
                <a:solidFill>
                  <a:srgbClr val="00067B"/>
                </a:solidFill>
              </a:rPr>
              <a:t>     Example: to get 95% confidence for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M </a:t>
            </a:r>
            <a:r>
              <a:rPr lang="en-US" dirty="0">
                <a:latin typeface="Times New Roman" charset="0"/>
              </a:rPr>
              <a:t>= 10</a:t>
            </a:r>
            <a:r>
              <a:rPr lang="en-US" dirty="0">
                <a:solidFill>
                  <a:srgbClr val="00067B"/>
                </a:solidFill>
              </a:rPr>
              <a:t>,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Note: The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rgbClr val="00067B"/>
                </a:solidFill>
              </a:rPr>
              <a:t>-distribution represents the null-distribution of</a:t>
            </a:r>
          </a:p>
          <a:p>
            <a:r>
              <a:rPr lang="en-US" dirty="0">
                <a:solidFill>
                  <a:srgbClr val="00067B"/>
                </a:solidFill>
              </a:rPr>
              <a:t>   a test statistic</a:t>
            </a:r>
            <a:r>
              <a:rPr lang="mr-IN" dirty="0">
                <a:solidFill>
                  <a:srgbClr val="00067B"/>
                </a:solidFill>
              </a:rPr>
              <a:t>…</a:t>
            </a:r>
            <a:r>
              <a:rPr lang="en-US" dirty="0">
                <a:solidFill>
                  <a:srgbClr val="00067B"/>
                </a:solidFill>
              </a:rPr>
              <a:t> A measure of confidence!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1D8A0-3D4E-164E-24C3-000ABC1F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75" y="4258301"/>
            <a:ext cx="132715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EA51C-C070-1347-AC43-55934FCB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75" y="5044113"/>
            <a:ext cx="614838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607F0-D6CE-95BF-2216-9CE3D710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37" y="1859588"/>
            <a:ext cx="14478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89E84A-D2BA-01C9-D5D5-47FB7BC3362A}"/>
              </a:ext>
            </a:extLst>
          </p:cNvPr>
          <p:cNvSpPr/>
          <p:nvPr/>
        </p:nvSpPr>
        <p:spPr>
          <a:xfrm>
            <a:off x="522112" y="1289247"/>
            <a:ext cx="1447799" cy="4021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67B"/>
                </a:solidFill>
              </a:rPr>
              <a:t>Note: This approach to error estimation depends on data sampling via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067B"/>
                </a:solidFill>
              </a:rPr>
              <a:t>; so is useful for experiment design or volume parameter-</a:t>
            </a:r>
            <a:r>
              <a:rPr lang="en-US" dirty="0" err="1">
                <a:solidFill>
                  <a:srgbClr val="00067B"/>
                </a:solidFill>
              </a:rPr>
              <a:t>ization</a:t>
            </a:r>
            <a:endParaRPr lang="en-US" dirty="0">
              <a:solidFill>
                <a:srgbClr val="00067B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2A6CC0-8C64-062F-908A-65027CC560AD}"/>
              </a:ext>
            </a:extLst>
          </p:cNvPr>
          <p:cNvCxnSpPr>
            <a:cxnSpLocks/>
          </p:cNvCxnSpPr>
          <p:nvPr/>
        </p:nvCxnSpPr>
        <p:spPr>
          <a:xfrm>
            <a:off x="1101421" y="3328189"/>
            <a:ext cx="1097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BFBFC-AE8D-BA97-0AD4-19823A1F8EAF}"/>
              </a:ext>
            </a:extLst>
          </p:cNvPr>
          <p:cNvCxnSpPr>
            <a:cxnSpLocks/>
          </p:cNvCxnSpPr>
          <p:nvPr/>
        </p:nvCxnSpPr>
        <p:spPr>
          <a:xfrm>
            <a:off x="1100471" y="3298843"/>
            <a:ext cx="1097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23F636-8626-21C5-2662-2C8AFEAB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37" y="4104481"/>
            <a:ext cx="652938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D71E90-2DFF-18BA-0513-9E80C3B9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300" y="2123281"/>
            <a:ext cx="1905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13B2659-35BA-0DCB-7ADE-532AF59F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575" y="2123281"/>
            <a:ext cx="8396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 2</a:t>
            </a:r>
            <a:r>
              <a:rPr lang="en-US" dirty="0">
                <a:solidFill>
                  <a:srgbClr val="00067B"/>
                </a:solidFill>
              </a:rPr>
              <a:t>: Estimated     : Confidence region is defined by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  For example, 95% confidence for </a:t>
            </a:r>
            <a:r>
              <a:rPr lang="en-US" i="1" dirty="0">
                <a:latin typeface="Times New Roman" charset="0"/>
              </a:rPr>
              <a:t>M </a:t>
            </a:r>
            <a:r>
              <a:rPr lang="en-US" dirty="0">
                <a:latin typeface="Times New Roman" charset="0"/>
              </a:rPr>
              <a:t>= 10</a:t>
            </a:r>
            <a:r>
              <a:rPr lang="en-US" dirty="0"/>
              <a:t>,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= 40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AA841-BE0D-1545-652A-7CE48588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00" y="2104231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9E4F71-2462-7A38-77DC-2B943440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037" y="2804319"/>
            <a:ext cx="62484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B38F71-6A18-A7C5-A4FC-F5722431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75" y="2764631"/>
            <a:ext cx="6175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6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813B2659-35BA-0DCB-7ADE-532AF59F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97" y="1628507"/>
            <a:ext cx="815960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Another useful metric for solution appraisal is the</a:t>
            </a:r>
          </a:p>
          <a:p>
            <a:r>
              <a:rPr lang="en-US" i="1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correlation matrix</a:t>
            </a:r>
            <a:r>
              <a:rPr lang="en-US" dirty="0">
                <a:solidFill>
                  <a:srgbClr val="00067B"/>
                </a:solidFill>
              </a:rPr>
              <a:t>, defined as the normalized</a:t>
            </a:r>
          </a:p>
          <a:p>
            <a:r>
              <a:rPr lang="en-US" dirty="0">
                <a:solidFill>
                  <a:srgbClr val="00067B"/>
                </a:solidFill>
              </a:rPr>
              <a:t>   parameter covariance matrix: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This will always have ones on the diagonal;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if</a:t>
            </a:r>
            <a:r>
              <a:rPr lang="en-US" dirty="0">
                <a:solidFill>
                  <a:srgbClr val="00067B"/>
                </a:solidFill>
              </a:rPr>
              <a:t>         is large</a:t>
            </a:r>
          </a:p>
          <a:p>
            <a:r>
              <a:rPr lang="en-US" dirty="0">
                <a:solidFill>
                  <a:srgbClr val="00067B"/>
                </a:solidFill>
              </a:rPr>
              <a:t>   (i.e., near one) on the off-diagonal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 high correlation.</a:t>
            </a:r>
            <a:endParaRPr lang="en-US" dirty="0">
              <a:solidFill>
                <a:srgbClr val="00067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15F38-D9B9-C300-562E-F58E625C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84" y="4388748"/>
            <a:ext cx="619094" cy="533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BEAC3-7052-E5F4-6385-F4B795E6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59" y="2742510"/>
            <a:ext cx="4495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77611B-E1C5-6435-B404-B98A99B5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859" y="2864747"/>
            <a:ext cx="1828800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BEC185E-BAB9-636A-5314-31B3573A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322" y="2950472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(Recall:)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FAF1F1-5D9B-B2E8-ED73-E90A8249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22" y="3406085"/>
            <a:ext cx="1766887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8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EA08D60-4D57-7F69-0DA8-40B67CC1E80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859720" flipH="1">
            <a:off x="7580313" y="2401487"/>
            <a:ext cx="719137" cy="52212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20A44-531D-490D-5679-369CAFE61114}"/>
              </a:ext>
            </a:extLst>
          </p:cNvPr>
          <p:cNvSpPr>
            <a:spLocks noChangeArrowheads="1"/>
          </p:cNvSpPr>
          <p:nvPr/>
        </p:nvSpPr>
        <p:spPr bwMode="auto">
          <a:xfrm rot="7859720" flipH="1">
            <a:off x="7605713" y="2618975"/>
            <a:ext cx="533400" cy="4679950"/>
          </a:xfrm>
          <a:prstGeom prst="ellipse">
            <a:avLst/>
          </a:prstGeom>
          <a:solidFill>
            <a:srgbClr val="0CE3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070A9A-1E56-0D7C-B04E-A0C6918F56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859720" flipH="1">
            <a:off x="7656513" y="2923774"/>
            <a:ext cx="360362" cy="40116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85505-958B-84BB-401E-201634C9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3107924"/>
            <a:ext cx="985837" cy="160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FDF4B-881B-3CCC-0B92-1630FE41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3193649"/>
            <a:ext cx="985838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4D90E-6688-432E-E3EE-C2513307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6055912"/>
            <a:ext cx="1497013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878FC32-4D97-BD4D-6C8B-5DAD97EB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21849"/>
            <a:ext cx="844729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High correlation coefficients in the correlation matrix mean </a:t>
            </a:r>
          </a:p>
          <a:p>
            <a:r>
              <a:rPr lang="en-US" dirty="0">
                <a:solidFill>
                  <a:srgbClr val="00067B"/>
                </a:solidFill>
              </a:rPr>
              <a:t>   that the model will be unable to distinguish effects of one </a:t>
            </a:r>
          </a:p>
          <a:p>
            <a:r>
              <a:rPr lang="en-US" dirty="0">
                <a:solidFill>
                  <a:srgbClr val="00067B"/>
                </a:solidFill>
              </a:rPr>
              <a:t>   parameter from effects of the other in the presence of </a:t>
            </a:r>
          </a:p>
          <a:p>
            <a:r>
              <a:rPr lang="en-US" dirty="0">
                <a:solidFill>
                  <a:srgbClr val="00067B"/>
                </a:solidFill>
              </a:rPr>
              <a:t>   noise (i.e., it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probably best to combine the two somehow).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Gravity example: Block mass anomaly: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65593B11-52F5-6A39-187B-04F2DAA6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4663674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FF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B15F2E79-EDC1-FAA9-7070-26C09E1B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643162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FF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C592E3-90B0-39CD-193F-293F5949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138212"/>
            <a:ext cx="4648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Line 11">
            <a:extLst>
              <a:ext uri="{FF2B5EF4-FFF2-40B4-BE49-F238E27FC236}">
                <a16:creationId xmlns:a16="http://schemas.microsoft.com/office/drawing/2014/main" id="{79A7056C-1776-6A8E-E1C0-D4293EB10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7688" y="3909612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CE2490BC-1634-3D41-ACA1-23CE758E8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7688" y="6043212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4EEA6C-1305-A78D-56DB-5F96BB0D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5004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85B1E26E-A134-50D6-3C1B-425E8EA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338" y="5925737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m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687DA023-E01E-C251-BEA1-987F6CEC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3896912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m</a:t>
            </a:r>
            <a:r>
              <a:rPr lang="en-US" baseline="-25000">
                <a:latin typeface="Times New Roman" charset="0"/>
              </a:rPr>
              <a:t>4</a:t>
            </a:r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AE6F793B-4AA4-84B6-8B62-6B94179EF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6075" y="4747812"/>
            <a:ext cx="1217613" cy="28575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9D50EF85-75C3-3407-EDF7-82673D2E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7488" y="4519212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E</a:t>
            </a:r>
            <a:r>
              <a:rPr lang="en-US" i="1" baseline="-25000">
                <a:latin typeface="Times New Roman" charset="0"/>
              </a:rPr>
              <a:t>min</a:t>
            </a:r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959D6654-ADB8-1F9B-5D1B-F5BD672FC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188" y="5044674"/>
            <a:ext cx="0" cy="993775"/>
          </a:xfrm>
          <a:prstGeom prst="lin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A314063-35B5-A7FA-1CA3-7F8386434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5044674"/>
            <a:ext cx="1090613" cy="0"/>
          </a:xfrm>
          <a:prstGeom prst="lin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75FFE9-59A4-69F3-0B62-6DCE0362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076549"/>
            <a:ext cx="422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BE22DB-2ADB-D562-7674-D4420E6F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824012"/>
            <a:ext cx="423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0C696B8-33FC-A411-F416-342095CD0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812649"/>
            <a:ext cx="3276600" cy="1066800"/>
          </a:xfrm>
          <a:prstGeom prst="rect">
            <a:avLst/>
          </a:prstGeom>
          <a:solidFill>
            <a:srgbClr val="DA5D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0ED7FE-B6E3-9D5F-773E-B6E745C1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117449"/>
            <a:ext cx="12192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>
                <a:latin typeface="Symbol" charset="0"/>
                <a:sym typeface="Symbol" charset="0"/>
              </a:rPr>
              <a:t></a:t>
            </a:r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E36C9237-580C-DCCC-E706-87CD40D6D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550" y="3126974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25EEB11D-D435-217C-4AFF-EC8C1C83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3079349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Times New Roman" charset="0"/>
              </a:rPr>
              <a:t>t</a:t>
            </a: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5AF8B1C4-B8B8-F15E-FC13-F9688AB1C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2812649"/>
            <a:ext cx="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1FAF712F-409E-A292-07F2-E0AA8FB9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279359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Times New Roman" charset="0"/>
              </a:rPr>
              <a:t>d</a:t>
            </a:r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8BB5D2BD-2810-21A8-EF43-BC872C70D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2736449"/>
            <a:ext cx="0" cy="90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64DAA77B-5565-8B02-469F-E14E15E7C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374499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0</a:t>
            </a:r>
            <a:endParaRPr lang="en-US">
              <a:latin typeface="Times New Roman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A72F76-0676-94C7-BDDB-2B45FEE98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631774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9AD826C-D4B5-1016-55E4-88B4BDE2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5840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D793E3-9991-7D48-BD8A-DECD16A3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25078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4493DAC-37EE-A292-91D1-32260930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24316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854C15-D6D0-F554-E610-0775DD61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23554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63E8DB4-4F72-2B89-E88D-B5D3B0C1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22792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C6760D-1EEC-9041-F051-CE2B1310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222209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A58E1D-E0A0-D12D-5661-4838F88F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222209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5C27222-21C6-6494-076D-93D6E6C6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25840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ADD715-F84C-2A79-24D9-9B368C46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25078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6E1CA9B-2C5E-0C0C-CF84-C5397966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355449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53CE33B-FD24-7031-143B-D8DC4726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2269724"/>
            <a:ext cx="76200" cy="76200"/>
          </a:xfrm>
          <a:prstGeom prst="ellipse">
            <a:avLst/>
          </a:prstGeom>
          <a:solidFill>
            <a:srgbClr val="FF00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Text Box 42">
            <a:extLst>
              <a:ext uri="{FF2B5EF4-FFF2-40B4-BE49-F238E27FC236}">
                <a16:creationId xmlns:a16="http://schemas.microsoft.com/office/drawing/2014/main" id="{B4C7D456-856F-B25C-DDA0-F76871072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3498449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</a:rPr>
              <a:t>Model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07DCE12-1C97-3E1F-93C3-1379A76C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203049"/>
            <a:ext cx="11604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" name="Text Box 44">
            <a:extLst>
              <a:ext uri="{FF2B5EF4-FFF2-40B4-BE49-F238E27FC236}">
                <a16:creationId xmlns:a16="http://schemas.microsoft.com/office/drawing/2014/main" id="{9837AAB4-F3E5-46CD-A43B-6497A9D1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2537967"/>
            <a:ext cx="35541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(Aside: note that this is a</a:t>
            </a:r>
          </a:p>
          <a:p>
            <a:r>
              <a:rPr lang="en-US" dirty="0">
                <a:solidFill>
                  <a:srgbClr val="00067B"/>
                </a:solidFill>
              </a:rPr>
              <a:t>     nonlinear model…)</a:t>
            </a:r>
          </a:p>
        </p:txBody>
      </p:sp>
    </p:spTree>
    <p:extLst>
      <p:ext uri="{BB962C8B-B14F-4D97-AF65-F5344CB8AC3E}">
        <p14:creationId xmlns:p14="http://schemas.microsoft.com/office/powerpoint/2010/main" val="174779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B0689BB-22AA-FF47-9D45-9D9B15A5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333" y="76200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067B"/>
                </a:solidFill>
                <a:latin typeface="Arial Black" charset="0"/>
              </a:rPr>
              <a:t>Data Weighting: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A12FCB-FFD7-AA45-8918-B0541FA3EF35}"/>
              </a:ext>
            </a:extLst>
          </p:cNvPr>
          <p:cNvCxnSpPr/>
          <p:nvPr/>
        </p:nvCxnSpPr>
        <p:spPr bwMode="auto">
          <a:xfrm flipV="1">
            <a:off x="2295208" y="3124200"/>
            <a:ext cx="0" cy="3200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F59AC8-0AF2-79FD-3B4F-FCDF03900BF2}"/>
              </a:ext>
            </a:extLst>
          </p:cNvPr>
          <p:cNvCxnSpPr/>
          <p:nvPr/>
        </p:nvCxnSpPr>
        <p:spPr bwMode="auto">
          <a:xfrm>
            <a:off x="2283818" y="6324600"/>
            <a:ext cx="815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19">
            <a:extLst>
              <a:ext uri="{FF2B5EF4-FFF2-40B4-BE49-F238E27FC236}">
                <a16:creationId xmlns:a16="http://schemas.microsoft.com/office/drawing/2014/main" id="{F5A3DC44-5656-3B25-CB6E-C975057C2D0B}"/>
              </a:ext>
            </a:extLst>
          </p:cNvPr>
          <p:cNvSpPr txBox="1"/>
          <p:nvPr/>
        </p:nvSpPr>
        <p:spPr>
          <a:xfrm>
            <a:off x="6257608" y="6248400"/>
            <a:ext cx="4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Bold"/>
                <a:cs typeface="Times Bold"/>
              </a:rPr>
              <a:t>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11E05B-1EE0-0F4A-CC3A-95D217D852D9}"/>
              </a:ext>
            </a:extLst>
          </p:cNvPr>
          <p:cNvGrpSpPr/>
          <p:nvPr/>
        </p:nvGrpSpPr>
        <p:grpSpPr>
          <a:xfrm>
            <a:off x="9077008" y="2895600"/>
            <a:ext cx="76200" cy="3733800"/>
            <a:chOff x="1143000" y="5410200"/>
            <a:chExt cx="76200" cy="2286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82C6469-CEE5-4AB6-4F0D-CBD5349DCC0C}"/>
                </a:ext>
              </a:extLst>
            </p:cNvPr>
            <p:cNvCxnSpPr/>
            <p:nvPr/>
          </p:nvCxnSpPr>
          <p:spPr bwMode="auto">
            <a:xfrm>
              <a:off x="1181100" y="54102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247F11-DF82-1DB8-9982-6CF7D5148DA5}"/>
                </a:ext>
              </a:extLst>
            </p:cNvPr>
            <p:cNvCxnSpPr/>
            <p:nvPr/>
          </p:nvCxnSpPr>
          <p:spPr bwMode="auto">
            <a:xfrm>
              <a:off x="1143000" y="54102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A76E69-FD30-66D1-9A96-730C40F0CFB8}"/>
                </a:ext>
              </a:extLst>
            </p:cNvPr>
            <p:cNvCxnSpPr/>
            <p:nvPr/>
          </p:nvCxnSpPr>
          <p:spPr bwMode="auto">
            <a:xfrm>
              <a:off x="1143000" y="56388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19D39F-59F6-D2E9-76E8-2B7BD3C5D4F8}"/>
              </a:ext>
            </a:extLst>
          </p:cNvPr>
          <p:cNvCxnSpPr/>
          <p:nvPr/>
        </p:nvCxnSpPr>
        <p:spPr bwMode="auto">
          <a:xfrm flipV="1">
            <a:off x="2600008" y="4478715"/>
            <a:ext cx="71628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D20C2B-EA81-345C-8AC3-CA94F56DF138}"/>
              </a:ext>
            </a:extLst>
          </p:cNvPr>
          <p:cNvCxnSpPr/>
          <p:nvPr/>
        </p:nvCxnSpPr>
        <p:spPr bwMode="auto">
          <a:xfrm flipV="1">
            <a:off x="2600008" y="3265210"/>
            <a:ext cx="6781800" cy="2209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D5F5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4">
            <a:extLst>
              <a:ext uri="{FF2B5EF4-FFF2-40B4-BE49-F238E27FC236}">
                <a16:creationId xmlns:a16="http://schemas.microsoft.com/office/drawing/2014/main" id="{786C1519-5F53-31CE-1690-BD69937652A6}"/>
              </a:ext>
            </a:extLst>
          </p:cNvPr>
          <p:cNvSpPr txBox="1"/>
          <p:nvPr/>
        </p:nvSpPr>
        <p:spPr>
          <a:xfrm>
            <a:off x="1990408" y="4267200"/>
            <a:ext cx="4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Bold"/>
                <a:cs typeface="Times Bold"/>
              </a:rPr>
              <a:t>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ED5B92-CC6B-CBCA-F664-01154ABDA65B}"/>
              </a:ext>
            </a:extLst>
          </p:cNvPr>
          <p:cNvGrpSpPr/>
          <p:nvPr/>
        </p:nvGrpSpPr>
        <p:grpSpPr>
          <a:xfrm>
            <a:off x="2828608" y="5334000"/>
            <a:ext cx="76200" cy="228600"/>
            <a:chOff x="1143000" y="5410200"/>
            <a:chExt cx="76200" cy="2286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D3742E-FC26-5283-3E30-E03A9234E2E0}"/>
                </a:ext>
              </a:extLst>
            </p:cNvPr>
            <p:cNvCxnSpPr/>
            <p:nvPr/>
          </p:nvCxnSpPr>
          <p:spPr bwMode="auto">
            <a:xfrm>
              <a:off x="1181100" y="54102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73185F-83B8-FC8B-79C9-C9F63AD733D1}"/>
                </a:ext>
              </a:extLst>
            </p:cNvPr>
            <p:cNvCxnSpPr/>
            <p:nvPr/>
          </p:nvCxnSpPr>
          <p:spPr bwMode="auto">
            <a:xfrm>
              <a:off x="1143000" y="54102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81664EF-9566-F8F1-14A2-27F622BDAE9A}"/>
                </a:ext>
              </a:extLst>
            </p:cNvPr>
            <p:cNvCxnSpPr/>
            <p:nvPr/>
          </p:nvCxnSpPr>
          <p:spPr bwMode="auto">
            <a:xfrm>
              <a:off x="1143000" y="56388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DC9C12E-8442-C119-6B89-F8C3BBCA06E3}"/>
              </a:ext>
            </a:extLst>
          </p:cNvPr>
          <p:cNvSpPr/>
          <p:nvPr/>
        </p:nvSpPr>
        <p:spPr bwMode="auto">
          <a:xfrm>
            <a:off x="2828608" y="5410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243317-8E3B-B8DF-3598-FD0A15A10C0C}"/>
              </a:ext>
            </a:extLst>
          </p:cNvPr>
          <p:cNvGrpSpPr/>
          <p:nvPr/>
        </p:nvGrpSpPr>
        <p:grpSpPr>
          <a:xfrm>
            <a:off x="3438208" y="5029200"/>
            <a:ext cx="76200" cy="228600"/>
            <a:chOff x="1143000" y="5410200"/>
            <a:chExt cx="76200" cy="2286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CB2947-3170-75A9-B4A3-D242C030F9EB}"/>
                </a:ext>
              </a:extLst>
            </p:cNvPr>
            <p:cNvCxnSpPr/>
            <p:nvPr/>
          </p:nvCxnSpPr>
          <p:spPr bwMode="auto">
            <a:xfrm>
              <a:off x="1181100" y="54102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6AE74EF-BA13-941D-8146-858200D0E01B}"/>
                </a:ext>
              </a:extLst>
            </p:cNvPr>
            <p:cNvCxnSpPr/>
            <p:nvPr/>
          </p:nvCxnSpPr>
          <p:spPr bwMode="auto">
            <a:xfrm>
              <a:off x="1143000" y="54102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9F7208-DEBB-F903-19F9-A7AC27308515}"/>
                </a:ext>
              </a:extLst>
            </p:cNvPr>
            <p:cNvCxnSpPr/>
            <p:nvPr/>
          </p:nvCxnSpPr>
          <p:spPr bwMode="auto">
            <a:xfrm>
              <a:off x="1143000" y="56388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E58FD7-8FFE-1FDF-89A0-280C93B9416D}"/>
              </a:ext>
            </a:extLst>
          </p:cNvPr>
          <p:cNvGrpSpPr/>
          <p:nvPr/>
        </p:nvGrpSpPr>
        <p:grpSpPr>
          <a:xfrm>
            <a:off x="4124008" y="4953000"/>
            <a:ext cx="76200" cy="228600"/>
            <a:chOff x="1143000" y="5410200"/>
            <a:chExt cx="76200" cy="2286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0E5697-CDC8-A4EB-DA8B-51410BFC2FDE}"/>
                </a:ext>
              </a:extLst>
            </p:cNvPr>
            <p:cNvCxnSpPr/>
            <p:nvPr/>
          </p:nvCxnSpPr>
          <p:spPr bwMode="auto">
            <a:xfrm>
              <a:off x="1181100" y="54102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48D77B-A8B7-0CBE-532A-AE0136E61242}"/>
                </a:ext>
              </a:extLst>
            </p:cNvPr>
            <p:cNvCxnSpPr/>
            <p:nvPr/>
          </p:nvCxnSpPr>
          <p:spPr bwMode="auto">
            <a:xfrm>
              <a:off x="1143000" y="54102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7E2250A-6CE7-B76E-D3F2-C9FB4038171E}"/>
                </a:ext>
              </a:extLst>
            </p:cNvPr>
            <p:cNvCxnSpPr/>
            <p:nvPr/>
          </p:nvCxnSpPr>
          <p:spPr bwMode="auto">
            <a:xfrm>
              <a:off x="1143000" y="56388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5D9482-1BCD-5556-3064-5FE36C1B7E8B}"/>
              </a:ext>
            </a:extLst>
          </p:cNvPr>
          <p:cNvGrpSpPr/>
          <p:nvPr/>
        </p:nvGrpSpPr>
        <p:grpSpPr>
          <a:xfrm>
            <a:off x="4352608" y="4648200"/>
            <a:ext cx="76200" cy="228600"/>
            <a:chOff x="1143000" y="5410200"/>
            <a:chExt cx="76200" cy="2286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2CD6C7-817D-2996-0DA5-54DFC6A24EAC}"/>
                </a:ext>
              </a:extLst>
            </p:cNvPr>
            <p:cNvCxnSpPr/>
            <p:nvPr/>
          </p:nvCxnSpPr>
          <p:spPr bwMode="auto">
            <a:xfrm>
              <a:off x="1181100" y="54102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9FE7C2-EA08-7E46-0A80-1EA4936B3A75}"/>
                </a:ext>
              </a:extLst>
            </p:cNvPr>
            <p:cNvCxnSpPr/>
            <p:nvPr/>
          </p:nvCxnSpPr>
          <p:spPr bwMode="auto">
            <a:xfrm>
              <a:off x="1143000" y="54102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D6AA495-CB95-1348-0716-A3FA8650EB2F}"/>
                </a:ext>
              </a:extLst>
            </p:cNvPr>
            <p:cNvCxnSpPr/>
            <p:nvPr/>
          </p:nvCxnSpPr>
          <p:spPr bwMode="auto">
            <a:xfrm>
              <a:off x="1143000" y="56388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979F031-C036-B655-2B66-7129696656EA}"/>
              </a:ext>
            </a:extLst>
          </p:cNvPr>
          <p:cNvSpPr/>
          <p:nvPr/>
        </p:nvSpPr>
        <p:spPr bwMode="auto">
          <a:xfrm>
            <a:off x="3438208" y="5105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998814-1C76-AAA2-F4BC-6E4EE0F4889B}"/>
              </a:ext>
            </a:extLst>
          </p:cNvPr>
          <p:cNvSpPr/>
          <p:nvPr/>
        </p:nvSpPr>
        <p:spPr bwMode="auto">
          <a:xfrm>
            <a:off x="4124008" y="5029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FA6F8E-FCF8-CC21-9F17-4F60DF8CCB60}"/>
              </a:ext>
            </a:extLst>
          </p:cNvPr>
          <p:cNvSpPr/>
          <p:nvPr/>
        </p:nvSpPr>
        <p:spPr bwMode="auto">
          <a:xfrm>
            <a:off x="4352608" y="4724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0BE474-1C68-544C-03C0-F5E6B1D1A802}"/>
              </a:ext>
            </a:extLst>
          </p:cNvPr>
          <p:cNvSpPr/>
          <p:nvPr/>
        </p:nvSpPr>
        <p:spPr bwMode="auto">
          <a:xfrm>
            <a:off x="9077008" y="4724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8AEB37F-99F1-C59F-BCA8-7280FCF874D8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2809873" y="5352735"/>
            <a:ext cx="383546" cy="193676"/>
          </a:xfrm>
          <a:custGeom>
            <a:avLst/>
            <a:gdLst>
              <a:gd name="T0" fmla="*/ 0 w 2272"/>
              <a:gd name="T1" fmla="*/ 1137 h 1147"/>
              <a:gd name="T2" fmla="*/ 126 w 2272"/>
              <a:gd name="T3" fmla="*/ 1071 h 1147"/>
              <a:gd name="T4" fmla="*/ 230 w 2272"/>
              <a:gd name="T5" fmla="*/ 991 h 1147"/>
              <a:gd name="T6" fmla="*/ 394 w 2272"/>
              <a:gd name="T7" fmla="*/ 819 h 1147"/>
              <a:gd name="T8" fmla="*/ 504 w 2272"/>
              <a:gd name="T9" fmla="*/ 673 h 1147"/>
              <a:gd name="T10" fmla="*/ 636 w 2272"/>
              <a:gd name="T11" fmla="*/ 473 h 1147"/>
              <a:gd name="T12" fmla="*/ 730 w 2272"/>
              <a:gd name="T13" fmla="*/ 337 h 1147"/>
              <a:gd name="T14" fmla="*/ 866 w 2272"/>
              <a:gd name="T15" fmla="*/ 151 h 1147"/>
              <a:gd name="T16" fmla="*/ 982 w 2272"/>
              <a:gd name="T17" fmla="*/ 51 h 1147"/>
              <a:gd name="T18" fmla="*/ 1054 w 2272"/>
              <a:gd name="T19" fmla="*/ 11 h 1147"/>
              <a:gd name="T20" fmla="*/ 1134 w 2272"/>
              <a:gd name="T21" fmla="*/ 1 h 1147"/>
              <a:gd name="T22" fmla="*/ 1220 w 2272"/>
              <a:gd name="T23" fmla="*/ 19 h 1147"/>
              <a:gd name="T24" fmla="*/ 1320 w 2272"/>
              <a:gd name="T25" fmla="*/ 93 h 1147"/>
              <a:gd name="T26" fmla="*/ 1458 w 2272"/>
              <a:gd name="T27" fmla="*/ 251 h 1147"/>
              <a:gd name="T28" fmla="*/ 1614 w 2272"/>
              <a:gd name="T29" fmla="*/ 479 h 1147"/>
              <a:gd name="T30" fmla="*/ 1782 w 2272"/>
              <a:gd name="T31" fmla="*/ 725 h 1147"/>
              <a:gd name="T32" fmla="*/ 1934 w 2272"/>
              <a:gd name="T33" fmla="*/ 915 h 1147"/>
              <a:gd name="T34" fmla="*/ 2120 w 2272"/>
              <a:gd name="T35" fmla="*/ 1067 h 1147"/>
              <a:gd name="T36" fmla="*/ 2272 w 2272"/>
              <a:gd name="T37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2" h="1147">
                <a:moveTo>
                  <a:pt x="0" y="1137"/>
                </a:moveTo>
                <a:cubicBezTo>
                  <a:pt x="44" y="1116"/>
                  <a:pt x="88" y="1095"/>
                  <a:pt x="126" y="1071"/>
                </a:cubicBezTo>
                <a:cubicBezTo>
                  <a:pt x="164" y="1047"/>
                  <a:pt x="185" y="1033"/>
                  <a:pt x="230" y="991"/>
                </a:cubicBezTo>
                <a:cubicBezTo>
                  <a:pt x="275" y="949"/>
                  <a:pt x="348" y="872"/>
                  <a:pt x="394" y="819"/>
                </a:cubicBezTo>
                <a:cubicBezTo>
                  <a:pt x="440" y="766"/>
                  <a:pt x="464" y="731"/>
                  <a:pt x="504" y="673"/>
                </a:cubicBezTo>
                <a:cubicBezTo>
                  <a:pt x="544" y="615"/>
                  <a:pt x="598" y="529"/>
                  <a:pt x="636" y="473"/>
                </a:cubicBezTo>
                <a:cubicBezTo>
                  <a:pt x="674" y="417"/>
                  <a:pt x="692" y="391"/>
                  <a:pt x="730" y="337"/>
                </a:cubicBezTo>
                <a:cubicBezTo>
                  <a:pt x="768" y="283"/>
                  <a:pt x="824" y="199"/>
                  <a:pt x="866" y="151"/>
                </a:cubicBezTo>
                <a:cubicBezTo>
                  <a:pt x="908" y="103"/>
                  <a:pt x="951" y="74"/>
                  <a:pt x="982" y="51"/>
                </a:cubicBezTo>
                <a:cubicBezTo>
                  <a:pt x="1013" y="28"/>
                  <a:pt x="1029" y="19"/>
                  <a:pt x="1054" y="11"/>
                </a:cubicBezTo>
                <a:cubicBezTo>
                  <a:pt x="1079" y="3"/>
                  <a:pt x="1106" y="0"/>
                  <a:pt x="1134" y="1"/>
                </a:cubicBezTo>
                <a:cubicBezTo>
                  <a:pt x="1162" y="2"/>
                  <a:pt x="1189" y="4"/>
                  <a:pt x="1220" y="19"/>
                </a:cubicBezTo>
                <a:cubicBezTo>
                  <a:pt x="1251" y="34"/>
                  <a:pt x="1281" y="55"/>
                  <a:pt x="1320" y="93"/>
                </a:cubicBezTo>
                <a:cubicBezTo>
                  <a:pt x="1359" y="131"/>
                  <a:pt x="1409" y="187"/>
                  <a:pt x="1458" y="251"/>
                </a:cubicBezTo>
                <a:cubicBezTo>
                  <a:pt x="1507" y="315"/>
                  <a:pt x="1560" y="400"/>
                  <a:pt x="1614" y="479"/>
                </a:cubicBezTo>
                <a:cubicBezTo>
                  <a:pt x="1668" y="558"/>
                  <a:pt x="1729" y="652"/>
                  <a:pt x="1782" y="725"/>
                </a:cubicBezTo>
                <a:cubicBezTo>
                  <a:pt x="1835" y="798"/>
                  <a:pt x="1878" y="858"/>
                  <a:pt x="1934" y="915"/>
                </a:cubicBezTo>
                <a:cubicBezTo>
                  <a:pt x="1990" y="972"/>
                  <a:pt x="2064" y="1028"/>
                  <a:pt x="2120" y="1067"/>
                </a:cubicBezTo>
                <a:cubicBezTo>
                  <a:pt x="2176" y="1106"/>
                  <a:pt x="2224" y="1126"/>
                  <a:pt x="2272" y="1147"/>
                </a:cubicBezTo>
              </a:path>
            </a:pathLst>
          </a:custGeom>
          <a:solidFill>
            <a:srgbClr val="FF0000">
              <a:alpha val="53000"/>
            </a:srgbClr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B3F46A7-C2FC-D50B-D622-477EEA6B873C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3419473" y="5047935"/>
            <a:ext cx="383546" cy="193676"/>
          </a:xfrm>
          <a:custGeom>
            <a:avLst/>
            <a:gdLst>
              <a:gd name="T0" fmla="*/ 0 w 2272"/>
              <a:gd name="T1" fmla="*/ 1137 h 1147"/>
              <a:gd name="T2" fmla="*/ 126 w 2272"/>
              <a:gd name="T3" fmla="*/ 1071 h 1147"/>
              <a:gd name="T4" fmla="*/ 230 w 2272"/>
              <a:gd name="T5" fmla="*/ 991 h 1147"/>
              <a:gd name="T6" fmla="*/ 394 w 2272"/>
              <a:gd name="T7" fmla="*/ 819 h 1147"/>
              <a:gd name="T8" fmla="*/ 504 w 2272"/>
              <a:gd name="T9" fmla="*/ 673 h 1147"/>
              <a:gd name="T10" fmla="*/ 636 w 2272"/>
              <a:gd name="T11" fmla="*/ 473 h 1147"/>
              <a:gd name="T12" fmla="*/ 730 w 2272"/>
              <a:gd name="T13" fmla="*/ 337 h 1147"/>
              <a:gd name="T14" fmla="*/ 866 w 2272"/>
              <a:gd name="T15" fmla="*/ 151 h 1147"/>
              <a:gd name="T16" fmla="*/ 982 w 2272"/>
              <a:gd name="T17" fmla="*/ 51 h 1147"/>
              <a:gd name="T18" fmla="*/ 1054 w 2272"/>
              <a:gd name="T19" fmla="*/ 11 h 1147"/>
              <a:gd name="T20" fmla="*/ 1134 w 2272"/>
              <a:gd name="T21" fmla="*/ 1 h 1147"/>
              <a:gd name="T22" fmla="*/ 1220 w 2272"/>
              <a:gd name="T23" fmla="*/ 19 h 1147"/>
              <a:gd name="T24" fmla="*/ 1320 w 2272"/>
              <a:gd name="T25" fmla="*/ 93 h 1147"/>
              <a:gd name="T26" fmla="*/ 1458 w 2272"/>
              <a:gd name="T27" fmla="*/ 251 h 1147"/>
              <a:gd name="T28" fmla="*/ 1614 w 2272"/>
              <a:gd name="T29" fmla="*/ 479 h 1147"/>
              <a:gd name="T30" fmla="*/ 1782 w 2272"/>
              <a:gd name="T31" fmla="*/ 725 h 1147"/>
              <a:gd name="T32" fmla="*/ 1934 w 2272"/>
              <a:gd name="T33" fmla="*/ 915 h 1147"/>
              <a:gd name="T34" fmla="*/ 2120 w 2272"/>
              <a:gd name="T35" fmla="*/ 1067 h 1147"/>
              <a:gd name="T36" fmla="*/ 2272 w 2272"/>
              <a:gd name="T37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2" h="1147">
                <a:moveTo>
                  <a:pt x="0" y="1137"/>
                </a:moveTo>
                <a:cubicBezTo>
                  <a:pt x="44" y="1116"/>
                  <a:pt x="88" y="1095"/>
                  <a:pt x="126" y="1071"/>
                </a:cubicBezTo>
                <a:cubicBezTo>
                  <a:pt x="164" y="1047"/>
                  <a:pt x="185" y="1033"/>
                  <a:pt x="230" y="991"/>
                </a:cubicBezTo>
                <a:cubicBezTo>
                  <a:pt x="275" y="949"/>
                  <a:pt x="348" y="872"/>
                  <a:pt x="394" y="819"/>
                </a:cubicBezTo>
                <a:cubicBezTo>
                  <a:pt x="440" y="766"/>
                  <a:pt x="464" y="731"/>
                  <a:pt x="504" y="673"/>
                </a:cubicBezTo>
                <a:cubicBezTo>
                  <a:pt x="544" y="615"/>
                  <a:pt x="598" y="529"/>
                  <a:pt x="636" y="473"/>
                </a:cubicBezTo>
                <a:cubicBezTo>
                  <a:pt x="674" y="417"/>
                  <a:pt x="692" y="391"/>
                  <a:pt x="730" y="337"/>
                </a:cubicBezTo>
                <a:cubicBezTo>
                  <a:pt x="768" y="283"/>
                  <a:pt x="824" y="199"/>
                  <a:pt x="866" y="151"/>
                </a:cubicBezTo>
                <a:cubicBezTo>
                  <a:pt x="908" y="103"/>
                  <a:pt x="951" y="74"/>
                  <a:pt x="982" y="51"/>
                </a:cubicBezTo>
                <a:cubicBezTo>
                  <a:pt x="1013" y="28"/>
                  <a:pt x="1029" y="19"/>
                  <a:pt x="1054" y="11"/>
                </a:cubicBezTo>
                <a:cubicBezTo>
                  <a:pt x="1079" y="3"/>
                  <a:pt x="1106" y="0"/>
                  <a:pt x="1134" y="1"/>
                </a:cubicBezTo>
                <a:cubicBezTo>
                  <a:pt x="1162" y="2"/>
                  <a:pt x="1189" y="4"/>
                  <a:pt x="1220" y="19"/>
                </a:cubicBezTo>
                <a:cubicBezTo>
                  <a:pt x="1251" y="34"/>
                  <a:pt x="1281" y="55"/>
                  <a:pt x="1320" y="93"/>
                </a:cubicBezTo>
                <a:cubicBezTo>
                  <a:pt x="1359" y="131"/>
                  <a:pt x="1409" y="187"/>
                  <a:pt x="1458" y="251"/>
                </a:cubicBezTo>
                <a:cubicBezTo>
                  <a:pt x="1507" y="315"/>
                  <a:pt x="1560" y="400"/>
                  <a:pt x="1614" y="479"/>
                </a:cubicBezTo>
                <a:cubicBezTo>
                  <a:pt x="1668" y="558"/>
                  <a:pt x="1729" y="652"/>
                  <a:pt x="1782" y="725"/>
                </a:cubicBezTo>
                <a:cubicBezTo>
                  <a:pt x="1835" y="798"/>
                  <a:pt x="1878" y="858"/>
                  <a:pt x="1934" y="915"/>
                </a:cubicBezTo>
                <a:cubicBezTo>
                  <a:pt x="1990" y="972"/>
                  <a:pt x="2064" y="1028"/>
                  <a:pt x="2120" y="1067"/>
                </a:cubicBezTo>
                <a:cubicBezTo>
                  <a:pt x="2176" y="1106"/>
                  <a:pt x="2224" y="1126"/>
                  <a:pt x="2272" y="1147"/>
                </a:cubicBezTo>
              </a:path>
            </a:pathLst>
          </a:custGeom>
          <a:solidFill>
            <a:srgbClr val="FF0000">
              <a:alpha val="53000"/>
            </a:srgbClr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3E578B1-A9E7-1134-12CB-67AA16F13ECB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4105273" y="4971735"/>
            <a:ext cx="383546" cy="193676"/>
          </a:xfrm>
          <a:custGeom>
            <a:avLst/>
            <a:gdLst>
              <a:gd name="T0" fmla="*/ 0 w 2272"/>
              <a:gd name="T1" fmla="*/ 1137 h 1147"/>
              <a:gd name="T2" fmla="*/ 126 w 2272"/>
              <a:gd name="T3" fmla="*/ 1071 h 1147"/>
              <a:gd name="T4" fmla="*/ 230 w 2272"/>
              <a:gd name="T5" fmla="*/ 991 h 1147"/>
              <a:gd name="T6" fmla="*/ 394 w 2272"/>
              <a:gd name="T7" fmla="*/ 819 h 1147"/>
              <a:gd name="T8" fmla="*/ 504 w 2272"/>
              <a:gd name="T9" fmla="*/ 673 h 1147"/>
              <a:gd name="T10" fmla="*/ 636 w 2272"/>
              <a:gd name="T11" fmla="*/ 473 h 1147"/>
              <a:gd name="T12" fmla="*/ 730 w 2272"/>
              <a:gd name="T13" fmla="*/ 337 h 1147"/>
              <a:gd name="T14" fmla="*/ 866 w 2272"/>
              <a:gd name="T15" fmla="*/ 151 h 1147"/>
              <a:gd name="T16" fmla="*/ 982 w 2272"/>
              <a:gd name="T17" fmla="*/ 51 h 1147"/>
              <a:gd name="T18" fmla="*/ 1054 w 2272"/>
              <a:gd name="T19" fmla="*/ 11 h 1147"/>
              <a:gd name="T20" fmla="*/ 1134 w 2272"/>
              <a:gd name="T21" fmla="*/ 1 h 1147"/>
              <a:gd name="T22" fmla="*/ 1220 w 2272"/>
              <a:gd name="T23" fmla="*/ 19 h 1147"/>
              <a:gd name="T24" fmla="*/ 1320 w 2272"/>
              <a:gd name="T25" fmla="*/ 93 h 1147"/>
              <a:gd name="T26" fmla="*/ 1458 w 2272"/>
              <a:gd name="T27" fmla="*/ 251 h 1147"/>
              <a:gd name="T28" fmla="*/ 1614 w 2272"/>
              <a:gd name="T29" fmla="*/ 479 h 1147"/>
              <a:gd name="T30" fmla="*/ 1782 w 2272"/>
              <a:gd name="T31" fmla="*/ 725 h 1147"/>
              <a:gd name="T32" fmla="*/ 1934 w 2272"/>
              <a:gd name="T33" fmla="*/ 915 h 1147"/>
              <a:gd name="T34" fmla="*/ 2120 w 2272"/>
              <a:gd name="T35" fmla="*/ 1067 h 1147"/>
              <a:gd name="T36" fmla="*/ 2272 w 2272"/>
              <a:gd name="T37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2" h="1147">
                <a:moveTo>
                  <a:pt x="0" y="1137"/>
                </a:moveTo>
                <a:cubicBezTo>
                  <a:pt x="44" y="1116"/>
                  <a:pt x="88" y="1095"/>
                  <a:pt x="126" y="1071"/>
                </a:cubicBezTo>
                <a:cubicBezTo>
                  <a:pt x="164" y="1047"/>
                  <a:pt x="185" y="1033"/>
                  <a:pt x="230" y="991"/>
                </a:cubicBezTo>
                <a:cubicBezTo>
                  <a:pt x="275" y="949"/>
                  <a:pt x="348" y="872"/>
                  <a:pt x="394" y="819"/>
                </a:cubicBezTo>
                <a:cubicBezTo>
                  <a:pt x="440" y="766"/>
                  <a:pt x="464" y="731"/>
                  <a:pt x="504" y="673"/>
                </a:cubicBezTo>
                <a:cubicBezTo>
                  <a:pt x="544" y="615"/>
                  <a:pt x="598" y="529"/>
                  <a:pt x="636" y="473"/>
                </a:cubicBezTo>
                <a:cubicBezTo>
                  <a:pt x="674" y="417"/>
                  <a:pt x="692" y="391"/>
                  <a:pt x="730" y="337"/>
                </a:cubicBezTo>
                <a:cubicBezTo>
                  <a:pt x="768" y="283"/>
                  <a:pt x="824" y="199"/>
                  <a:pt x="866" y="151"/>
                </a:cubicBezTo>
                <a:cubicBezTo>
                  <a:pt x="908" y="103"/>
                  <a:pt x="951" y="74"/>
                  <a:pt x="982" y="51"/>
                </a:cubicBezTo>
                <a:cubicBezTo>
                  <a:pt x="1013" y="28"/>
                  <a:pt x="1029" y="19"/>
                  <a:pt x="1054" y="11"/>
                </a:cubicBezTo>
                <a:cubicBezTo>
                  <a:pt x="1079" y="3"/>
                  <a:pt x="1106" y="0"/>
                  <a:pt x="1134" y="1"/>
                </a:cubicBezTo>
                <a:cubicBezTo>
                  <a:pt x="1162" y="2"/>
                  <a:pt x="1189" y="4"/>
                  <a:pt x="1220" y="19"/>
                </a:cubicBezTo>
                <a:cubicBezTo>
                  <a:pt x="1251" y="34"/>
                  <a:pt x="1281" y="55"/>
                  <a:pt x="1320" y="93"/>
                </a:cubicBezTo>
                <a:cubicBezTo>
                  <a:pt x="1359" y="131"/>
                  <a:pt x="1409" y="187"/>
                  <a:pt x="1458" y="251"/>
                </a:cubicBezTo>
                <a:cubicBezTo>
                  <a:pt x="1507" y="315"/>
                  <a:pt x="1560" y="400"/>
                  <a:pt x="1614" y="479"/>
                </a:cubicBezTo>
                <a:cubicBezTo>
                  <a:pt x="1668" y="558"/>
                  <a:pt x="1729" y="652"/>
                  <a:pt x="1782" y="725"/>
                </a:cubicBezTo>
                <a:cubicBezTo>
                  <a:pt x="1835" y="798"/>
                  <a:pt x="1878" y="858"/>
                  <a:pt x="1934" y="915"/>
                </a:cubicBezTo>
                <a:cubicBezTo>
                  <a:pt x="1990" y="972"/>
                  <a:pt x="2064" y="1028"/>
                  <a:pt x="2120" y="1067"/>
                </a:cubicBezTo>
                <a:cubicBezTo>
                  <a:pt x="2176" y="1106"/>
                  <a:pt x="2224" y="1126"/>
                  <a:pt x="2272" y="1147"/>
                </a:cubicBezTo>
              </a:path>
            </a:pathLst>
          </a:custGeom>
          <a:solidFill>
            <a:srgbClr val="FF0000">
              <a:alpha val="53000"/>
            </a:srgbClr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B2D300FB-5325-F6CE-DBAA-39C53A5A942E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4333873" y="4666935"/>
            <a:ext cx="383546" cy="193676"/>
          </a:xfrm>
          <a:custGeom>
            <a:avLst/>
            <a:gdLst>
              <a:gd name="T0" fmla="*/ 0 w 2272"/>
              <a:gd name="T1" fmla="*/ 1137 h 1147"/>
              <a:gd name="T2" fmla="*/ 126 w 2272"/>
              <a:gd name="T3" fmla="*/ 1071 h 1147"/>
              <a:gd name="T4" fmla="*/ 230 w 2272"/>
              <a:gd name="T5" fmla="*/ 991 h 1147"/>
              <a:gd name="T6" fmla="*/ 394 w 2272"/>
              <a:gd name="T7" fmla="*/ 819 h 1147"/>
              <a:gd name="T8" fmla="*/ 504 w 2272"/>
              <a:gd name="T9" fmla="*/ 673 h 1147"/>
              <a:gd name="T10" fmla="*/ 636 w 2272"/>
              <a:gd name="T11" fmla="*/ 473 h 1147"/>
              <a:gd name="T12" fmla="*/ 730 w 2272"/>
              <a:gd name="T13" fmla="*/ 337 h 1147"/>
              <a:gd name="T14" fmla="*/ 866 w 2272"/>
              <a:gd name="T15" fmla="*/ 151 h 1147"/>
              <a:gd name="T16" fmla="*/ 982 w 2272"/>
              <a:gd name="T17" fmla="*/ 51 h 1147"/>
              <a:gd name="T18" fmla="*/ 1054 w 2272"/>
              <a:gd name="T19" fmla="*/ 11 h 1147"/>
              <a:gd name="T20" fmla="*/ 1134 w 2272"/>
              <a:gd name="T21" fmla="*/ 1 h 1147"/>
              <a:gd name="T22" fmla="*/ 1220 w 2272"/>
              <a:gd name="T23" fmla="*/ 19 h 1147"/>
              <a:gd name="T24" fmla="*/ 1320 w 2272"/>
              <a:gd name="T25" fmla="*/ 93 h 1147"/>
              <a:gd name="T26" fmla="*/ 1458 w 2272"/>
              <a:gd name="T27" fmla="*/ 251 h 1147"/>
              <a:gd name="T28" fmla="*/ 1614 w 2272"/>
              <a:gd name="T29" fmla="*/ 479 h 1147"/>
              <a:gd name="T30" fmla="*/ 1782 w 2272"/>
              <a:gd name="T31" fmla="*/ 725 h 1147"/>
              <a:gd name="T32" fmla="*/ 1934 w 2272"/>
              <a:gd name="T33" fmla="*/ 915 h 1147"/>
              <a:gd name="T34" fmla="*/ 2120 w 2272"/>
              <a:gd name="T35" fmla="*/ 1067 h 1147"/>
              <a:gd name="T36" fmla="*/ 2272 w 2272"/>
              <a:gd name="T37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2" h="1147">
                <a:moveTo>
                  <a:pt x="0" y="1137"/>
                </a:moveTo>
                <a:cubicBezTo>
                  <a:pt x="44" y="1116"/>
                  <a:pt x="88" y="1095"/>
                  <a:pt x="126" y="1071"/>
                </a:cubicBezTo>
                <a:cubicBezTo>
                  <a:pt x="164" y="1047"/>
                  <a:pt x="185" y="1033"/>
                  <a:pt x="230" y="991"/>
                </a:cubicBezTo>
                <a:cubicBezTo>
                  <a:pt x="275" y="949"/>
                  <a:pt x="348" y="872"/>
                  <a:pt x="394" y="819"/>
                </a:cubicBezTo>
                <a:cubicBezTo>
                  <a:pt x="440" y="766"/>
                  <a:pt x="464" y="731"/>
                  <a:pt x="504" y="673"/>
                </a:cubicBezTo>
                <a:cubicBezTo>
                  <a:pt x="544" y="615"/>
                  <a:pt x="598" y="529"/>
                  <a:pt x="636" y="473"/>
                </a:cubicBezTo>
                <a:cubicBezTo>
                  <a:pt x="674" y="417"/>
                  <a:pt x="692" y="391"/>
                  <a:pt x="730" y="337"/>
                </a:cubicBezTo>
                <a:cubicBezTo>
                  <a:pt x="768" y="283"/>
                  <a:pt x="824" y="199"/>
                  <a:pt x="866" y="151"/>
                </a:cubicBezTo>
                <a:cubicBezTo>
                  <a:pt x="908" y="103"/>
                  <a:pt x="951" y="74"/>
                  <a:pt x="982" y="51"/>
                </a:cubicBezTo>
                <a:cubicBezTo>
                  <a:pt x="1013" y="28"/>
                  <a:pt x="1029" y="19"/>
                  <a:pt x="1054" y="11"/>
                </a:cubicBezTo>
                <a:cubicBezTo>
                  <a:pt x="1079" y="3"/>
                  <a:pt x="1106" y="0"/>
                  <a:pt x="1134" y="1"/>
                </a:cubicBezTo>
                <a:cubicBezTo>
                  <a:pt x="1162" y="2"/>
                  <a:pt x="1189" y="4"/>
                  <a:pt x="1220" y="19"/>
                </a:cubicBezTo>
                <a:cubicBezTo>
                  <a:pt x="1251" y="34"/>
                  <a:pt x="1281" y="55"/>
                  <a:pt x="1320" y="93"/>
                </a:cubicBezTo>
                <a:cubicBezTo>
                  <a:pt x="1359" y="131"/>
                  <a:pt x="1409" y="187"/>
                  <a:pt x="1458" y="251"/>
                </a:cubicBezTo>
                <a:cubicBezTo>
                  <a:pt x="1507" y="315"/>
                  <a:pt x="1560" y="400"/>
                  <a:pt x="1614" y="479"/>
                </a:cubicBezTo>
                <a:cubicBezTo>
                  <a:pt x="1668" y="558"/>
                  <a:pt x="1729" y="652"/>
                  <a:pt x="1782" y="725"/>
                </a:cubicBezTo>
                <a:cubicBezTo>
                  <a:pt x="1835" y="798"/>
                  <a:pt x="1878" y="858"/>
                  <a:pt x="1934" y="915"/>
                </a:cubicBezTo>
                <a:cubicBezTo>
                  <a:pt x="1990" y="972"/>
                  <a:pt x="2064" y="1028"/>
                  <a:pt x="2120" y="1067"/>
                </a:cubicBezTo>
                <a:cubicBezTo>
                  <a:pt x="2176" y="1106"/>
                  <a:pt x="2224" y="1126"/>
                  <a:pt x="2272" y="1147"/>
                </a:cubicBezTo>
              </a:path>
            </a:pathLst>
          </a:custGeom>
          <a:solidFill>
            <a:srgbClr val="FF0000">
              <a:alpha val="53000"/>
            </a:srgbClr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20954A9-14A4-DCAC-0659-4A9CC0A33F0A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7230746" y="4665662"/>
            <a:ext cx="4038600" cy="193676"/>
          </a:xfrm>
          <a:custGeom>
            <a:avLst/>
            <a:gdLst>
              <a:gd name="T0" fmla="*/ 0 w 2272"/>
              <a:gd name="T1" fmla="*/ 1137 h 1147"/>
              <a:gd name="T2" fmla="*/ 126 w 2272"/>
              <a:gd name="T3" fmla="*/ 1071 h 1147"/>
              <a:gd name="T4" fmla="*/ 230 w 2272"/>
              <a:gd name="T5" fmla="*/ 991 h 1147"/>
              <a:gd name="T6" fmla="*/ 394 w 2272"/>
              <a:gd name="T7" fmla="*/ 819 h 1147"/>
              <a:gd name="T8" fmla="*/ 504 w 2272"/>
              <a:gd name="T9" fmla="*/ 673 h 1147"/>
              <a:gd name="T10" fmla="*/ 636 w 2272"/>
              <a:gd name="T11" fmla="*/ 473 h 1147"/>
              <a:gd name="T12" fmla="*/ 730 w 2272"/>
              <a:gd name="T13" fmla="*/ 337 h 1147"/>
              <a:gd name="T14" fmla="*/ 866 w 2272"/>
              <a:gd name="T15" fmla="*/ 151 h 1147"/>
              <a:gd name="T16" fmla="*/ 982 w 2272"/>
              <a:gd name="T17" fmla="*/ 51 h 1147"/>
              <a:gd name="T18" fmla="*/ 1054 w 2272"/>
              <a:gd name="T19" fmla="*/ 11 h 1147"/>
              <a:gd name="T20" fmla="*/ 1134 w 2272"/>
              <a:gd name="T21" fmla="*/ 1 h 1147"/>
              <a:gd name="T22" fmla="*/ 1220 w 2272"/>
              <a:gd name="T23" fmla="*/ 19 h 1147"/>
              <a:gd name="T24" fmla="*/ 1320 w 2272"/>
              <a:gd name="T25" fmla="*/ 93 h 1147"/>
              <a:gd name="T26" fmla="*/ 1458 w 2272"/>
              <a:gd name="T27" fmla="*/ 251 h 1147"/>
              <a:gd name="T28" fmla="*/ 1614 w 2272"/>
              <a:gd name="T29" fmla="*/ 479 h 1147"/>
              <a:gd name="T30" fmla="*/ 1782 w 2272"/>
              <a:gd name="T31" fmla="*/ 725 h 1147"/>
              <a:gd name="T32" fmla="*/ 1934 w 2272"/>
              <a:gd name="T33" fmla="*/ 915 h 1147"/>
              <a:gd name="T34" fmla="*/ 2120 w 2272"/>
              <a:gd name="T35" fmla="*/ 1067 h 1147"/>
              <a:gd name="T36" fmla="*/ 2272 w 2272"/>
              <a:gd name="T37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2" h="1147">
                <a:moveTo>
                  <a:pt x="0" y="1137"/>
                </a:moveTo>
                <a:cubicBezTo>
                  <a:pt x="44" y="1116"/>
                  <a:pt x="88" y="1095"/>
                  <a:pt x="126" y="1071"/>
                </a:cubicBezTo>
                <a:cubicBezTo>
                  <a:pt x="164" y="1047"/>
                  <a:pt x="185" y="1033"/>
                  <a:pt x="230" y="991"/>
                </a:cubicBezTo>
                <a:cubicBezTo>
                  <a:pt x="275" y="949"/>
                  <a:pt x="348" y="872"/>
                  <a:pt x="394" y="819"/>
                </a:cubicBezTo>
                <a:cubicBezTo>
                  <a:pt x="440" y="766"/>
                  <a:pt x="464" y="731"/>
                  <a:pt x="504" y="673"/>
                </a:cubicBezTo>
                <a:cubicBezTo>
                  <a:pt x="544" y="615"/>
                  <a:pt x="598" y="529"/>
                  <a:pt x="636" y="473"/>
                </a:cubicBezTo>
                <a:cubicBezTo>
                  <a:pt x="674" y="417"/>
                  <a:pt x="692" y="391"/>
                  <a:pt x="730" y="337"/>
                </a:cubicBezTo>
                <a:cubicBezTo>
                  <a:pt x="768" y="283"/>
                  <a:pt x="824" y="199"/>
                  <a:pt x="866" y="151"/>
                </a:cubicBezTo>
                <a:cubicBezTo>
                  <a:pt x="908" y="103"/>
                  <a:pt x="951" y="74"/>
                  <a:pt x="982" y="51"/>
                </a:cubicBezTo>
                <a:cubicBezTo>
                  <a:pt x="1013" y="28"/>
                  <a:pt x="1029" y="19"/>
                  <a:pt x="1054" y="11"/>
                </a:cubicBezTo>
                <a:cubicBezTo>
                  <a:pt x="1079" y="3"/>
                  <a:pt x="1106" y="0"/>
                  <a:pt x="1134" y="1"/>
                </a:cubicBezTo>
                <a:cubicBezTo>
                  <a:pt x="1162" y="2"/>
                  <a:pt x="1189" y="4"/>
                  <a:pt x="1220" y="19"/>
                </a:cubicBezTo>
                <a:cubicBezTo>
                  <a:pt x="1251" y="34"/>
                  <a:pt x="1281" y="55"/>
                  <a:pt x="1320" y="93"/>
                </a:cubicBezTo>
                <a:cubicBezTo>
                  <a:pt x="1359" y="131"/>
                  <a:pt x="1409" y="187"/>
                  <a:pt x="1458" y="251"/>
                </a:cubicBezTo>
                <a:cubicBezTo>
                  <a:pt x="1507" y="315"/>
                  <a:pt x="1560" y="400"/>
                  <a:pt x="1614" y="479"/>
                </a:cubicBezTo>
                <a:cubicBezTo>
                  <a:pt x="1668" y="558"/>
                  <a:pt x="1729" y="652"/>
                  <a:pt x="1782" y="725"/>
                </a:cubicBezTo>
                <a:cubicBezTo>
                  <a:pt x="1835" y="798"/>
                  <a:pt x="1878" y="858"/>
                  <a:pt x="1934" y="915"/>
                </a:cubicBezTo>
                <a:cubicBezTo>
                  <a:pt x="1990" y="972"/>
                  <a:pt x="2064" y="1028"/>
                  <a:pt x="2120" y="1067"/>
                </a:cubicBezTo>
                <a:cubicBezTo>
                  <a:pt x="2176" y="1106"/>
                  <a:pt x="2224" y="1126"/>
                  <a:pt x="2272" y="1147"/>
                </a:cubicBezTo>
              </a:path>
            </a:pathLst>
          </a:custGeom>
          <a:solidFill>
            <a:srgbClr val="FF0000">
              <a:alpha val="53000"/>
            </a:srgbClr>
          </a:solidFill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433FB38A-888B-DCBE-2B53-4EB36745405E}"/>
              </a:ext>
            </a:extLst>
          </p:cNvPr>
          <p:cNvSpPr txBox="1"/>
          <p:nvPr/>
        </p:nvSpPr>
        <p:spPr>
          <a:xfrm>
            <a:off x="9305608" y="3048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?</a:t>
            </a:r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61CA19F4-99DF-2104-C231-C2462F7CD084}"/>
              </a:ext>
            </a:extLst>
          </p:cNvPr>
          <p:cNvSpPr txBox="1"/>
          <p:nvPr/>
        </p:nvSpPr>
        <p:spPr>
          <a:xfrm>
            <a:off x="9610408" y="4191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?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42C780DC-CE3F-7A6B-ACEA-473E0E5E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283" y="838200"/>
            <a:ext cx="781430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When </a:t>
            </a:r>
            <a:r>
              <a:rPr lang="en-US" i="1" dirty="0">
                <a:solidFill>
                  <a:srgbClr val="00067B"/>
                </a:solidFill>
              </a:rPr>
              <a:t>a priori</a:t>
            </a:r>
            <a:r>
              <a:rPr lang="en-US" dirty="0">
                <a:solidFill>
                  <a:srgbClr val="00067B"/>
                </a:solidFill>
              </a:rPr>
              <a:t> uncertainties of measurements are known</a:t>
            </a:r>
          </a:p>
          <a:p>
            <a:r>
              <a:rPr lang="en-US" dirty="0">
                <a:solidFill>
                  <a:srgbClr val="00067B"/>
                </a:solidFill>
              </a:rPr>
              <a:t>   and uncertainty varies with the measurement, it is</a:t>
            </a:r>
          </a:p>
          <a:p>
            <a:r>
              <a:rPr lang="en-US" dirty="0">
                <a:solidFill>
                  <a:srgbClr val="00067B"/>
                </a:solidFill>
              </a:rPr>
              <a:t>   advantageous to use this information to </a:t>
            </a:r>
            <a:r>
              <a:rPr lang="en-US" dirty="0" err="1">
                <a:solidFill>
                  <a:srgbClr val="00067B"/>
                </a:solidFill>
              </a:rPr>
              <a:t>downweight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the less certain data and </a:t>
            </a:r>
            <a:r>
              <a:rPr lang="en-US" dirty="0" err="1">
                <a:solidFill>
                  <a:srgbClr val="00067B"/>
                </a:solidFill>
              </a:rPr>
              <a:t>upweight</a:t>
            </a:r>
            <a:r>
              <a:rPr lang="en-US" dirty="0">
                <a:solidFill>
                  <a:srgbClr val="00067B"/>
                </a:solidFill>
              </a:rPr>
              <a:t> better data.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Example: Fitting a line with variable measurement error!</a:t>
            </a:r>
          </a:p>
          <a:p>
            <a:endParaRPr lang="en-US" sz="600" dirty="0">
              <a:solidFill>
                <a:srgbClr val="000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75FC31BD-E6ED-5FA4-A4BB-A867D8C7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95" y="248444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00067B"/>
                </a:solidFill>
                <a:latin typeface="Arial Black" charset="0"/>
              </a:rPr>
              <a:t>Data Weighting: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1D8D11F8-6CEF-4EC4-369F-05A66B99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45" y="1010444"/>
            <a:ext cx="7814309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When </a:t>
            </a:r>
            <a:r>
              <a:rPr lang="en-US" i="1" dirty="0">
                <a:solidFill>
                  <a:srgbClr val="00067B"/>
                </a:solidFill>
              </a:rPr>
              <a:t>a priori</a:t>
            </a:r>
            <a:r>
              <a:rPr lang="en-US" dirty="0">
                <a:solidFill>
                  <a:srgbClr val="00067B"/>
                </a:solidFill>
              </a:rPr>
              <a:t> uncertainties of measurements are known</a:t>
            </a:r>
          </a:p>
          <a:p>
            <a:r>
              <a:rPr lang="en-US" dirty="0">
                <a:solidFill>
                  <a:srgbClr val="00067B"/>
                </a:solidFill>
              </a:rPr>
              <a:t>   and uncertainty varies with the measurement, it is</a:t>
            </a:r>
          </a:p>
          <a:p>
            <a:r>
              <a:rPr lang="en-US" dirty="0">
                <a:solidFill>
                  <a:srgbClr val="00067B"/>
                </a:solidFill>
              </a:rPr>
              <a:t>   advantageous to use this information to </a:t>
            </a:r>
            <a:r>
              <a:rPr lang="en-US" dirty="0" err="1">
                <a:solidFill>
                  <a:srgbClr val="00067B"/>
                </a:solidFill>
              </a:rPr>
              <a:t>downweight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the less certain data and </a:t>
            </a:r>
            <a:r>
              <a:rPr lang="en-US" dirty="0" err="1">
                <a:solidFill>
                  <a:srgbClr val="00067B"/>
                </a:solidFill>
              </a:rPr>
              <a:t>upweight</a:t>
            </a:r>
            <a:r>
              <a:rPr lang="en-US" dirty="0">
                <a:solidFill>
                  <a:srgbClr val="00067B"/>
                </a:solidFill>
              </a:rPr>
              <a:t> better data.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When using the L</a:t>
            </a:r>
            <a:r>
              <a:rPr lang="en-US" baseline="-25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-norm, the “optimal” weighting is the </a:t>
            </a:r>
          </a:p>
          <a:p>
            <a:r>
              <a:rPr lang="en-US" dirty="0">
                <a:solidFill>
                  <a:srgbClr val="00067B"/>
                </a:solidFill>
              </a:rPr>
              <a:t>   inverse variance, leading us to the method of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weighted least-squares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1DCC45-89C4-84D5-6E50-3511DD86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70" y="3829844"/>
            <a:ext cx="25146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942ADDD0-26BD-EE51-6D02-2ADEB09C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070" y="3982244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where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C3585D-315F-B531-96FA-587F99902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70" y="3829844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Text Box 9">
            <a:extLst>
              <a:ext uri="{FF2B5EF4-FFF2-40B4-BE49-F238E27FC236}">
                <a16:creationId xmlns:a16="http://schemas.microsoft.com/office/drawing/2014/main" id="{4788D13C-8F87-3A78-1179-4C313946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45" y="4715669"/>
            <a:ext cx="418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define a weighting matrix: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EE05D4-C581-CED8-CB18-FA398483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283" y="5133182"/>
            <a:ext cx="42957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 Box 11">
            <a:extLst>
              <a:ext uri="{FF2B5EF4-FFF2-40B4-BE49-F238E27FC236}">
                <a16:creationId xmlns:a16="http://schemas.microsoft.com/office/drawing/2014/main" id="{1012AD74-BEB9-A7B7-0A01-A555EBD5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45" y="5858669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Then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892B8A-43EE-5E8B-1CB2-93581C30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70" y="5963444"/>
            <a:ext cx="3276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1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B40539-61C2-8E2D-A2FD-C50DBF6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012" y="5600700"/>
            <a:ext cx="3352800" cy="9144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873B9F-2F2D-533F-C56A-880A064A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412" y="4019550"/>
            <a:ext cx="5334000" cy="83820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1F68F-3F2B-F2A5-E6A6-173CB977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12" y="800100"/>
            <a:ext cx="34290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BB066536-955C-0D20-8418-B5797EBE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812" y="342900"/>
            <a:ext cx="1160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Define: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F5C0A4-057E-6788-7873-F6FC103A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30" y="1714500"/>
            <a:ext cx="3860364" cy="838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DB078EEE-65F5-728A-73D8-F2ED2337B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812" y="2676525"/>
            <a:ext cx="4572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call this </a:t>
            </a:r>
            <a:r>
              <a:rPr lang="ja-JP" altLang="en-US">
                <a:solidFill>
                  <a:srgbClr val="00067B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row-scaling</a:t>
            </a:r>
            <a:r>
              <a:rPr lang="ja-JP" altLang="en-US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. Then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9297A2-A938-EE06-64B8-80135132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12" y="3238500"/>
            <a:ext cx="2895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199FFB-0708-CFBF-79F5-53D9D169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12" y="4000500"/>
            <a:ext cx="510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E93017-957A-5587-2F95-D3EB2785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62" y="5600700"/>
            <a:ext cx="29067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98B64F70-069F-1686-C5C3-1A5A5634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812" y="5040313"/>
            <a:ext cx="79303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And the pseudo-inverse for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weighted least squares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(WLS) is: </a:t>
            </a:r>
          </a:p>
        </p:txBody>
      </p:sp>
    </p:spTree>
    <p:extLst>
      <p:ext uri="{BB962C8B-B14F-4D97-AF65-F5344CB8AC3E}">
        <p14:creationId xmlns:p14="http://schemas.microsoft.com/office/powerpoint/2010/main" val="143847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</TotalTime>
  <Words>900</Words>
  <Application>Microsoft Macintosh PowerPoint</Application>
  <PresentationFormat>Widescreen</PresentationFormat>
  <Paragraphs>173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Times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18</cp:revision>
  <dcterms:created xsi:type="dcterms:W3CDTF">2023-08-28T22:59:26Z</dcterms:created>
  <dcterms:modified xsi:type="dcterms:W3CDTF">2023-09-14T16:35:20Z</dcterms:modified>
</cp:coreProperties>
</file>