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98" r:id="rId4"/>
    <p:sldId id="287" r:id="rId5"/>
    <p:sldId id="299" r:id="rId6"/>
    <p:sldId id="288" r:id="rId7"/>
    <p:sldId id="296" r:id="rId8"/>
    <p:sldId id="294" r:id="rId9"/>
    <p:sldId id="291" r:id="rId10"/>
    <p:sldId id="28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FFE5EA"/>
    <a:srgbClr val="EDF4FF"/>
    <a:srgbClr val="E2F0FF"/>
    <a:srgbClr val="FBADB8"/>
    <a:srgbClr val="FF857F"/>
    <a:srgbClr val="FF4C5C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972" y="38100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19 Oct 2023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B19D34FE-7060-1186-CC88-4AC6A42E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34" y="6425092"/>
            <a:ext cx="5726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Read for Tues 24 Oct: </a:t>
            </a:r>
            <a:r>
              <a:rPr lang="en-US" i="1" dirty="0">
                <a:solidFill>
                  <a:srgbClr val="00067B"/>
                </a:solidFill>
              </a:rPr>
              <a:t>Menke C</a:t>
            </a:r>
            <a:r>
              <a:rPr lang="en-US" dirty="0">
                <a:solidFill>
                  <a:srgbClr val="00067B"/>
                </a:solidFill>
              </a:rPr>
              <a:t>hapter 8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59E70B8-7011-C107-4A39-3D854738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46" y="38100"/>
            <a:ext cx="89392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5670/6670 Inverse Theory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853104CB-F690-19C3-8738-75A326704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1457" y="2376877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DFE61337-D688-DFA3-1EA2-2A8059B99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241" y="2376877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F5DA4BB4-FB13-C874-8968-A66ABD00C159}"/>
              </a:ext>
            </a:extLst>
          </p:cNvPr>
          <p:cNvSpPr txBox="1"/>
          <p:nvPr/>
        </p:nvSpPr>
        <p:spPr>
          <a:xfrm>
            <a:off x="2685403" y="1036037"/>
            <a:ext cx="8263801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Simulated Annealing</a:t>
            </a:r>
            <a:endParaRPr lang="en-US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Simulated Annealing </a:t>
            </a:r>
            <a:r>
              <a:rPr lang="en-US" dirty="0">
                <a:solidFill>
                  <a:srgbClr val="00067B"/>
                </a:solidFill>
              </a:rPr>
              <a:t>is analogous to the random,</a:t>
            </a:r>
          </a:p>
          <a:p>
            <a:r>
              <a:rPr lang="en-US" dirty="0">
                <a:solidFill>
                  <a:srgbClr val="00067B"/>
                </a:solidFill>
              </a:rPr>
              <a:t>   decreasing-entropy progression that forms crystals:</a:t>
            </a:r>
          </a:p>
          <a:p>
            <a:endParaRPr lang="en-US" sz="3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1. Choose a random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(with some choice of pdf </a:t>
            </a:r>
            <a:r>
              <a:rPr lang="en-US" dirty="0">
                <a:solidFill>
                  <a:srgbClr val="00067B"/>
                </a:solidFill>
                <a:latin typeface="Symbol" charset="2"/>
                <a:cs typeface="Symbol" charset="2"/>
              </a:rPr>
              <a:t>®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67B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  <a:p>
            <a:endParaRPr lang="en-US" sz="3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2. If </a:t>
            </a:r>
            <a:r>
              <a:rPr lang="en-US" dirty="0">
                <a:solidFill>
                  <a:schemeClr val="accent2"/>
                </a:solidFill>
              </a:rPr>
              <a:t>                       </a:t>
            </a:r>
            <a:r>
              <a:rPr lang="en-US" dirty="0">
                <a:solidFill>
                  <a:srgbClr val="00067B"/>
                </a:solidFill>
              </a:rPr>
              <a:t>, keep the new model! </a:t>
            </a: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3. If:                                  for Poisson-distributed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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[0,1]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,</a:t>
            </a:r>
          </a:p>
          <a:p>
            <a:endParaRPr lang="en-US" sz="600" dirty="0">
              <a:solidFill>
                <a:srgbClr val="00067B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   keep the new model!</a:t>
            </a:r>
          </a:p>
          <a:p>
            <a:endParaRPr lang="en-US" sz="300" dirty="0">
              <a:solidFill>
                <a:srgbClr val="00067B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4. Temperature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decreases with increasing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</a:p>
          <a:p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Simulate annealing is an alternative to gradient search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that facilitates finding the global minimum in the presence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multiple minima…</a:t>
            </a:r>
          </a:p>
          <a:p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FA2D9ACD-BBD8-EF35-3CB1-92CD6E1C0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1" y="2376877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44AB17-256E-8293-5A46-37ED971E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165" y="3124785"/>
            <a:ext cx="2609757" cy="685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9C6149-C1E1-B432-813B-CE1DDE06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803" y="2732425"/>
            <a:ext cx="2003555" cy="457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DF72AD-D43B-D113-152C-80DD7E2CCCE6}"/>
              </a:ext>
            </a:extLst>
          </p:cNvPr>
          <p:cNvSpPr/>
          <p:nvPr/>
        </p:nvSpPr>
        <p:spPr>
          <a:xfrm>
            <a:off x="306693" y="1949490"/>
            <a:ext cx="2067339" cy="2959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Note that here, the test criterion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solidFill>
                  <a:srgbClr val="00067B"/>
                </a:solidFill>
              </a:rPr>
              <a:t>is analogous to a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relative probability</a:t>
            </a:r>
            <a:r>
              <a:rPr lang="en-US" dirty="0">
                <a:solidFill>
                  <a:srgbClr val="00067B"/>
                </a:solidFill>
              </a:rPr>
              <a:t>, but scaled by temperature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67B"/>
                </a:solidFill>
              </a:rPr>
              <a:t> instead of by the data error variance!</a:t>
            </a:r>
          </a:p>
        </p:txBody>
      </p:sp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c">
            <a:extLst>
              <a:ext uri="{FF2B5EF4-FFF2-40B4-BE49-F238E27FC236}">
                <a16:creationId xmlns:a16="http://schemas.microsoft.com/office/drawing/2014/main" id="{A12CC587-379C-FB4B-C5D9-524ADBAA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9" y="173831"/>
            <a:ext cx="2913062" cy="651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5C8201F-B051-54AE-F2C3-0C3CD18F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94" y="2105818"/>
            <a:ext cx="45496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Andaman </a:t>
            </a:r>
            <a:r>
              <a:rPr lang="en-US" dirty="0" err="1">
                <a:solidFill>
                  <a:srgbClr val="00067B"/>
                </a:solidFill>
              </a:rPr>
              <a:t>coseismic</a:t>
            </a:r>
            <a:r>
              <a:rPr lang="en-US" dirty="0">
                <a:solidFill>
                  <a:srgbClr val="00067B"/>
                </a:solidFill>
              </a:rPr>
              <a:t> moment</a:t>
            </a:r>
          </a:p>
          <a:p>
            <a:r>
              <a:rPr lang="en-US" dirty="0">
                <a:solidFill>
                  <a:srgbClr val="00067B"/>
                </a:solidFill>
              </a:rPr>
              <a:t>release was so large, however,</a:t>
            </a:r>
          </a:p>
          <a:p>
            <a:r>
              <a:rPr lang="en-US" dirty="0">
                <a:solidFill>
                  <a:srgbClr val="00067B"/>
                </a:solidFill>
              </a:rPr>
              <a:t>that a similar constrained</a:t>
            </a:r>
          </a:p>
          <a:p>
            <a:r>
              <a:rPr lang="en-US" dirty="0">
                <a:solidFill>
                  <a:srgbClr val="00067B"/>
                </a:solidFill>
              </a:rPr>
              <a:t>solution (assuming a maximum</a:t>
            </a:r>
          </a:p>
          <a:p>
            <a:r>
              <a:rPr lang="en-US" dirty="0">
                <a:solidFill>
                  <a:srgbClr val="00067B"/>
                </a:solidFill>
              </a:rPr>
              <a:t>of 20 m of slip) gives a smooth,</a:t>
            </a:r>
          </a:p>
          <a:p>
            <a:r>
              <a:rPr lang="en-US" dirty="0">
                <a:solidFill>
                  <a:srgbClr val="00067B"/>
                </a:solidFill>
              </a:rPr>
              <a:t>well-connected solution despite</a:t>
            </a:r>
          </a:p>
          <a:p>
            <a:r>
              <a:rPr lang="en-US" dirty="0">
                <a:solidFill>
                  <a:srgbClr val="00067B"/>
                </a:solidFill>
              </a:rPr>
              <a:t>relatively sparse GPS sampling.</a:t>
            </a:r>
          </a:p>
        </p:txBody>
      </p:sp>
    </p:spTree>
    <p:extLst>
      <p:ext uri="{BB962C8B-B14F-4D97-AF65-F5344CB8AC3E}">
        <p14:creationId xmlns:p14="http://schemas.microsoft.com/office/powerpoint/2010/main" val="97752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94AD9-C635-2715-0FF1-95707E9B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14" y="215249"/>
            <a:ext cx="4753223" cy="2707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8EB9D4-73B1-BBFF-33CF-E2913A01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62" y="139049"/>
            <a:ext cx="4389120" cy="657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9034113-1469-98D1-20E8-32FBCEACC1BB}"/>
              </a:ext>
            </a:extLst>
          </p:cNvPr>
          <p:cNvSpPr txBox="1"/>
          <p:nvPr/>
        </p:nvSpPr>
        <p:spPr>
          <a:xfrm>
            <a:off x="6006338" y="3034649"/>
            <a:ext cx="44226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One potential use of this is to</a:t>
            </a:r>
          </a:p>
          <a:p>
            <a:r>
              <a:rPr lang="en-US" dirty="0">
                <a:solidFill>
                  <a:srgbClr val="00067B"/>
                </a:solidFill>
              </a:rPr>
              <a:t>hypothesis-test </a:t>
            </a:r>
            <a:r>
              <a:rPr lang="en-US" dirty="0" err="1">
                <a:solidFill>
                  <a:srgbClr val="00067B"/>
                </a:solidFill>
              </a:rPr>
              <a:t>extremal</a:t>
            </a:r>
            <a:r>
              <a:rPr lang="en-US" dirty="0">
                <a:solidFill>
                  <a:srgbClr val="00067B"/>
                </a:solidFill>
              </a:rPr>
              <a:t> cases</a:t>
            </a:r>
          </a:p>
          <a:p>
            <a:r>
              <a:rPr lang="en-US" dirty="0">
                <a:solidFill>
                  <a:srgbClr val="00067B"/>
                </a:solidFill>
              </a:rPr>
              <a:t>where these have some</a:t>
            </a:r>
          </a:p>
          <a:p>
            <a:r>
              <a:rPr lang="en-US" dirty="0">
                <a:solidFill>
                  <a:srgbClr val="00067B"/>
                </a:solidFill>
              </a:rPr>
              <a:t>societal relevance</a:t>
            </a:r>
            <a:r>
              <a:rPr lang="mr-IN" dirty="0">
                <a:solidFill>
                  <a:srgbClr val="00067B"/>
                </a:solidFill>
              </a:rPr>
              <a:t>…</a:t>
            </a:r>
            <a:r>
              <a:rPr lang="en-US" dirty="0">
                <a:solidFill>
                  <a:srgbClr val="00067B"/>
                </a:solidFill>
              </a:rPr>
              <a:t> E.g., how</a:t>
            </a:r>
          </a:p>
          <a:p>
            <a:r>
              <a:rPr lang="en-US" dirty="0">
                <a:solidFill>
                  <a:srgbClr val="00067B"/>
                </a:solidFill>
              </a:rPr>
              <a:t>large an earthquake might the</a:t>
            </a:r>
          </a:p>
          <a:p>
            <a:r>
              <a:rPr lang="en-US" dirty="0">
                <a:solidFill>
                  <a:srgbClr val="00067B"/>
                </a:solidFill>
              </a:rPr>
              <a:t>accumulated strain potential</a:t>
            </a:r>
          </a:p>
          <a:p>
            <a:r>
              <a:rPr lang="en-US" dirty="0">
                <a:solidFill>
                  <a:srgbClr val="00067B"/>
                </a:solidFill>
              </a:rPr>
              <a:t>energy on the Guerrero</a:t>
            </a:r>
          </a:p>
          <a:p>
            <a:r>
              <a:rPr lang="en-US" dirty="0" err="1">
                <a:solidFill>
                  <a:srgbClr val="00067B"/>
                </a:solidFill>
              </a:rPr>
              <a:t>megathrust</a:t>
            </a:r>
            <a:r>
              <a:rPr lang="en-US" dirty="0">
                <a:solidFill>
                  <a:srgbClr val="00067B"/>
                </a:solidFill>
              </a:rPr>
              <a:t> permit?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9ADA42-A079-C5FE-B5C8-FB3269F1D73F}"/>
              </a:ext>
            </a:extLst>
          </p:cNvPr>
          <p:cNvSpPr txBox="1"/>
          <p:nvPr/>
        </p:nvSpPr>
        <p:spPr>
          <a:xfrm>
            <a:off x="1985904" y="2272649"/>
            <a:ext cx="104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M~7.9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9311069-E2AC-E842-EC19-4F5F3A7964A4}"/>
              </a:ext>
            </a:extLst>
          </p:cNvPr>
          <p:cNvSpPr txBox="1"/>
          <p:nvPr/>
        </p:nvSpPr>
        <p:spPr>
          <a:xfrm>
            <a:off x="1985904" y="5239984"/>
            <a:ext cx="104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M~8.0</a:t>
            </a:r>
          </a:p>
        </p:txBody>
      </p:sp>
    </p:spTree>
    <p:extLst>
      <p:ext uri="{BB962C8B-B14F-4D97-AF65-F5344CB8AC3E}">
        <p14:creationId xmlns:p14="http://schemas.microsoft.com/office/powerpoint/2010/main" val="182284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110711E-8962-C387-3CBF-A4B19D66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143" y="320457"/>
            <a:ext cx="8483713" cy="62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67B"/>
                </a:solidFill>
                <a:latin typeface="Arial Black" charset="0"/>
              </a:rPr>
              <a:t>Incorporating A Priori Information:</a:t>
            </a:r>
          </a:p>
          <a:p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Sometimes, we know enough about a problem before we</a:t>
            </a:r>
          </a:p>
          <a:p>
            <a:r>
              <a:rPr lang="en-US" dirty="0">
                <a:solidFill>
                  <a:srgbClr val="00067B"/>
                </a:solidFill>
              </a:rPr>
              <a:t>   start to evaluate what is or is not a reasonable answer,</a:t>
            </a:r>
          </a:p>
          <a:p>
            <a:r>
              <a:rPr lang="en-US" dirty="0">
                <a:solidFill>
                  <a:srgbClr val="00067B"/>
                </a:solidFill>
              </a:rPr>
              <a:t>   independent of our measurement (equality) constraints:</a:t>
            </a:r>
          </a:p>
          <a:p>
            <a:r>
              <a:rPr lang="en-US" dirty="0">
                <a:solidFill>
                  <a:srgbClr val="00067B"/>
                </a:solidFill>
              </a:rPr>
              <a:t>   We can refer to this as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geological knowledge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067B"/>
                </a:solidFill>
              </a:rPr>
              <a:t>: From knowledge of geology we might infer that </a:t>
            </a:r>
          </a:p>
          <a:p>
            <a:r>
              <a:rPr lang="en-US" dirty="0">
                <a:solidFill>
                  <a:srgbClr val="00067B"/>
                </a:solidFill>
              </a:rPr>
              <a:t>   mass density in a study area will always be </a:t>
            </a:r>
            <a:r>
              <a:rPr lang="en-US" dirty="0">
                <a:latin typeface="Times New Roman" charset="0"/>
              </a:rPr>
              <a:t>&gt; 2200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kg m</a:t>
            </a:r>
            <a:r>
              <a:rPr lang="en-US" baseline="30000" dirty="0">
                <a:solidFill>
                  <a:srgbClr val="00067B"/>
                </a:solidFill>
              </a:rPr>
              <a:t>-3</a:t>
            </a:r>
            <a:r>
              <a:rPr lang="en-US" dirty="0">
                <a:solidFill>
                  <a:srgbClr val="00067B"/>
                </a:solidFill>
              </a:rPr>
              <a:t>,</a:t>
            </a:r>
          </a:p>
          <a:p>
            <a:r>
              <a:rPr lang="en-US" dirty="0">
                <a:solidFill>
                  <a:srgbClr val="00067B"/>
                </a:solidFill>
              </a:rPr>
              <a:t>   and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&lt; 3000 </a:t>
            </a:r>
            <a:r>
              <a:rPr lang="en-US" dirty="0">
                <a:solidFill>
                  <a:srgbClr val="00067B"/>
                </a:solidFill>
              </a:rPr>
              <a:t>kg m</a:t>
            </a:r>
            <a:r>
              <a:rPr lang="en-US" baseline="30000" dirty="0">
                <a:solidFill>
                  <a:srgbClr val="00067B"/>
                </a:solidFill>
              </a:rPr>
              <a:t>-3</a:t>
            </a:r>
            <a:r>
              <a:rPr lang="en-US" dirty="0">
                <a:solidFill>
                  <a:srgbClr val="00067B"/>
                </a:solidFill>
              </a:rPr>
              <a:t>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Other times, we may observe outliers in our measurements</a:t>
            </a:r>
          </a:p>
          <a:p>
            <a:r>
              <a:rPr lang="en-US" dirty="0">
                <a:solidFill>
                  <a:srgbClr val="00067B"/>
                </a:solidFill>
              </a:rPr>
              <a:t>   that lead us to suspect the measurement errors have a</a:t>
            </a:r>
          </a:p>
          <a:p>
            <a:r>
              <a:rPr lang="en-US" dirty="0">
                <a:solidFill>
                  <a:srgbClr val="00067B"/>
                </a:solidFill>
              </a:rPr>
              <a:t>   Laplacian instead of Gaussian probability density </a:t>
            </a:r>
          </a:p>
          <a:p>
            <a:r>
              <a:rPr lang="en-US" dirty="0">
                <a:solidFill>
                  <a:srgbClr val="00067B"/>
                </a:solidFill>
              </a:rPr>
              <a:t>   function (so that we want to use an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-</a:t>
            </a:r>
            <a:r>
              <a:rPr lang="en-US" dirty="0">
                <a:solidFill>
                  <a:srgbClr val="00067B"/>
                </a:solidFill>
              </a:rPr>
              <a:t>norm rather than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-norm to solve).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Both of these types of problems can be solved using </a:t>
            </a:r>
          </a:p>
          <a:p>
            <a:r>
              <a:rPr lang="en-US" dirty="0"/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14384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C55557C8-8555-313A-5454-72B85E9B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31" y="321469"/>
            <a:ext cx="8576737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Linear Programming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(LP) seeks to minimize: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Subject to the constraints that: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Suppose we have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additional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equality constraints</a:t>
            </a:r>
            <a:r>
              <a:rPr lang="en-US" dirty="0">
                <a:solidFill>
                  <a:srgbClr val="00067B"/>
                </a:solidFill>
              </a:rPr>
              <a:t>: e.g.,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D65093-827E-7B34-67A2-89BF8CAE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56" y="958056"/>
            <a:ext cx="2743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AA09B5ED-E67D-9019-E5DC-CFB72539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181" y="1050131"/>
            <a:ext cx="43830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(Where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b="1" baseline="30000" dirty="0">
                <a:latin typeface="Times New Roman" charset="0"/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are errors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&gt; 0</a:t>
            </a:r>
            <a:r>
              <a:rPr lang="en-US" dirty="0">
                <a:solidFill>
                  <a:srgbClr val="00067B"/>
                </a:solidFill>
              </a:rPr>
              <a:t>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b="1" baseline="30000" dirty="0">
                <a:latin typeface="Times New Roman" charset="0"/>
              </a:rPr>
              <a:t>–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are</a:t>
            </a:r>
          </a:p>
          <a:p>
            <a:r>
              <a:rPr lang="en-US" dirty="0">
                <a:solidFill>
                  <a:srgbClr val="00067B"/>
                </a:solidFill>
              </a:rPr>
              <a:t>errors </a:t>
            </a:r>
            <a:r>
              <a:rPr lang="en-US" dirty="0">
                <a:latin typeface="Times New Roman" charset="0"/>
              </a:rPr>
              <a:t>&lt; 0</a:t>
            </a:r>
            <a:r>
              <a:rPr lang="en-US" dirty="0">
                <a:solidFill>
                  <a:srgbClr val="00067B"/>
                </a:solidFill>
              </a:rPr>
              <a:t>. Note all values in </a:t>
            </a:r>
            <a:r>
              <a:rPr lang="en-US" i="1" dirty="0">
                <a:latin typeface="Times New Roman" charset="0"/>
              </a:rPr>
              <a:t>x</a:t>
            </a:r>
            <a:endParaRPr lang="en-US" i="1" dirty="0"/>
          </a:p>
          <a:p>
            <a:r>
              <a:rPr lang="en-US" dirty="0">
                <a:solidFill>
                  <a:srgbClr val="00067B"/>
                </a:solidFill>
              </a:rPr>
              <a:t>must be positive! Including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rgbClr val="00067B"/>
                </a:solidFill>
              </a:rPr>
              <a:t>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57D9B5-7AF5-E8D5-D0A2-CC113389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6" y="2710656"/>
            <a:ext cx="3787775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2B0F9B-B800-0C6C-4989-5A4433FA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93" y="4601369"/>
            <a:ext cx="19812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Text Box 10">
            <a:extLst>
              <a:ext uri="{FF2B5EF4-FFF2-40B4-BE49-F238E27FC236}">
                <a16:creationId xmlns:a16="http://schemas.microsoft.com/office/drawing/2014/main" id="{17D9337A-DC50-37D1-4630-78E8DC20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18" y="4723606"/>
            <a:ext cx="4008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ym typeface="Symbol" charset="0"/>
              </a:rPr>
              <a:t>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a matrix equation </a:t>
            </a:r>
            <a:r>
              <a:rPr lang="en-US" i="1" dirty="0" err="1">
                <a:latin typeface="Times New Roman" charset="0"/>
              </a:rPr>
              <a:t>Fm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h</a:t>
            </a:r>
            <a:endParaRPr lang="en-US" i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AB02D8-7B80-1C83-B780-0A6C3579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93" y="5377656"/>
            <a:ext cx="2362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" name="Line 10">
            <a:extLst>
              <a:ext uri="{FF2B5EF4-FFF2-40B4-BE49-F238E27FC236}">
                <a16:creationId xmlns:a16="http://schemas.microsoft.com/office/drawing/2014/main" id="{CA642419-C490-8570-AF12-A80AEA27C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7985" y="1153319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1">
            <a:extLst>
              <a:ext uri="{FF2B5EF4-FFF2-40B4-BE49-F238E27FC236}">
                <a16:creationId xmlns:a16="http://schemas.microsoft.com/office/drawing/2014/main" id="{42AA3EFC-6D5A-8689-969B-DBB7092CC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1" y="1145094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FE19648E-69ED-701B-C8F1-28AF05CD5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5428" y="1508775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2117D43D-0D56-6989-CADE-5015E715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1893" y="1872456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3C751FE6-17F7-7E9F-C426-630011DD5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239" y="4785375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F25BCA61-E77C-98EA-E6A7-861E82BF8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239" y="4739191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57ABEADD-B0E2-18FD-4A32-9765567D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9996" y="4785375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B549150F-8D2E-3A1E-6A61-8AA9F48E0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7374" y="4785375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39167305-5894-2E01-321F-025F625D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340" y="259557"/>
            <a:ext cx="693931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Now suppose further that we have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inequality</a:t>
            </a:r>
          </a:p>
          <a:p>
            <a:r>
              <a:rPr lang="en-US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constraints</a:t>
            </a:r>
            <a:r>
              <a:rPr lang="en-US" dirty="0">
                <a:solidFill>
                  <a:srgbClr val="00067B"/>
                </a:solidFill>
              </a:rPr>
              <a:t>, 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bounds</a:t>
            </a:r>
            <a:r>
              <a:rPr lang="en-US" dirty="0">
                <a:solidFill>
                  <a:srgbClr val="00067B"/>
                </a:solidFill>
              </a:rPr>
              <a:t>, of the form: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We introduce 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slack variables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/>
              <a:t>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li</a:t>
            </a:r>
            <a:r>
              <a:rPr lang="en-US" dirty="0"/>
              <a:t>,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ui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and order these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6D193-AFAA-8A71-AFDD-7E18DF09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2" y="1135857"/>
            <a:ext cx="1828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C1FDCF2C-157F-297A-113F-F3A7C72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02" y="2289969"/>
            <a:ext cx="3048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5BD78F31-E9A3-00AA-4377-21CF29AF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15" y="3693319"/>
            <a:ext cx="42433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381F750D-604E-C267-AF1F-7B86423D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02" y="4966494"/>
            <a:ext cx="4191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E61A45A3-9A4F-5BF8-4BB3-5B5C7400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7" y="4325144"/>
            <a:ext cx="37639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2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07D5C16-9F18-60F4-4D63-98B9D780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70681"/>
            <a:ext cx="853951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Here: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Then we solve for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+ 2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+ 2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unknowns, minimizing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(Do this using a linear programming algorithm, e.g. in </a:t>
            </a:r>
            <a:r>
              <a:rPr lang="en-US" dirty="0" err="1">
                <a:solidFill>
                  <a:srgbClr val="00067B"/>
                </a:solidFill>
              </a:rPr>
              <a:t>Matlab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9556C-0DD1-E19B-B9A3-8CCBDD5C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993"/>
            <a:ext cx="23923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F9508-16E9-CB6C-B9FD-40C145EA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5518"/>
            <a:ext cx="3048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6F12E-7C13-B3F1-0671-342144A8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993"/>
            <a:ext cx="2590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3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97313F8-3551-9577-052B-2E923841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729" y="151180"/>
            <a:ext cx="9089155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067B"/>
                </a:solidFill>
              </a:rPr>
              <a:t>: Wanted to solve the slow fault slip problem discussed</a:t>
            </a:r>
          </a:p>
          <a:p>
            <a:r>
              <a:rPr lang="en-US" dirty="0">
                <a:solidFill>
                  <a:srgbClr val="00067B"/>
                </a:solidFill>
              </a:rPr>
              <a:t>   last week for southern Mexico, but using a discretized fault</a:t>
            </a:r>
          </a:p>
          <a:p>
            <a:r>
              <a:rPr lang="en-US" dirty="0">
                <a:solidFill>
                  <a:srgbClr val="00067B"/>
                </a:solidFill>
              </a:rPr>
              <a:t>   surface instead of one or two constant-slip patches: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Note two components of slip at each pixel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a highly 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over-parameterized problem!!!</a:t>
            </a:r>
            <a:endParaRPr lang="en-US" dirty="0">
              <a:solidFill>
                <a:srgbClr val="00067B"/>
              </a:solidFill>
            </a:endParaRPr>
          </a:p>
        </p:txBody>
      </p:sp>
      <p:pic>
        <p:nvPicPr>
          <p:cNvPr id="5" name="Picture 4" descr="Bare">
            <a:extLst>
              <a:ext uri="{FF2B5EF4-FFF2-40B4-BE49-F238E27FC236}">
                <a16:creationId xmlns:a16="http://schemas.microsoft.com/office/drawing/2014/main" id="{B6278685-B059-3849-A1BE-D1016395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16" y="1368792"/>
            <a:ext cx="6400800" cy="436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2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42EFD9-28F5-D265-57CC-4BE60566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453" y="267529"/>
            <a:ext cx="791309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Useful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geological knowledge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for this problem includes:</a:t>
            </a:r>
          </a:p>
          <a:p>
            <a:r>
              <a:rPr lang="en-US" dirty="0">
                <a:solidFill>
                  <a:srgbClr val="00067B"/>
                </a:solidFill>
              </a:rPr>
              <a:t>   • Expect dip-slip to be in a thrust direction (</a:t>
            </a:r>
            <a:r>
              <a:rPr lang="en-US" b="1" dirty="0" err="1">
                <a:latin typeface="Times New Roman" charset="0"/>
              </a:rPr>
              <a:t>S</a:t>
            </a:r>
            <a:r>
              <a:rPr lang="en-US" i="1" baseline="30000" dirty="0" err="1">
                <a:latin typeface="Times New Roman" charset="0"/>
              </a:rPr>
              <a:t>ds</a:t>
            </a:r>
            <a:r>
              <a:rPr lang="en-US" dirty="0">
                <a:latin typeface="Times New Roman" charset="0"/>
              </a:rPr>
              <a:t> &gt; 0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  <a:p>
            <a:r>
              <a:rPr lang="en-US" dirty="0">
                <a:solidFill>
                  <a:srgbClr val="00067B"/>
                </a:solidFill>
              </a:rPr>
              <a:t>   • Expect dip-slip to exceed strike-slip (</a:t>
            </a:r>
            <a:r>
              <a:rPr lang="en-US" b="1" dirty="0" err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ds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&gt; </a:t>
            </a:r>
            <a:r>
              <a:rPr lang="en-US" b="1" dirty="0" err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ss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  <a:p>
            <a:r>
              <a:rPr lang="en-US" dirty="0">
                <a:solidFill>
                  <a:srgbClr val="00067B"/>
                </a:solidFill>
              </a:rPr>
              <a:t>   • Expect strike-slip to be left-lateral based on </a:t>
            </a:r>
          </a:p>
          <a:p>
            <a:r>
              <a:rPr lang="en-US" dirty="0">
                <a:solidFill>
                  <a:srgbClr val="00067B"/>
                </a:solidFill>
              </a:rPr>
              <a:t>      relative plate motion (</a:t>
            </a:r>
            <a:r>
              <a:rPr lang="en-US" dirty="0" err="1">
                <a:solidFill>
                  <a:srgbClr val="00067B"/>
                </a:solidFill>
              </a:rPr>
              <a:t>Cocos</a:t>
            </a:r>
            <a:r>
              <a:rPr lang="en-US" dirty="0">
                <a:solidFill>
                  <a:srgbClr val="00067B"/>
                </a:solidFill>
              </a:rPr>
              <a:t>-North America) (</a:t>
            </a:r>
            <a:r>
              <a:rPr lang="en-US" b="1" dirty="0" err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ss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&gt; 0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  <a:p>
            <a:r>
              <a:rPr lang="en-US" dirty="0">
                <a:solidFill>
                  <a:srgbClr val="00067B"/>
                </a:solidFill>
              </a:rPr>
              <a:t>   • Expect slip patches to connect (i.e.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smooth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rather</a:t>
            </a:r>
          </a:p>
          <a:p>
            <a:r>
              <a:rPr lang="en-US" dirty="0">
                <a:solidFill>
                  <a:srgbClr val="00067B"/>
                </a:solidFill>
              </a:rPr>
              <a:t>      than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blocky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; can express as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– S</a:t>
            </a:r>
            <a:r>
              <a:rPr lang="en-US" i="1" baseline="-25000" dirty="0">
                <a:latin typeface="Times New Roman" charset="0"/>
              </a:rPr>
              <a:t>i+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Also used:</a:t>
            </a:r>
          </a:p>
          <a:p>
            <a:r>
              <a:rPr lang="en-US" dirty="0">
                <a:solidFill>
                  <a:srgbClr val="00067B"/>
                </a:solidFill>
              </a:rPr>
              <a:t>   • Estimates of measurement uncertainty</a:t>
            </a:r>
          </a:p>
          <a:p>
            <a:r>
              <a:rPr lang="en-US" dirty="0">
                <a:solidFill>
                  <a:srgbClr val="00067B"/>
                </a:solidFill>
              </a:rPr>
              <a:t>      (used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instead of </a:t>
            </a:r>
            <a:r>
              <a:rPr lang="en-US" dirty="0">
                <a:latin typeface="Symbol" charset="0"/>
                <a:sym typeface="Symbol" charset="0"/>
              </a:rPr>
              <a:t></a:t>
            </a:r>
            <a:r>
              <a:rPr lang="en-US" dirty="0">
                <a:solidFill>
                  <a:srgbClr val="00067B"/>
                </a:solidFill>
                <a:latin typeface="Arial"/>
                <a:sym typeface="Symbol" charset="0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in latter part of </a:t>
            </a:r>
            <a:r>
              <a:rPr lang="en-US" b="1" dirty="0" err="1">
                <a:latin typeface="Times New Roman" charset="0"/>
              </a:rPr>
              <a:t>c</a:t>
            </a:r>
            <a:r>
              <a:rPr lang="en-US" i="1" baseline="30000" dirty="0" err="1">
                <a:latin typeface="Times New Roman" charset="0"/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vector)</a:t>
            </a:r>
          </a:p>
          <a:p>
            <a:r>
              <a:rPr lang="en-US" dirty="0">
                <a:solidFill>
                  <a:srgbClr val="00067B"/>
                </a:solidFill>
              </a:rPr>
              <a:t>   • Minimization of the total moment release </a:t>
            </a:r>
          </a:p>
          <a:p>
            <a:r>
              <a:rPr lang="en-US" dirty="0">
                <a:solidFill>
                  <a:srgbClr val="00067B"/>
                </a:solidFill>
              </a:rPr>
              <a:t>      (used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instead of </a:t>
            </a:r>
            <a:r>
              <a:rPr lang="en-US" dirty="0">
                <a:latin typeface="Times New Roman" charset="0"/>
              </a:rPr>
              <a:t>0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in first slot of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latin typeface="Times New Roman" charset="0"/>
              </a:rPr>
              <a:t>c</a:t>
            </a:r>
            <a:r>
              <a:rPr lang="en-US" i="1" baseline="30000" dirty="0" err="1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vector)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F7703-2181-CF40-B122-0E9DC54B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606" y="4991929"/>
            <a:ext cx="3760788" cy="159854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289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p02">
            <a:extLst>
              <a:ext uri="{FF2B5EF4-FFF2-40B4-BE49-F238E27FC236}">
                <a16:creationId xmlns:a16="http://schemas.microsoft.com/office/drawing/2014/main" id="{69AA9638-6664-B1DE-9B8B-3C5A0895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85788"/>
            <a:ext cx="6629400" cy="568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p02">
            <a:extLst>
              <a:ext uri="{FF2B5EF4-FFF2-40B4-BE49-F238E27FC236}">
                <a16:creationId xmlns:a16="http://schemas.microsoft.com/office/drawing/2014/main" id="{809CF695-56BB-7AAE-9692-8F8A2568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8" y="150019"/>
            <a:ext cx="3778250" cy="3240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n_Err_2002">
            <a:extLst>
              <a:ext uri="{FF2B5EF4-FFF2-40B4-BE49-F238E27FC236}">
                <a16:creationId xmlns:a16="http://schemas.microsoft.com/office/drawing/2014/main" id="{D67B2E2C-423A-9DC3-D824-8010559E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8" y="3502819"/>
            <a:ext cx="3778250" cy="3205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DA92381-E143-AC85-7923-ECD0BD24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693" y="459582"/>
            <a:ext cx="439575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Comparison is useful just to </a:t>
            </a:r>
          </a:p>
          <a:p>
            <a:r>
              <a:rPr lang="en-US" dirty="0">
                <a:solidFill>
                  <a:srgbClr val="00067B"/>
                </a:solidFill>
              </a:rPr>
              <a:t>see what is and is not required</a:t>
            </a:r>
          </a:p>
          <a:p>
            <a:r>
              <a:rPr lang="en-US" dirty="0">
                <a:solidFill>
                  <a:srgbClr val="00067B"/>
                </a:solidFill>
              </a:rPr>
              <a:t>by the data, and what may be </a:t>
            </a:r>
          </a:p>
          <a:p>
            <a:r>
              <a:rPr lang="en-US" dirty="0">
                <a:solidFill>
                  <a:srgbClr val="00067B"/>
                </a:solidFill>
              </a:rPr>
              <a:t>artefacts of the model </a:t>
            </a:r>
          </a:p>
          <a:p>
            <a:r>
              <a:rPr lang="en-US" dirty="0">
                <a:solidFill>
                  <a:srgbClr val="00067B"/>
                </a:solidFill>
              </a:rPr>
              <a:t>parameterization…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Also very useful to look at the</a:t>
            </a:r>
          </a:p>
          <a:p>
            <a:r>
              <a:rPr lang="en-US" dirty="0">
                <a:solidFill>
                  <a:srgbClr val="00067B"/>
                </a:solidFill>
              </a:rPr>
              <a:t>difference in moment release</a:t>
            </a:r>
          </a:p>
          <a:p>
            <a:r>
              <a:rPr lang="en-US" dirty="0">
                <a:solidFill>
                  <a:srgbClr val="00067B"/>
                </a:solidFill>
              </a:rPr>
              <a:t>for the two. The minimum-</a:t>
            </a:r>
          </a:p>
          <a:p>
            <a:r>
              <a:rPr lang="en-US" dirty="0">
                <a:solidFill>
                  <a:srgbClr val="00067B"/>
                </a:solidFill>
              </a:rPr>
              <a:t>moment discretized case gives</a:t>
            </a:r>
          </a:p>
          <a:p>
            <a:r>
              <a:rPr lang="en-US" dirty="0">
                <a:solidFill>
                  <a:srgbClr val="00067B"/>
                </a:solidFill>
              </a:rPr>
              <a:t>equivalent magnitude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 = 6.8</a:t>
            </a:r>
            <a:endParaRPr lang="en-US" dirty="0"/>
          </a:p>
          <a:p>
            <a:r>
              <a:rPr lang="en-US" dirty="0">
                <a:solidFill>
                  <a:srgbClr val="00067B"/>
                </a:solidFill>
              </a:rPr>
              <a:t>for the largest (2002) event;</a:t>
            </a:r>
          </a:p>
          <a:p>
            <a:r>
              <a:rPr lang="en-US" dirty="0">
                <a:solidFill>
                  <a:srgbClr val="00067B"/>
                </a:solidFill>
              </a:rPr>
              <a:t>the two-patch solution gives </a:t>
            </a:r>
          </a:p>
          <a:p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w</a:t>
            </a:r>
            <a:r>
              <a:rPr lang="en-US" dirty="0">
                <a:latin typeface="Times New Roman" charset="0"/>
              </a:rPr>
              <a:t> = 7.5</a:t>
            </a:r>
            <a:r>
              <a:rPr lang="en-US" dirty="0">
                <a:solidFill>
                  <a:srgbClr val="00067B"/>
                </a:solidFill>
              </a:rPr>
              <a:t>! And the GPS data</a:t>
            </a:r>
          </a:p>
          <a:p>
            <a:r>
              <a:rPr lang="en-US" dirty="0">
                <a:solidFill>
                  <a:srgbClr val="00067B"/>
                </a:solidFill>
              </a:rPr>
              <a:t>sampling is clearly too sparse</a:t>
            </a:r>
          </a:p>
          <a:p>
            <a:r>
              <a:rPr lang="en-US" dirty="0">
                <a:solidFill>
                  <a:srgbClr val="00067B"/>
                </a:solidFill>
              </a:rPr>
              <a:t>to completely constrain it.</a:t>
            </a:r>
          </a:p>
        </p:txBody>
      </p:sp>
    </p:spTree>
    <p:extLst>
      <p:ext uri="{BB962C8B-B14F-4D97-AF65-F5344CB8AC3E}">
        <p14:creationId xmlns:p14="http://schemas.microsoft.com/office/powerpoint/2010/main" val="5220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772</Words>
  <Application>Microsoft Macintosh PowerPoint</Application>
  <PresentationFormat>Widescreen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45</cp:revision>
  <dcterms:created xsi:type="dcterms:W3CDTF">2023-08-28T22:59:26Z</dcterms:created>
  <dcterms:modified xsi:type="dcterms:W3CDTF">2023-10-19T16:27:19Z</dcterms:modified>
</cp:coreProperties>
</file>