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3" r:id="rId3"/>
    <p:sldId id="286" r:id="rId4"/>
    <p:sldId id="298" r:id="rId5"/>
    <p:sldId id="287" r:id="rId6"/>
    <p:sldId id="299" r:id="rId7"/>
    <p:sldId id="288" r:id="rId8"/>
    <p:sldId id="296" r:id="rId9"/>
    <p:sldId id="294" r:id="rId10"/>
    <p:sldId id="291" r:id="rId11"/>
    <p:sldId id="289" r:id="rId12"/>
    <p:sldId id="300" r:id="rId13"/>
    <p:sldId id="302" r:id="rId14"/>
    <p:sldId id="295" r:id="rId15"/>
    <p:sldId id="29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67B"/>
    <a:srgbClr val="FFE5EA"/>
    <a:srgbClr val="E2F0FF"/>
    <a:srgbClr val="EDF4FF"/>
    <a:srgbClr val="FBADB8"/>
    <a:srgbClr val="FF857F"/>
    <a:srgbClr val="FF4C5C"/>
    <a:srgbClr val="000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370C0-BFEB-05F1-30D1-0EF6AA48A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3CBF1B-FCC8-B8FB-2AA4-78538029B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997AE-DDA6-0945-7D73-D06E0F7A7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472D0-58E5-2721-91B2-E6C22F001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76344-B18A-8966-469E-E911342C3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3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0F424-2D7E-0FD4-E3BB-AC315B614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25967F-FB1F-15F6-55D4-272E884BF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C05AC-CCD4-208C-46ED-AB5D2920D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B5DA6-B78D-902B-3AA2-3F8E4311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9915B-6F5B-17D0-0BE3-FB989123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2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8592A9-BAE5-1462-4D4F-3B52F0892B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31A1BD-3590-6A6F-0CEF-98F5D73E6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7F40A-A507-F733-381E-F25087799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99A18-525D-29AE-4A62-AACFE0F66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125A3-8E49-AF37-ADA4-CEDAC3AC2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5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89DDB-22A1-4CA8-D3CB-BF3319EF3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4C1C9-DEE9-DD9E-2BCE-EBA7C1D43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380EC-26D7-74A4-331F-7A2AA0A74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712F3-A1AE-1640-200B-326024523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88292-9684-6248-711C-AA35AAE4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85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5D141-AD3E-FEF2-34EA-FFDC3226A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812AB-86A0-8288-F2B8-27522D6A5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F3710-7484-C77C-866D-B926A9BEC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5345F-C64E-E385-5483-7BB76043C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A1D2E-1C41-292E-11EA-BF6FD9F9A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30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2FAF2-A37E-B223-3FC0-71CCD101D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52BBF-DEE9-0875-1C42-304908876C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350E1-B4E4-8B54-8229-E0B761D9D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5AF97-C470-70D1-17F6-B9C273439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959D6A-FEA4-AD22-436C-052C94DC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49AF6-75A7-C4B3-6D0A-4320C4278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17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BEE5C-CE09-7D3B-D30A-77583D957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B983B-4FDF-E8B5-7EAF-6BAC5AF10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50A22-C90A-D321-E865-DEB9D053F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4451BF-95D9-F113-9D9D-713468779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6047A-379B-756F-C008-46D89BC6F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E952EF-3D20-1CD7-BFDF-EE142D3FE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174AB8-4BB3-35AB-A7F4-30DAD7D5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5E2585-DC3D-BBDC-BDA2-DBE33D76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86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F1832-7824-F42C-CF0D-3A2A5613D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26AC22-ECF4-7C99-06E0-D995FBD49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CEB83D-D51B-19CB-D369-868086001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89A641-B04D-4E05-BAC1-E0AF13E06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7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189468-2725-19EC-D425-E15FDE49F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68E0DE-5EE6-F116-6C92-C79A76F76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7E1C6-4BAD-80FE-14CE-19A34CBDD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5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44AE8-F259-C617-5C53-21A29092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88D14-E850-08A3-256C-D7A846E67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A87FA7-A17F-DD8E-8D7A-283C180B5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D29CD5-C10A-2A29-7E43-2EB3D3530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3A5B4-8BE2-0175-6CB6-B538F7DF8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890B5E-55E3-4919-EB66-5BDDB3F6B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72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B8707-1030-E7BB-834A-99916EE79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096879-99F8-7D0A-FA71-8BC6E8B9CC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52EC58-0175-AD32-1C7B-8D1B533CE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836C8-FB9D-4F95-A67A-754AA6D6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3B3-AC8E-0E4A-ABB5-B840E5CD0FD9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C93930-8C7E-4B75-B6AE-F06F4A31D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07B9B-6B3B-81B7-F042-0E56F54A9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3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B5E1A2-BD92-1300-4889-349C63B94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361BB-20F5-FF77-266C-0E867B5AD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FC22D-C881-4B86-588F-7E111FDA7D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033B3-AC8E-0E4A-ABB5-B840E5CD0FD9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25397-5F5D-A6D5-5686-B743AD66C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28D1D-65A0-3472-BD74-2EFFB7478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7D5B0-BFD4-6C4C-9076-DEC91A1F1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0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0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7">
            <a:extLst>
              <a:ext uri="{FF2B5EF4-FFF2-40B4-BE49-F238E27FC236}">
                <a16:creationId xmlns:a16="http://schemas.microsoft.com/office/drawing/2014/main" id="{34799653-F163-59D7-84CC-FC116DF32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4555" y="6405563"/>
            <a:ext cx="2111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99F"/>
                </a:solidFill>
              </a:rPr>
              <a:t>© A.R. Lowry 2023</a:t>
            </a:r>
            <a:endParaRPr lang="en-US" sz="1800" dirty="0">
              <a:solidFill>
                <a:srgbClr val="00099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Text Box 26">
            <a:extLst>
              <a:ext uri="{FF2B5EF4-FFF2-40B4-BE49-F238E27FC236}">
                <a16:creationId xmlns:a16="http://schemas.microsoft.com/office/drawing/2014/main" id="{BE7C61FC-0994-C55B-F855-4D53B22F2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6972" y="38100"/>
            <a:ext cx="18614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24 Oct 2023</a:t>
            </a:r>
          </a:p>
        </p:txBody>
      </p:sp>
      <p:sp>
        <p:nvSpPr>
          <p:cNvPr id="34" name="Text Box 28">
            <a:extLst>
              <a:ext uri="{FF2B5EF4-FFF2-40B4-BE49-F238E27FC236}">
                <a16:creationId xmlns:a16="http://schemas.microsoft.com/office/drawing/2014/main" id="{B19D34FE-7060-1186-CC88-4AC6A42E4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834" y="6425092"/>
            <a:ext cx="57268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Read for Tues 24 Oct: </a:t>
            </a:r>
            <a:r>
              <a:rPr lang="en-US" i="1" dirty="0">
                <a:solidFill>
                  <a:srgbClr val="00067B"/>
                </a:solidFill>
              </a:rPr>
              <a:t>Menke C</a:t>
            </a:r>
            <a:r>
              <a:rPr lang="en-US" dirty="0">
                <a:solidFill>
                  <a:srgbClr val="00067B"/>
                </a:solidFill>
              </a:rPr>
              <a:t>hapter 8 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859E70B8-7011-C107-4A39-3D854738A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846" y="38100"/>
            <a:ext cx="89392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067B"/>
                </a:solidFill>
                <a:latin typeface="Arial Black" charset="0"/>
              </a:rPr>
              <a:t>Geology 5670/6670 Inverse Theory</a:t>
            </a:r>
            <a:endParaRPr lang="en-US" sz="3600" i="1" u="sng" dirty="0">
              <a:solidFill>
                <a:srgbClr val="00067B"/>
              </a:solidFill>
              <a:latin typeface="Arial Black" charset="0"/>
            </a:endParaRPr>
          </a:p>
        </p:txBody>
      </p:sp>
      <p:sp>
        <p:nvSpPr>
          <p:cNvPr id="4" name="Text Box 51">
            <a:extLst>
              <a:ext uri="{FF2B5EF4-FFF2-40B4-BE49-F238E27FC236}">
                <a16:creationId xmlns:a16="http://schemas.microsoft.com/office/drawing/2014/main" id="{2A6C594D-9CEB-0270-5545-27F64B817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978" y="662309"/>
            <a:ext cx="8604535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Linear Programming for L1 &amp; Inequality</a:t>
            </a:r>
          </a:p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   Constraint Problems</a:t>
            </a:r>
            <a:endParaRPr lang="en-US" dirty="0">
              <a:solidFill>
                <a:srgbClr val="00067B"/>
              </a:solidFill>
            </a:endParaRPr>
          </a:p>
          <a:p>
            <a:endParaRPr lang="en-US" sz="3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Linear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programming</a:t>
            </a:r>
            <a:endParaRPr lang="en-US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   seeks to minimize an</a:t>
            </a:r>
          </a:p>
          <a:p>
            <a:r>
              <a:rPr lang="en-US" dirty="0">
                <a:solidFill>
                  <a:srgbClr val="00067B"/>
                </a:solidFill>
              </a:rPr>
              <a:t>   objective function </a:t>
            </a:r>
            <a:r>
              <a:rPr lang="en-US" i="1" dirty="0" err="1">
                <a:latin typeface="Times New Roman" charset="0"/>
              </a:rPr>
              <a:t>c</a:t>
            </a:r>
            <a:r>
              <a:rPr lang="en-US" i="1" baseline="30000" dirty="0" err="1">
                <a:latin typeface="Times New Roman" charset="0"/>
              </a:rPr>
              <a:t>T</a:t>
            </a:r>
            <a:r>
              <a:rPr lang="en-US" i="1" dirty="0" err="1">
                <a:latin typeface="Times New Roman" charset="0"/>
              </a:rPr>
              <a:t>x</a:t>
            </a:r>
            <a:endParaRPr lang="en-US" dirty="0"/>
          </a:p>
          <a:p>
            <a:r>
              <a:rPr lang="en-US" dirty="0">
                <a:solidFill>
                  <a:srgbClr val="00067B"/>
                </a:solidFill>
              </a:rPr>
              <a:t>   subject to </a:t>
            </a:r>
            <a:r>
              <a:rPr lang="en-US" i="1" dirty="0" err="1">
                <a:latin typeface="Times New Roman" charset="0"/>
              </a:rPr>
              <a:t>Bx</a:t>
            </a:r>
            <a:r>
              <a:rPr lang="en-US" i="1" dirty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= </a:t>
            </a:r>
            <a:r>
              <a:rPr lang="en-US" i="1" dirty="0">
                <a:latin typeface="Times New Roman" charset="0"/>
              </a:rPr>
              <a:t>d</a:t>
            </a:r>
            <a:r>
              <a:rPr lang="en-US" dirty="0">
                <a:solidFill>
                  <a:srgbClr val="00067B"/>
                </a:solidFill>
              </a:rPr>
              <a:t>, where:</a:t>
            </a:r>
          </a:p>
          <a:p>
            <a:endParaRPr lang="en-US" sz="1500" dirty="0">
              <a:solidFill>
                <a:srgbClr val="00067B"/>
              </a:solidFill>
            </a:endParaRPr>
          </a:p>
          <a:p>
            <a:endParaRPr lang="en-US" sz="600" i="1" dirty="0">
              <a:solidFill>
                <a:srgbClr val="00067B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067B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Equality constraints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given by</a:t>
            </a:r>
          </a:p>
          <a:p>
            <a:r>
              <a:rPr lang="en-US" dirty="0">
                <a:solidFill>
                  <a:srgbClr val="00067B"/>
                </a:solidFill>
              </a:rPr>
              <a:t>  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latin typeface="Times New Roman" charset="0"/>
              </a:rPr>
              <a:t>Fm</a:t>
            </a:r>
            <a:r>
              <a:rPr lang="en-US" dirty="0">
                <a:latin typeface="Times New Roman" charset="0"/>
              </a:rPr>
              <a:t> =</a:t>
            </a:r>
            <a:r>
              <a:rPr lang="en-US" b="1" i="1" dirty="0">
                <a:latin typeface="Times New Roman" charset="0"/>
              </a:rPr>
              <a:t> </a:t>
            </a:r>
            <a:r>
              <a:rPr lang="en-US" i="1" dirty="0">
                <a:latin typeface="Times New Roman" charset="0"/>
              </a:rPr>
              <a:t>h</a:t>
            </a:r>
            <a:r>
              <a:rPr lang="en-US" dirty="0"/>
              <a:t> </a:t>
            </a:r>
            <a:r>
              <a:rPr lang="en-US" dirty="0">
                <a:solidFill>
                  <a:srgbClr val="00067B"/>
                </a:solidFill>
              </a:rPr>
              <a:t>can be included via:</a:t>
            </a:r>
          </a:p>
          <a:p>
            <a:endParaRPr lang="en-US" sz="1200" dirty="0">
              <a:solidFill>
                <a:srgbClr val="00067B"/>
              </a:solidFill>
            </a:endParaRPr>
          </a:p>
          <a:p>
            <a:endParaRPr lang="en-US" sz="6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Inequality constraints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are</a:t>
            </a:r>
          </a:p>
          <a:p>
            <a:r>
              <a:rPr lang="en-US" dirty="0">
                <a:solidFill>
                  <a:srgbClr val="00067B"/>
                </a:solidFill>
              </a:rPr>
              <a:t>   handled by solving for</a:t>
            </a:r>
          </a:p>
          <a:p>
            <a:r>
              <a:rPr lang="en-US" dirty="0">
                <a:solidFill>
                  <a:srgbClr val="00067B"/>
                </a:solidFill>
              </a:rPr>
              <a:t>   </a:t>
            </a:r>
            <a:r>
              <a:rPr lang="ja-JP" altLang="en-US" dirty="0">
                <a:solidFill>
                  <a:srgbClr val="00067B"/>
                </a:solidFill>
                <a:latin typeface="Arial"/>
              </a:rPr>
              <a:t>“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slack variables</a:t>
            </a:r>
            <a:r>
              <a:rPr lang="ja-JP" altLang="en-US">
                <a:solidFill>
                  <a:srgbClr val="00067B"/>
                </a:solidFill>
                <a:latin typeface="Arial"/>
              </a:rPr>
              <a:t>”</a:t>
            </a:r>
            <a:r>
              <a:rPr lang="en-US" dirty="0">
                <a:solidFill>
                  <a:srgbClr val="00067B"/>
                </a:solidFill>
              </a:rPr>
              <a:t> </a:t>
            </a:r>
            <a:r>
              <a:rPr lang="en-US" i="1" dirty="0" err="1">
                <a:latin typeface="Times New Roman" charset="0"/>
              </a:rPr>
              <a:t>z</a:t>
            </a:r>
            <a:r>
              <a:rPr lang="en-US" i="1" baseline="-25000" dirty="0" err="1">
                <a:latin typeface="Times New Roman" charset="0"/>
              </a:rPr>
              <a:t>l</a:t>
            </a:r>
            <a:r>
              <a:rPr lang="en-US" dirty="0"/>
              <a:t>, </a:t>
            </a:r>
            <a:r>
              <a:rPr lang="en-US" i="1" dirty="0" err="1">
                <a:latin typeface="Times New Roman" charset="0"/>
              </a:rPr>
              <a:t>z</a:t>
            </a:r>
            <a:r>
              <a:rPr lang="en-US" i="1" baseline="-25000" dirty="0" err="1">
                <a:latin typeface="Times New Roman" charset="0"/>
              </a:rPr>
              <a:t>u</a:t>
            </a:r>
            <a:r>
              <a:rPr lang="en-US" dirty="0">
                <a:solidFill>
                  <a:srgbClr val="00067B"/>
                </a:solidFill>
              </a:rPr>
              <a:t>:</a:t>
            </a:r>
          </a:p>
          <a:p>
            <a:endParaRPr lang="en-US" sz="16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  <a:latin typeface="Arial"/>
                <a:cs typeface="Arial"/>
              </a:rPr>
              <a:t>• Should only be used for minimization of the L</a:t>
            </a:r>
            <a:r>
              <a:rPr lang="en-US" baseline="-25000" dirty="0">
                <a:solidFill>
                  <a:srgbClr val="00067B"/>
                </a:solidFill>
                <a:latin typeface="Arial"/>
                <a:cs typeface="Arial"/>
              </a:rPr>
              <a:t>1</a:t>
            </a:r>
            <a:r>
              <a:rPr lang="en-US" dirty="0">
                <a:solidFill>
                  <a:srgbClr val="00067B"/>
                </a:solidFill>
                <a:latin typeface="Arial"/>
                <a:cs typeface="Arial"/>
              </a:rPr>
              <a:t>-norm (i.e., </a:t>
            </a:r>
          </a:p>
          <a:p>
            <a:r>
              <a:rPr lang="en-US" dirty="0">
                <a:solidFill>
                  <a:srgbClr val="00067B"/>
                </a:solidFill>
                <a:latin typeface="Arial"/>
                <a:cs typeface="Arial"/>
              </a:rPr>
              <a:t>   when errors have Laplacian or outlier-prone distributions)</a:t>
            </a:r>
            <a:endParaRPr lang="en-US" dirty="0">
              <a:solidFill>
                <a:srgbClr val="00067B"/>
              </a:solidFill>
            </a:endParaRPr>
          </a:p>
        </p:txBody>
      </p:sp>
      <p:sp>
        <p:nvSpPr>
          <p:cNvPr id="7" name="Line 147">
            <a:extLst>
              <a:ext uri="{FF2B5EF4-FFF2-40B4-BE49-F238E27FC236}">
                <a16:creationId xmlns:a16="http://schemas.microsoft.com/office/drawing/2014/main" id="{D9860772-56B9-AA26-EDEC-A086A651BD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73274" y="2624634"/>
            <a:ext cx="18256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Line 148">
            <a:extLst>
              <a:ext uri="{FF2B5EF4-FFF2-40B4-BE49-F238E27FC236}">
                <a16:creationId xmlns:a16="http://schemas.microsoft.com/office/drawing/2014/main" id="{D638DE4A-424F-3CA9-6391-6508A08771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6280" y="2624634"/>
            <a:ext cx="18256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Line 149">
            <a:extLst>
              <a:ext uri="{FF2B5EF4-FFF2-40B4-BE49-F238E27FC236}">
                <a16:creationId xmlns:a16="http://schemas.microsoft.com/office/drawing/2014/main" id="{B045A0A8-97EA-8065-45DE-9A532970CB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6280" y="2581772"/>
            <a:ext cx="18256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150">
            <a:extLst>
              <a:ext uri="{FF2B5EF4-FFF2-40B4-BE49-F238E27FC236}">
                <a16:creationId xmlns:a16="http://schemas.microsoft.com/office/drawing/2014/main" id="{BAB3CA95-A51C-2580-0534-CA20CB0A6D4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9463" y="2624634"/>
            <a:ext cx="18256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151">
            <a:extLst>
              <a:ext uri="{FF2B5EF4-FFF2-40B4-BE49-F238E27FC236}">
                <a16:creationId xmlns:a16="http://schemas.microsoft.com/office/drawing/2014/main" id="{4F16B44B-05E4-924E-47BD-E568A32D44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0897" y="2272209"/>
            <a:ext cx="18256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152">
            <a:extLst>
              <a:ext uri="{FF2B5EF4-FFF2-40B4-BE49-F238E27FC236}">
                <a16:creationId xmlns:a16="http://schemas.microsoft.com/office/drawing/2014/main" id="{178A644E-E301-A478-F9AF-F995C137AC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2936" y="2274230"/>
            <a:ext cx="18256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153">
            <a:extLst>
              <a:ext uri="{FF2B5EF4-FFF2-40B4-BE49-F238E27FC236}">
                <a16:creationId xmlns:a16="http://schemas.microsoft.com/office/drawing/2014/main" id="{347669E6-2FF0-0F10-F508-4B31E67AB1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674" y="3668889"/>
            <a:ext cx="18256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Line 154">
            <a:extLst>
              <a:ext uri="{FF2B5EF4-FFF2-40B4-BE49-F238E27FC236}">
                <a16:creationId xmlns:a16="http://schemas.microsoft.com/office/drawing/2014/main" id="{D8168F60-39F6-8E93-6E86-4702B635DBC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98907" y="3668889"/>
            <a:ext cx="18256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Line 155">
            <a:extLst>
              <a:ext uri="{FF2B5EF4-FFF2-40B4-BE49-F238E27FC236}">
                <a16:creationId xmlns:a16="http://schemas.microsoft.com/office/drawing/2014/main" id="{18EA7B83-8ED4-ED21-B0C3-D93C6E6A43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98907" y="3626027"/>
            <a:ext cx="18256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Line 156">
            <a:extLst>
              <a:ext uri="{FF2B5EF4-FFF2-40B4-BE49-F238E27FC236}">
                <a16:creationId xmlns:a16="http://schemas.microsoft.com/office/drawing/2014/main" id="{AED917F3-AFD6-12A1-63FA-3FEC403590F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0149" y="3668889"/>
            <a:ext cx="18256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979225E-BCFF-725D-C187-18FAE12D4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453" y="1285979"/>
            <a:ext cx="22098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B170586-E406-540D-0796-94F02E8A4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703" y="2149579"/>
            <a:ext cx="3417888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E815143-61F0-B0AC-8713-C50460158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053" y="3190979"/>
            <a:ext cx="194310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834BE40-9ED0-9DFE-94A3-EEFF1AE37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253" y="4257779"/>
            <a:ext cx="36195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" name="Line 153">
            <a:extLst>
              <a:ext uri="{FF2B5EF4-FFF2-40B4-BE49-F238E27FC236}">
                <a16:creationId xmlns:a16="http://schemas.microsoft.com/office/drawing/2014/main" id="{C7451A05-E6FC-8850-E2E6-3452A4E450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453" y="5104856"/>
            <a:ext cx="18256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Line 156">
            <a:extLst>
              <a:ext uri="{FF2B5EF4-FFF2-40B4-BE49-F238E27FC236}">
                <a16:creationId xmlns:a16="http://schemas.microsoft.com/office/drawing/2014/main" id="{E8786703-633B-6DE5-CB4C-80F9AA0A24B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3612" y="5104856"/>
            <a:ext cx="18256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33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16A14155-49D3-2528-880F-B48B2D490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335846"/>
            <a:ext cx="4329931" cy="618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Q3</a:t>
            </a:r>
            <a:r>
              <a:rPr lang="en-US" dirty="0">
                <a:solidFill>
                  <a:srgbClr val="00067B"/>
                </a:solidFill>
              </a:rPr>
              <a:t>: The scatter is very large</a:t>
            </a:r>
          </a:p>
          <a:p>
            <a:r>
              <a:rPr lang="en-US" dirty="0">
                <a:solidFill>
                  <a:srgbClr val="00067B"/>
                </a:solidFill>
              </a:rPr>
              <a:t>   on the plot and the lines</a:t>
            </a:r>
          </a:p>
          <a:p>
            <a:r>
              <a:rPr lang="en-US" dirty="0">
                <a:solidFill>
                  <a:srgbClr val="00067B"/>
                </a:solidFill>
              </a:rPr>
              <a:t>   don’t pass through the</a:t>
            </a:r>
          </a:p>
          <a:p>
            <a:r>
              <a:rPr lang="en-US" dirty="0">
                <a:solidFill>
                  <a:srgbClr val="00067B"/>
                </a:solidFill>
              </a:rPr>
              <a:t>   densest part of the cloud,</a:t>
            </a:r>
          </a:p>
          <a:p>
            <a:r>
              <a:rPr lang="en-US" dirty="0">
                <a:solidFill>
                  <a:srgbClr val="00067B"/>
                </a:solidFill>
              </a:rPr>
              <a:t>   suggesting model (physics)</a:t>
            </a:r>
          </a:p>
          <a:p>
            <a:r>
              <a:rPr lang="en-US" dirty="0">
                <a:solidFill>
                  <a:srgbClr val="00067B"/>
                </a:solidFill>
              </a:rPr>
              <a:t>   inaccuracies and outlier</a:t>
            </a:r>
          </a:p>
          <a:p>
            <a:r>
              <a:rPr lang="en-US" dirty="0">
                <a:solidFill>
                  <a:srgbClr val="00067B"/>
                </a:solidFill>
              </a:rPr>
              <a:t>   effects… But there does</a:t>
            </a:r>
          </a:p>
          <a:p>
            <a:r>
              <a:rPr lang="en-US" dirty="0">
                <a:solidFill>
                  <a:srgbClr val="00067B"/>
                </a:solidFill>
              </a:rPr>
              <a:t>   appear to be a significant</a:t>
            </a:r>
          </a:p>
          <a:p>
            <a:r>
              <a:rPr lang="en-US" dirty="0">
                <a:solidFill>
                  <a:srgbClr val="00067B"/>
                </a:solidFill>
              </a:rPr>
              <a:t>   relationship! </a:t>
            </a:r>
          </a:p>
          <a:p>
            <a:r>
              <a:rPr lang="en-US" dirty="0">
                <a:solidFill>
                  <a:srgbClr val="00067B"/>
                </a:solidFill>
              </a:rPr>
              <a:t>Note the current data (bottom)</a:t>
            </a:r>
          </a:p>
          <a:p>
            <a:r>
              <a:rPr lang="en-US" dirty="0">
                <a:solidFill>
                  <a:srgbClr val="00067B"/>
                </a:solidFill>
              </a:rPr>
              <a:t>   WLS changes mostly in</a:t>
            </a:r>
          </a:p>
          <a:p>
            <a:r>
              <a:rPr lang="en-US" dirty="0">
                <a:solidFill>
                  <a:srgbClr val="00067B"/>
                </a:solidFill>
              </a:rPr>
              <a:t>   reduction of slope (</a:t>
            </a:r>
            <a:r>
              <a:rPr lang="en-US" i="1" dirty="0" err="1">
                <a:latin typeface="Times New Roman"/>
                <a:cs typeface="Times New Roman"/>
              </a:rPr>
              <a:t>l</a:t>
            </a:r>
            <a:r>
              <a:rPr lang="en-US" i="1" baseline="-25000" dirty="0" err="1">
                <a:latin typeface="Times New Roman"/>
                <a:cs typeface="Times New Roman"/>
              </a:rPr>
              <a:t>rad</a:t>
            </a:r>
            <a:r>
              <a:rPr lang="en-US" dirty="0">
                <a:solidFill>
                  <a:srgbClr val="00067B"/>
                </a:solidFill>
              </a:rPr>
              <a:t>)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while for older data (without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BHT) WLS increases the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intercept (</a:t>
            </a:r>
            <a:r>
              <a:rPr lang="en-US" i="1" dirty="0" err="1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Q</a:t>
            </a:r>
            <a:r>
              <a:rPr lang="en-US" i="1" baseline="-25000" dirty="0" err="1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m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 without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changing the slope much</a:t>
            </a:r>
            <a:r>
              <a:rPr lang="mr-IN" dirty="0">
                <a:solidFill>
                  <a:srgbClr val="00067B"/>
                </a:solidFill>
              </a:rPr>
              <a:t>…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6" name="Picture 5" descr="a">
            <a:extLst>
              <a:ext uri="{FF2B5EF4-FFF2-40B4-BE49-F238E27FC236}">
                <a16:creationId xmlns:a16="http://schemas.microsoft.com/office/drawing/2014/main" id="{3BD9CC74-07FE-A2C1-F91C-D896DF8A9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970" y="23092"/>
            <a:ext cx="4511530" cy="338328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C1C7DC29-9191-B20A-D517-AEA008A9F275}"/>
              </a:ext>
            </a:extLst>
          </p:cNvPr>
          <p:cNvSpPr txBox="1"/>
          <p:nvPr/>
        </p:nvSpPr>
        <p:spPr>
          <a:xfrm>
            <a:off x="6345382" y="228600"/>
            <a:ext cx="2163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(No BHT data)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2BD55C-51C4-14F1-1B20-491384889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3451628"/>
            <a:ext cx="4038600" cy="3383280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D6646F35-B9BD-8E30-241D-F129D641D137}"/>
              </a:ext>
            </a:extLst>
          </p:cNvPr>
          <p:cNvSpPr txBox="1"/>
          <p:nvPr/>
        </p:nvSpPr>
        <p:spPr>
          <a:xfrm>
            <a:off x="6362700" y="3505200"/>
            <a:ext cx="2385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(With BHT data)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996557A8-7791-30D6-FA34-3CF65AD9DF14}"/>
              </a:ext>
            </a:extLst>
          </p:cNvPr>
          <p:cNvSpPr txBox="1"/>
          <p:nvPr/>
        </p:nvSpPr>
        <p:spPr>
          <a:xfrm>
            <a:off x="9867900" y="1828800"/>
            <a:ext cx="646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2"/>
                </a:solidFill>
              </a:rPr>
              <a:t>OLS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9102AE0D-D0EB-1493-28B3-8D885B39C9FC}"/>
              </a:ext>
            </a:extLst>
          </p:cNvPr>
          <p:cNvSpPr txBox="1"/>
          <p:nvPr/>
        </p:nvSpPr>
        <p:spPr>
          <a:xfrm>
            <a:off x="9791700" y="4876800"/>
            <a:ext cx="646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2"/>
                </a:solidFill>
              </a:rPr>
              <a:t>OLS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7DE8CFD5-B3CB-8F10-3B63-CF48591DAFC7}"/>
              </a:ext>
            </a:extLst>
          </p:cNvPr>
          <p:cNvSpPr txBox="1"/>
          <p:nvPr/>
        </p:nvSpPr>
        <p:spPr>
          <a:xfrm>
            <a:off x="9791700" y="1524000"/>
            <a:ext cx="68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>
                <a:solidFill>
                  <a:srgbClr val="0CE321"/>
                </a:solidFill>
              </a:rPr>
              <a:t>WLS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B47B940C-64B8-6089-6A6F-DAD22EAD9AE9}"/>
              </a:ext>
            </a:extLst>
          </p:cNvPr>
          <p:cNvSpPr txBox="1"/>
          <p:nvPr/>
        </p:nvSpPr>
        <p:spPr>
          <a:xfrm>
            <a:off x="9868822" y="5181600"/>
            <a:ext cx="68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>
                <a:solidFill>
                  <a:srgbClr val="0CE321"/>
                </a:solidFill>
              </a:rPr>
              <a:t>WLS</a:t>
            </a:r>
          </a:p>
        </p:txBody>
      </p:sp>
    </p:spTree>
    <p:extLst>
      <p:ext uri="{BB962C8B-B14F-4D97-AF65-F5344CB8AC3E}">
        <p14:creationId xmlns:p14="http://schemas.microsoft.com/office/powerpoint/2010/main" val="52203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>
            <a:extLst>
              <a:ext uri="{FF2B5EF4-FFF2-40B4-BE49-F238E27FC236}">
                <a16:creationId xmlns:a16="http://schemas.microsoft.com/office/drawing/2014/main" id="{1FC15F98-4B0E-AEF0-7A24-F0C9983B9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879" y="948035"/>
            <a:ext cx="871103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Interesting to note which data are being </a:t>
            </a:r>
            <a:r>
              <a:rPr lang="en-US" dirty="0" err="1">
                <a:solidFill>
                  <a:srgbClr val="00067B"/>
                </a:solidFill>
              </a:rPr>
              <a:t>downweighted</a:t>
            </a:r>
            <a:r>
              <a:rPr lang="en-US" dirty="0">
                <a:solidFill>
                  <a:srgbClr val="00067B"/>
                </a:solidFill>
              </a:rPr>
              <a:t> by WLS</a:t>
            </a:r>
          </a:p>
          <a:p>
            <a:r>
              <a:rPr lang="en-US" dirty="0">
                <a:solidFill>
                  <a:srgbClr val="00067B"/>
                </a:solidFill>
              </a:rPr>
              <a:t>   and why (figure from a past student’s assignment):</a:t>
            </a:r>
          </a:p>
          <a:p>
            <a:endParaRPr lang="en-US" sz="600" dirty="0">
              <a:solidFill>
                <a:srgbClr val="00067B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EA3712-FC2A-6691-326F-2DD411DC5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101" y="1978045"/>
            <a:ext cx="4066727" cy="39319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287AE5-47CC-67FA-3B40-C3812BBB6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72" y="1978045"/>
            <a:ext cx="5047358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27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82D87AC7-B8DF-9817-34FE-E055DE3F1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231" y="89625"/>
            <a:ext cx="8074947" cy="667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Q4</a:t>
            </a:r>
            <a:r>
              <a:rPr lang="en-US" dirty="0">
                <a:solidFill>
                  <a:srgbClr val="00067B"/>
                </a:solidFill>
              </a:rPr>
              <a:t>: Grid-search analysis of parameter error (using WLS):</a:t>
            </a:r>
          </a:p>
          <a:p>
            <a:endParaRPr lang="en-US" sz="12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The figures at left color-contour the</a:t>
            </a:r>
          </a:p>
          <a:p>
            <a:r>
              <a:rPr lang="en-US" dirty="0">
                <a:solidFill>
                  <a:srgbClr val="00067B"/>
                </a:solidFill>
              </a:rPr>
              <a:t>WRMS misfit as a function of model</a:t>
            </a:r>
          </a:p>
          <a:p>
            <a:r>
              <a:rPr lang="en-US" dirty="0">
                <a:solidFill>
                  <a:srgbClr val="00067B"/>
                </a:solidFill>
              </a:rPr>
              <a:t>parameters near the best-fit case.</a:t>
            </a:r>
          </a:p>
          <a:p>
            <a:r>
              <a:rPr lang="en-US" dirty="0">
                <a:solidFill>
                  <a:srgbClr val="00067B"/>
                </a:solidFill>
              </a:rPr>
              <a:t>The grey contours show </a:t>
            </a:r>
            <a:r>
              <a:rPr lang="en-US" dirty="0">
                <a:latin typeface="Symbol" charset="0"/>
                <a:sym typeface="Symbol" charset="0"/>
              </a:rPr>
              <a:t></a:t>
            </a:r>
            <a:r>
              <a:rPr lang="en-US" i="1" dirty="0">
                <a:latin typeface="Symbol" charset="0"/>
                <a:sym typeface="Symbol" charset="0"/>
              </a:rPr>
              <a:t>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and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Symbol" charset="0"/>
                <a:sym typeface="Symbol" charset="0"/>
              </a:rPr>
              <a:t></a:t>
            </a:r>
            <a:r>
              <a:rPr lang="en-US" i="1" dirty="0">
                <a:latin typeface="Symbol" charset="0"/>
                <a:sym typeface="Symbol" charset="0"/>
              </a:rPr>
              <a:t>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confidence intervals for (top) the</a:t>
            </a:r>
          </a:p>
          <a:p>
            <a:r>
              <a:rPr lang="en-US" dirty="0">
                <a:solidFill>
                  <a:srgbClr val="00067B"/>
                </a:solidFill>
              </a:rPr>
              <a:t>likelihood ratio method:</a:t>
            </a: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sz="16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and (bottom) the model length:</a:t>
            </a:r>
          </a:p>
          <a:p>
            <a:endParaRPr lang="en-US" sz="40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for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Symbol" charset="0"/>
                <a:sym typeface="Symbol" charset="0"/>
              </a:rPr>
              <a:t></a:t>
            </a:r>
            <a:r>
              <a:rPr lang="en-US" dirty="0">
                <a:latin typeface="Symbol" charset="0"/>
                <a:sym typeface="Symbol" charset="0"/>
              </a:rPr>
              <a:t>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&amp;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Symbol" charset="0"/>
                <a:sym typeface="Symbol" charset="0"/>
              </a:rPr>
              <a:t></a:t>
            </a:r>
            <a:r>
              <a:rPr lang="en-US" dirty="0">
                <a:solidFill>
                  <a:srgbClr val="00067B"/>
                </a:solidFill>
              </a:rPr>
              <a:t>. The contours</a:t>
            </a:r>
          </a:p>
          <a:p>
            <a:r>
              <a:rPr lang="en-US" dirty="0">
                <a:solidFill>
                  <a:srgbClr val="00067B"/>
                </a:solidFill>
              </a:rPr>
              <a:t>are identical (as expected). Also</a:t>
            </a:r>
          </a:p>
          <a:p>
            <a:r>
              <a:rPr lang="en-US" dirty="0">
                <a:solidFill>
                  <a:srgbClr val="00067B"/>
                </a:solidFill>
              </a:rPr>
              <a:t>shown are the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±</a:t>
            </a:r>
            <a:r>
              <a:rPr lang="en-US" dirty="0">
                <a:latin typeface="Symbol" charset="0"/>
                <a:sym typeface="Symbol" charset="0"/>
              </a:rPr>
              <a:t></a:t>
            </a:r>
            <a:r>
              <a:rPr lang="en-US" i="1" dirty="0">
                <a:latin typeface="Symbol" charset="0"/>
                <a:sym typeface="Symbol" charset="0"/>
              </a:rPr>
              <a:t>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bounds from </a:t>
            </a:r>
            <a:r>
              <a:rPr lang="en-US" i="1" dirty="0">
                <a:latin typeface="Times New Roman" charset="0"/>
              </a:rPr>
              <a:t>C</a:t>
            </a:r>
            <a:r>
              <a:rPr lang="en-US" i="1" baseline="-25000" dirty="0">
                <a:latin typeface="Times New Roman" charset="0"/>
              </a:rPr>
              <a:t>m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as a red cross (top); interestingly</a:t>
            </a:r>
          </a:p>
          <a:p>
            <a:r>
              <a:rPr lang="en-US" dirty="0">
                <a:solidFill>
                  <a:srgbClr val="00067B"/>
                </a:solidFill>
              </a:rPr>
              <a:t>both error bars stop just short of the</a:t>
            </a:r>
          </a:p>
          <a:p>
            <a:r>
              <a:rPr lang="en-US" dirty="0">
                <a:solidFill>
                  <a:srgbClr val="00067B"/>
                </a:solidFill>
              </a:rPr>
              <a:t>contour…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D34D6B-96F0-1D74-B2F2-81E7BCEF5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194" y="2893995"/>
            <a:ext cx="3776662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rgbClr val="FF0003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508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3065C5-23F3-6CFE-CA00-37F0CA1B2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6594" y="3873730"/>
            <a:ext cx="50990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8540765-F764-3571-0872-5DEB9EF48F62}"/>
              </a:ext>
            </a:extLst>
          </p:cNvPr>
          <p:cNvGrpSpPr/>
          <p:nvPr/>
        </p:nvGrpSpPr>
        <p:grpSpPr>
          <a:xfrm>
            <a:off x="7031808" y="3690075"/>
            <a:ext cx="3675731" cy="2971800"/>
            <a:chOff x="5257800" y="3733800"/>
            <a:chExt cx="3675731" cy="29718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CC68294-457F-366C-8614-6DAEDE3C1135}"/>
                </a:ext>
              </a:extLst>
            </p:cNvPr>
            <p:cNvSpPr/>
            <p:nvPr/>
          </p:nvSpPr>
          <p:spPr bwMode="auto">
            <a:xfrm>
              <a:off x="5257800" y="3733800"/>
              <a:ext cx="3657600" cy="2971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100" b="0" i="1" u="none" strike="noStrike" cap="none" normalizeH="0" baseline="0">
                <a:ln>
                  <a:noFill/>
                </a:ln>
                <a:solidFill>
                  <a:srgbClr val="FF33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CA4FB8C-3F33-D02C-7E57-CED387FAF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3733800"/>
              <a:ext cx="3522637" cy="29718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3A6B8AE-7A80-1202-AFC6-89F25DBEA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2262" y="3786908"/>
              <a:ext cx="3401269" cy="270741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4AAA5D-9457-6808-96F0-34B14E44FB40}"/>
              </a:ext>
            </a:extLst>
          </p:cNvPr>
          <p:cNvGrpSpPr/>
          <p:nvPr/>
        </p:nvGrpSpPr>
        <p:grpSpPr>
          <a:xfrm>
            <a:off x="7031951" y="565875"/>
            <a:ext cx="3776803" cy="2971800"/>
            <a:chOff x="5257943" y="609600"/>
            <a:chExt cx="3776803" cy="29718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A239C5E-B002-2656-D8BE-96E19F96B416}"/>
                </a:ext>
              </a:extLst>
            </p:cNvPr>
            <p:cNvGrpSpPr/>
            <p:nvPr/>
          </p:nvGrpSpPr>
          <p:grpSpPr>
            <a:xfrm>
              <a:off x="5257943" y="609600"/>
              <a:ext cx="3776803" cy="2971800"/>
              <a:chOff x="5257943" y="609600"/>
              <a:chExt cx="3776803" cy="2971800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A1ECAA4-E7E5-F01B-385C-7791E2CB20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7943" y="609600"/>
                <a:ext cx="3776803" cy="297180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53B59C40-5445-FDFD-BD11-2D51B1CCC6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33735" y="668481"/>
                <a:ext cx="2699900" cy="2679701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3BBED5E-9A30-56BF-9D68-C7DB330D4C26}"/>
                </a:ext>
              </a:extLst>
            </p:cNvPr>
            <p:cNvGrpSpPr/>
            <p:nvPr/>
          </p:nvGrpSpPr>
          <p:grpSpPr>
            <a:xfrm>
              <a:off x="6558973" y="2336609"/>
              <a:ext cx="181051" cy="154899"/>
              <a:chOff x="6558973" y="2325063"/>
              <a:chExt cx="181051" cy="154899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67DC4DA-493A-6112-9618-DC16D8D237C5}"/>
                  </a:ext>
                </a:extLst>
              </p:cNvPr>
              <p:cNvCxnSpPr/>
              <p:nvPr/>
            </p:nvCxnSpPr>
            <p:spPr bwMode="auto">
              <a:xfrm>
                <a:off x="6558973" y="2402512"/>
                <a:ext cx="181051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lc="http://schemas.openxmlformats.org/drawingml/2006/lockedCanvas"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CEF3597-DEA2-D129-F060-98CA8EB68930}"/>
                  </a:ext>
                </a:extLst>
              </p:cNvPr>
              <p:cNvCxnSpPr/>
              <p:nvPr/>
            </p:nvCxnSpPr>
            <p:spPr bwMode="auto">
              <a:xfrm>
                <a:off x="6646612" y="2325063"/>
                <a:ext cx="5773" cy="154899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lc="http://schemas.openxmlformats.org/drawingml/2006/lockedCanvas"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2" name="TextBox 8">
            <a:extLst>
              <a:ext uri="{FF2B5EF4-FFF2-40B4-BE49-F238E27FC236}">
                <a16:creationId xmlns:a16="http://schemas.microsoft.com/office/drawing/2014/main" id="{DE6F4791-1D1E-964A-95B9-5BF12163E611}"/>
              </a:ext>
            </a:extLst>
          </p:cNvPr>
          <p:cNvSpPr txBox="1"/>
          <p:nvPr/>
        </p:nvSpPr>
        <p:spPr>
          <a:xfrm>
            <a:off x="7277443" y="830918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</a:rPr>
              <a:t>Likelihood Ratio Using E</a:t>
            </a: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F4AF22C6-BAA5-1348-BA54-90B3279CA10B}"/>
              </a:ext>
            </a:extLst>
          </p:cNvPr>
          <p:cNvSpPr txBox="1"/>
          <p:nvPr/>
        </p:nvSpPr>
        <p:spPr>
          <a:xfrm>
            <a:off x="7299218" y="3817391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</a:rPr>
              <a:t>Model Length</a:t>
            </a:r>
          </a:p>
        </p:txBody>
      </p:sp>
    </p:spTree>
    <p:extLst>
      <p:ext uri="{BB962C8B-B14F-4D97-AF65-F5344CB8AC3E}">
        <p14:creationId xmlns:p14="http://schemas.microsoft.com/office/powerpoint/2010/main" val="1822845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8540765-F764-3571-0872-5DEB9EF48F62}"/>
              </a:ext>
            </a:extLst>
          </p:cNvPr>
          <p:cNvGrpSpPr/>
          <p:nvPr/>
        </p:nvGrpSpPr>
        <p:grpSpPr>
          <a:xfrm>
            <a:off x="7031808" y="3690075"/>
            <a:ext cx="3675731" cy="2971800"/>
            <a:chOff x="5257800" y="3733800"/>
            <a:chExt cx="3675731" cy="29718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CC68294-457F-366C-8614-6DAEDE3C1135}"/>
                </a:ext>
              </a:extLst>
            </p:cNvPr>
            <p:cNvSpPr/>
            <p:nvPr/>
          </p:nvSpPr>
          <p:spPr bwMode="auto">
            <a:xfrm>
              <a:off x="5257800" y="3733800"/>
              <a:ext cx="3657600" cy="2971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100" b="0" i="1" u="none" strike="noStrike" cap="none" normalizeH="0" baseline="0">
                <a:ln>
                  <a:noFill/>
                </a:ln>
                <a:solidFill>
                  <a:srgbClr val="FF33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CA4FB8C-3F33-D02C-7E57-CED387FAF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3733800"/>
              <a:ext cx="3522637" cy="29718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3A6B8AE-7A80-1202-AFC6-89F25DBEA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2262" y="3786908"/>
              <a:ext cx="3401269" cy="270741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4AAA5D-9457-6808-96F0-34B14E44FB40}"/>
              </a:ext>
            </a:extLst>
          </p:cNvPr>
          <p:cNvGrpSpPr/>
          <p:nvPr/>
        </p:nvGrpSpPr>
        <p:grpSpPr>
          <a:xfrm>
            <a:off x="7031951" y="565875"/>
            <a:ext cx="3776803" cy="2971800"/>
            <a:chOff x="5257943" y="609600"/>
            <a:chExt cx="3776803" cy="29718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A239C5E-B002-2656-D8BE-96E19F96B416}"/>
                </a:ext>
              </a:extLst>
            </p:cNvPr>
            <p:cNvGrpSpPr/>
            <p:nvPr/>
          </p:nvGrpSpPr>
          <p:grpSpPr>
            <a:xfrm>
              <a:off x="5257943" y="609600"/>
              <a:ext cx="3776803" cy="2971800"/>
              <a:chOff x="5257943" y="609600"/>
              <a:chExt cx="3776803" cy="2971800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A1ECAA4-E7E5-F01B-385C-7791E2CB20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7943" y="609600"/>
                <a:ext cx="3776803" cy="297180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53B59C40-5445-FDFD-BD11-2D51B1CCC6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33735" y="668481"/>
                <a:ext cx="2699900" cy="2679701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3BBED5E-9A30-56BF-9D68-C7DB330D4C26}"/>
                </a:ext>
              </a:extLst>
            </p:cNvPr>
            <p:cNvGrpSpPr/>
            <p:nvPr/>
          </p:nvGrpSpPr>
          <p:grpSpPr>
            <a:xfrm>
              <a:off x="6558973" y="2336609"/>
              <a:ext cx="181051" cy="154899"/>
              <a:chOff x="6558973" y="2325063"/>
              <a:chExt cx="181051" cy="154899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67DC4DA-493A-6112-9618-DC16D8D237C5}"/>
                  </a:ext>
                </a:extLst>
              </p:cNvPr>
              <p:cNvCxnSpPr/>
              <p:nvPr/>
            </p:nvCxnSpPr>
            <p:spPr bwMode="auto">
              <a:xfrm>
                <a:off x="6558973" y="2402512"/>
                <a:ext cx="181051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CEF3597-DEA2-D129-F060-98CA8EB68930}"/>
                  </a:ext>
                </a:extLst>
              </p:cNvPr>
              <p:cNvCxnSpPr/>
              <p:nvPr/>
            </p:nvCxnSpPr>
            <p:spPr bwMode="auto">
              <a:xfrm>
                <a:off x="6646612" y="2325063"/>
                <a:ext cx="5773" cy="154899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2" name="TextBox 8">
            <a:extLst>
              <a:ext uri="{FF2B5EF4-FFF2-40B4-BE49-F238E27FC236}">
                <a16:creationId xmlns:a16="http://schemas.microsoft.com/office/drawing/2014/main" id="{DE6F4791-1D1E-964A-95B9-5BF12163E611}"/>
              </a:ext>
            </a:extLst>
          </p:cNvPr>
          <p:cNvSpPr txBox="1"/>
          <p:nvPr/>
        </p:nvSpPr>
        <p:spPr>
          <a:xfrm>
            <a:off x="7277443" y="830918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</a:rPr>
              <a:t>Likelihood Ratio Using E</a:t>
            </a: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F4AF22C6-BAA5-1348-BA54-90B3279CA10B}"/>
              </a:ext>
            </a:extLst>
          </p:cNvPr>
          <p:cNvSpPr txBox="1"/>
          <p:nvPr/>
        </p:nvSpPr>
        <p:spPr>
          <a:xfrm>
            <a:off x="7299218" y="3817391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</a:rPr>
              <a:t>Model Length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18EA6BF3-A365-9082-63FF-24AB6228F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2190" y="2274838"/>
            <a:ext cx="509787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… Possibly reflecting the coordinate</a:t>
            </a:r>
          </a:p>
          <a:p>
            <a:r>
              <a:rPr lang="en-US" dirty="0">
                <a:solidFill>
                  <a:srgbClr val="00067B"/>
                </a:solidFill>
              </a:rPr>
              <a:t>transformation from the error ellipse</a:t>
            </a:r>
          </a:p>
          <a:p>
            <a:r>
              <a:rPr lang="en-US" dirty="0">
                <a:solidFill>
                  <a:srgbClr val="00067B"/>
                </a:solidFill>
              </a:rPr>
              <a:t>axes to the parameter coordinate</a:t>
            </a:r>
          </a:p>
          <a:p>
            <a:r>
              <a:rPr lang="en-US" dirty="0">
                <a:solidFill>
                  <a:srgbClr val="00067B"/>
                </a:solidFill>
              </a:rPr>
              <a:t>axes. Regardless these closely</a:t>
            </a:r>
          </a:p>
          <a:p>
            <a:r>
              <a:rPr lang="en-US" dirty="0">
                <a:solidFill>
                  <a:srgbClr val="00067B"/>
                </a:solidFill>
              </a:rPr>
              <a:t>match the expected </a:t>
            </a:r>
            <a:r>
              <a:rPr lang="en-US" dirty="0" err="1">
                <a:solidFill>
                  <a:srgbClr val="00067B"/>
                </a:solidFill>
              </a:rPr>
              <a:t>hyperelliptical</a:t>
            </a:r>
            <a:endParaRPr lang="en-US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form.</a:t>
            </a:r>
          </a:p>
        </p:txBody>
      </p:sp>
    </p:spTree>
    <p:extLst>
      <p:ext uri="{BB962C8B-B14F-4D97-AF65-F5344CB8AC3E}">
        <p14:creationId xmlns:p14="http://schemas.microsoft.com/office/powerpoint/2010/main" val="3188683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DF2B4255-4891-3417-B73C-EB2D375F5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738" y="243513"/>
            <a:ext cx="9504525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Linear programming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is best-suited to solve for the minimum </a:t>
            </a:r>
            <a:r>
              <a:rPr lang="en-US" dirty="0">
                <a:solidFill>
                  <a:schemeClr val="tx2"/>
                </a:solidFill>
              </a:rPr>
              <a:t>L</a:t>
            </a:r>
            <a:r>
              <a:rPr lang="en-US" baseline="-25000" dirty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  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norm solution (i.e., if measurement error statistics are Laplacian,</a:t>
            </a:r>
          </a:p>
          <a:p>
            <a:r>
              <a:rPr lang="en-US" dirty="0">
                <a:solidFill>
                  <a:srgbClr val="00067B"/>
                </a:solidFill>
              </a:rPr>
              <a:t>   &amp; prone to outliers, instead of Gaussian) and/or if a bounded</a:t>
            </a:r>
          </a:p>
          <a:p>
            <a:r>
              <a:rPr lang="en-US" dirty="0">
                <a:solidFill>
                  <a:srgbClr val="00067B"/>
                </a:solidFill>
              </a:rPr>
              <a:t>   solution is desired.</a:t>
            </a:r>
          </a:p>
          <a:p>
            <a:endParaRPr lang="en-US" sz="6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We can also solve equality constraints &amp; inequality constraints for</a:t>
            </a:r>
          </a:p>
          <a:p>
            <a:r>
              <a:rPr lang="en-US" dirty="0">
                <a:solidFill>
                  <a:srgbClr val="00067B"/>
                </a:solidFill>
              </a:rPr>
              <a:t>   the </a:t>
            </a:r>
            <a:r>
              <a:rPr lang="en-US" dirty="0">
                <a:solidFill>
                  <a:schemeClr val="tx2"/>
                </a:solidFill>
              </a:rPr>
              <a:t>L</a:t>
            </a:r>
            <a:r>
              <a:rPr lang="en-US" baseline="-25000" dirty="0">
                <a:solidFill>
                  <a:schemeClr val="tx2"/>
                </a:solidFill>
              </a:rPr>
              <a:t>2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norm (quadratic) case. One approach to equality constraints</a:t>
            </a:r>
          </a:p>
          <a:p>
            <a:r>
              <a:rPr lang="en-US" dirty="0">
                <a:solidFill>
                  <a:srgbClr val="00067B"/>
                </a:solidFill>
              </a:rPr>
              <a:t>   uses SVD to minimize:</a:t>
            </a:r>
          </a:p>
          <a:p>
            <a:endParaRPr lang="en-US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   subject to</a:t>
            </a:r>
            <a:r>
              <a:rPr lang="en-US" dirty="0">
                <a:solidFill>
                  <a:schemeClr val="accent2"/>
                </a:solidFill>
              </a:rPr>
              <a:t>               </a:t>
            </a:r>
            <a:r>
              <a:rPr lang="en-US" dirty="0">
                <a:solidFill>
                  <a:srgbClr val="00067B"/>
                </a:solidFill>
              </a:rPr>
              <a:t>given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S</a:t>
            </a:r>
            <a:r>
              <a:rPr lang="en-US" dirty="0"/>
              <a:t> </a:t>
            </a:r>
            <a:r>
              <a:rPr lang="en-US" dirty="0">
                <a:solidFill>
                  <a:srgbClr val="00067B"/>
                </a:solidFill>
              </a:rPr>
              <a:t>equality constraints,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S &lt; M</a:t>
            </a:r>
            <a:r>
              <a:rPr lang="en-US" dirty="0">
                <a:solidFill>
                  <a:srgbClr val="00067B"/>
                </a:solidFill>
              </a:rPr>
              <a:t>, using:</a:t>
            </a: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sz="12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The total eigenvector matrix </a:t>
            </a:r>
            <a:r>
              <a:rPr lang="en-US" dirty="0">
                <a:solidFill>
                  <a:schemeClr val="accent2"/>
                </a:solidFill>
              </a:rPr>
              <a:t>                 </a:t>
            </a:r>
            <a:r>
              <a:rPr lang="en-US" dirty="0">
                <a:solidFill>
                  <a:srgbClr val="00067B"/>
                </a:solidFill>
              </a:rPr>
              <a:t>includes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i="1" baseline="-25000" dirty="0">
                <a:latin typeface="Times New Roman" charset="0"/>
              </a:rPr>
              <a:t>o</a:t>
            </a:r>
            <a:r>
              <a:rPr lang="en-US" b="1" baseline="-25000" dirty="0">
                <a:latin typeface="Times New Roman" charset="0"/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orthogonal to the</a:t>
            </a:r>
          </a:p>
          <a:p>
            <a:r>
              <a:rPr lang="en-US" dirty="0">
                <a:solidFill>
                  <a:srgbClr val="00067B"/>
                </a:solidFill>
              </a:rPr>
              <a:t>   constraints in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F</a:t>
            </a:r>
            <a:r>
              <a:rPr lang="en-US" dirty="0">
                <a:solidFill>
                  <a:srgbClr val="00067B"/>
                </a:solidFill>
              </a:rPr>
              <a:t>.</a:t>
            </a:r>
          </a:p>
          <a:p>
            <a:endParaRPr lang="en-US" sz="6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Solution using the generalized inverse is</a:t>
            </a: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sz="16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In practice, first solve for </a:t>
            </a:r>
            <a:r>
              <a:rPr lang="en-US" i="1" dirty="0" err="1">
                <a:latin typeface="Times New Roman" charset="0"/>
              </a:rPr>
              <a:t>m</a:t>
            </a:r>
            <a:r>
              <a:rPr lang="en-US" i="1" baseline="-25000" dirty="0" err="1">
                <a:latin typeface="Times New Roman" charset="0"/>
              </a:rPr>
              <a:t>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using SVD, then…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2E0C2D-9669-E545-D0D4-968A07C69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931" y="2561118"/>
            <a:ext cx="28956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79B08B-14C8-1C9B-0E18-FB3F8B5C2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893" y="3214311"/>
            <a:ext cx="10668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C83547-2795-5F4B-0519-5CEEACE9E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85" y="3621918"/>
            <a:ext cx="1770063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A18DCD-9482-8CF0-2BD0-3BDA19912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284" y="4159884"/>
            <a:ext cx="1457325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D0984F-AC20-B84F-05D6-30A2E2E64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373" y="5471087"/>
            <a:ext cx="3775075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Line 9">
            <a:extLst>
              <a:ext uri="{FF2B5EF4-FFF2-40B4-BE49-F238E27FC236}">
                <a16:creationId xmlns:a16="http://schemas.microsoft.com/office/drawing/2014/main" id="{246F8398-B56C-AE69-D1BE-488D39298B1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6780" y="4243769"/>
            <a:ext cx="18256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DA4C7A65-4E29-3D51-8C35-4400995ED2C4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6780" y="4200907"/>
            <a:ext cx="18256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A634DFDB-5095-29C8-AA83-316E2EDEC2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7517" y="4630451"/>
            <a:ext cx="18256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2A86B08D-650A-8845-AFA4-55C9934857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7517" y="4587589"/>
            <a:ext cx="18256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D6E02CAA-0AFE-CA5A-D87F-3FE6325FD3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1860" y="6093812"/>
            <a:ext cx="18256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52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EA306923-D9C9-C72B-D841-F254AB4EA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7011" y="1409700"/>
            <a:ext cx="787797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We want to minimize the objective function </a:t>
            </a:r>
            <a:r>
              <a:rPr lang="en-US" i="1" dirty="0" err="1">
                <a:solidFill>
                  <a:schemeClr val="tx2"/>
                </a:solidFill>
                <a:latin typeface="Times New Roman" charset="0"/>
              </a:rPr>
              <a:t>e</a:t>
            </a:r>
            <a:r>
              <a:rPr lang="en-US" i="1" baseline="30000" dirty="0" err="1">
                <a:solidFill>
                  <a:schemeClr val="tx2"/>
                </a:solidFill>
                <a:latin typeface="Times New Roman" charset="0"/>
              </a:rPr>
              <a:t>T</a:t>
            </a:r>
            <a:r>
              <a:rPr lang="en-US" i="1" dirty="0" err="1">
                <a:solidFill>
                  <a:schemeClr val="tx2"/>
                </a:solidFill>
                <a:latin typeface="Times New Roman" charset="0"/>
              </a:rPr>
              <a:t>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for what</a:t>
            </a:r>
            <a:r>
              <a:rPr lang="en-US" dirty="0">
                <a:solidFill>
                  <a:srgbClr val="00067B"/>
                </a:solidFill>
                <a:latin typeface="Arial"/>
              </a:rPr>
              <a:t>’</a:t>
            </a:r>
            <a:r>
              <a:rPr lang="en-US" dirty="0">
                <a:solidFill>
                  <a:srgbClr val="00067B"/>
                </a:solidFill>
              </a:rPr>
              <a:t>s</a:t>
            </a:r>
          </a:p>
          <a:p>
            <a:r>
              <a:rPr lang="en-US" dirty="0">
                <a:solidFill>
                  <a:srgbClr val="00067B"/>
                </a:solidFill>
              </a:rPr>
              <a:t>   left over: </a:t>
            </a: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So we solve:</a:t>
            </a: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And let: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A5BA08-E806-580C-4E27-D6C87B3FA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344" y="2236788"/>
            <a:ext cx="5218109" cy="69691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3863AA-9E5B-7794-033D-3DED20F2A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93" y="3238500"/>
            <a:ext cx="3900210" cy="9906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020037-ED4E-0501-DB8D-3EC78813F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085" y="4887913"/>
            <a:ext cx="2316627" cy="56038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6" name="Line 10">
            <a:extLst>
              <a:ext uri="{FF2B5EF4-FFF2-40B4-BE49-F238E27FC236}">
                <a16:creationId xmlns:a16="http://schemas.microsoft.com/office/drawing/2014/main" id="{41812CFD-9853-D3B5-1011-5C22C7CE69AC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1398" y="1511300"/>
            <a:ext cx="18256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10">
            <a:extLst>
              <a:ext uri="{FF2B5EF4-FFF2-40B4-BE49-F238E27FC236}">
                <a16:creationId xmlns:a16="http://schemas.microsoft.com/office/drawing/2014/main" id="{676F8B93-1C6C-1ED1-2DEB-DB2BFC1BEA8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6036" y="1511300"/>
            <a:ext cx="18256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51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>
            <a:extLst>
              <a:ext uri="{FF2B5EF4-FFF2-40B4-BE49-F238E27FC236}">
                <a16:creationId xmlns:a16="http://schemas.microsoft.com/office/drawing/2014/main" id="{F888F2E3-ACC4-C557-4AC2-6147F264C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79801"/>
            <a:ext cx="7027886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800" i="1" dirty="0">
                <a:solidFill>
                  <a:srgbClr val="00067B"/>
                </a:solidFill>
                <a:latin typeface="Arial Black" charset="0"/>
              </a:rPr>
              <a:t>Assignment 1:</a:t>
            </a:r>
            <a:r>
              <a:rPr lang="en-US" dirty="0">
                <a:solidFill>
                  <a:srgbClr val="00067B"/>
                </a:solidFill>
              </a:rPr>
              <a:t>  Key to the assignment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(Note: In previous years, this assignment used a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different data file that gave different results!)</a:t>
            </a:r>
          </a:p>
          <a:p>
            <a:endParaRPr lang="en-US" sz="600" dirty="0">
              <a:solidFill>
                <a:schemeClr val="accent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7A191C-D96F-76AA-74D7-C6A36F9C2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747" y="1386567"/>
            <a:ext cx="4728753" cy="457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BD22A4-33A7-9EF1-AA9B-DFFAEAFBE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61" y="1375201"/>
            <a:ext cx="3865539" cy="4572000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AFB6A9DD-6E6B-D780-9D59-D11BE5A6A5AA}"/>
              </a:ext>
            </a:extLst>
          </p:cNvPr>
          <p:cNvSpPr txBox="1"/>
          <p:nvPr/>
        </p:nvSpPr>
        <p:spPr>
          <a:xfrm>
            <a:off x="2343890" y="5947201"/>
            <a:ext cx="2973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Without Bottom-hole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Temperature Data 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4A2FD95F-8A39-A6F9-BE5E-7CE9DED15A71}"/>
              </a:ext>
            </a:extLst>
          </p:cNvPr>
          <p:cNvSpPr txBox="1"/>
          <p:nvPr/>
        </p:nvSpPr>
        <p:spPr>
          <a:xfrm>
            <a:off x="6789083" y="5947201"/>
            <a:ext cx="27345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With Bottom-hole</a:t>
            </a:r>
          </a:p>
          <a:p>
            <a:r>
              <a:rPr lang="en-US" dirty="0">
                <a:solidFill>
                  <a:srgbClr val="00067B"/>
                </a:solidFill>
              </a:rPr>
              <a:t>Temperature Data </a:t>
            </a:r>
          </a:p>
        </p:txBody>
      </p:sp>
    </p:spTree>
    <p:extLst>
      <p:ext uri="{BB962C8B-B14F-4D97-AF65-F5344CB8AC3E}">
        <p14:creationId xmlns:p14="http://schemas.microsoft.com/office/powerpoint/2010/main" val="3496593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>
            <a:extLst>
              <a:ext uri="{FF2B5EF4-FFF2-40B4-BE49-F238E27FC236}">
                <a16:creationId xmlns:a16="http://schemas.microsoft.com/office/drawing/2014/main" id="{92B027E2-2FAC-450B-D4B3-04DBA3D16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6780" y="197347"/>
            <a:ext cx="8818440" cy="646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800" i="1" dirty="0">
                <a:solidFill>
                  <a:srgbClr val="00067B"/>
                </a:solidFill>
                <a:latin typeface="Arial Black" charset="0"/>
              </a:rPr>
              <a:t>Assignment 1:</a:t>
            </a:r>
            <a:r>
              <a:rPr lang="en-US" dirty="0">
                <a:solidFill>
                  <a:srgbClr val="00067B"/>
                </a:solidFill>
              </a:rPr>
              <a:t>  Key to the assignment</a:t>
            </a:r>
          </a:p>
          <a:p>
            <a:endParaRPr lang="en-US" sz="6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  <a:latin typeface="Arial Black" charset="0"/>
              </a:rPr>
              <a:t>Q1</a:t>
            </a:r>
            <a:r>
              <a:rPr lang="en-US" dirty="0">
                <a:solidFill>
                  <a:srgbClr val="00067B"/>
                </a:solidFill>
              </a:rPr>
              <a:t>: OLS inversion for mantle heat flow &amp; radiogenic length:</a:t>
            </a:r>
          </a:p>
          <a:p>
            <a:endParaRPr lang="en-US" sz="600" dirty="0">
              <a:solidFill>
                <a:srgbClr val="00067B"/>
              </a:solidFill>
            </a:endParaRP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067B"/>
                </a:solidFill>
              </a:rPr>
              <a:t>1.i. Use ordinary least squares to find the model parameters for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067B"/>
                </a:solidFill>
              </a:rPr>
              <a:t>   </a:t>
            </a:r>
            <a:r>
              <a:rPr lang="en-US" i="1" dirty="0">
                <a:latin typeface="Times New Roman" charset="0"/>
              </a:rPr>
              <a:t>Q</a:t>
            </a:r>
            <a:r>
              <a:rPr lang="en-US" i="1" baseline="-25000" dirty="0">
                <a:latin typeface="Times New Roman" charset="0"/>
              </a:rPr>
              <a:t>s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 err="1">
                <a:latin typeface="Times New Roman" charset="0"/>
              </a:rPr>
              <a:t>Q</a:t>
            </a:r>
            <a:r>
              <a:rPr lang="en-US" i="1" baseline="-25000" dirty="0" err="1">
                <a:latin typeface="Times New Roman" charset="0"/>
              </a:rPr>
              <a:t>m</a:t>
            </a:r>
            <a:r>
              <a:rPr lang="en-US" dirty="0">
                <a:latin typeface="Times New Roman" charset="0"/>
              </a:rPr>
              <a:t> +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baseline="-25000" dirty="0">
                <a:latin typeface="Times New Roman" charset="0"/>
              </a:rPr>
              <a:t>0</a:t>
            </a:r>
            <a:r>
              <a:rPr lang="en-US" i="1" dirty="0">
                <a:latin typeface="Times New Roman" charset="0"/>
              </a:rPr>
              <a:t>l</a:t>
            </a:r>
            <a:r>
              <a:rPr lang="en-US" i="1" baseline="-25000" dirty="0">
                <a:latin typeface="Times New Roman" charset="0"/>
              </a:rPr>
              <a:t>rad</a:t>
            </a:r>
            <a:r>
              <a:rPr lang="en-US" dirty="0">
                <a:solidFill>
                  <a:srgbClr val="00067B"/>
                </a:solidFill>
              </a:rPr>
              <a:t>: Let</a:t>
            </a:r>
          </a:p>
          <a:p>
            <a:pPr>
              <a:buFont typeface="Arial" charset="0"/>
              <a:buNone/>
            </a:pPr>
            <a:r>
              <a:rPr lang="en-US" sz="3200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            </a:t>
            </a:r>
            <a:r>
              <a:rPr lang="en-US" dirty="0">
                <a:solidFill>
                  <a:srgbClr val="00067B"/>
                </a:solidFill>
              </a:rPr>
              <a:t>from column 2,                  ;                     ; and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067B"/>
                </a:solidFill>
              </a:rPr>
              <a:t>   If the units are correctly scaled, this gives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067B"/>
                </a:solidFill>
              </a:rPr>
              <a:t>   </a:t>
            </a:r>
            <a:r>
              <a:rPr lang="en-US" i="1" dirty="0">
                <a:latin typeface="Times New Roman" charset="0"/>
              </a:rPr>
              <a:t>m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 err="1">
                <a:latin typeface="Times New Roman" charset="0"/>
              </a:rPr>
              <a:t>Q</a:t>
            </a:r>
            <a:r>
              <a:rPr lang="en-US" i="1" baseline="-25000" dirty="0" err="1">
                <a:latin typeface="Times New Roman" charset="0"/>
              </a:rPr>
              <a:t>m</a:t>
            </a:r>
            <a:r>
              <a:rPr lang="en-US" dirty="0">
                <a:latin typeface="Times New Roman" charset="0"/>
              </a:rPr>
              <a:t> =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45.821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rgbClr val="00067B"/>
                </a:solidFill>
              </a:rPr>
              <a:t>mW</a:t>
            </a:r>
            <a:r>
              <a:rPr lang="en-US" dirty="0">
                <a:solidFill>
                  <a:srgbClr val="00067B"/>
                </a:solidFill>
              </a:rPr>
              <a:t>/m</a:t>
            </a:r>
            <a:r>
              <a:rPr lang="en-US" baseline="30000" dirty="0">
                <a:solidFill>
                  <a:srgbClr val="00067B"/>
                </a:solidFill>
              </a:rPr>
              <a:t>2</a:t>
            </a:r>
            <a:r>
              <a:rPr lang="en-US" dirty="0">
                <a:solidFill>
                  <a:srgbClr val="00067B"/>
                </a:solidFill>
              </a:rPr>
              <a:t> and </a:t>
            </a:r>
            <a:r>
              <a:rPr lang="en-US" i="1" dirty="0">
                <a:latin typeface="Times New Roman" charset="0"/>
              </a:rPr>
              <a:t>m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 err="1">
                <a:latin typeface="Times New Roman" charset="0"/>
              </a:rPr>
              <a:t>l</a:t>
            </a:r>
            <a:r>
              <a:rPr lang="en-US" i="1" baseline="-25000" dirty="0" err="1">
                <a:latin typeface="Times New Roman" charset="0"/>
              </a:rPr>
              <a:t>rad</a:t>
            </a:r>
            <a:r>
              <a:rPr lang="en-US" dirty="0">
                <a:latin typeface="Times New Roman" charset="0"/>
              </a:rPr>
              <a:t> =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15.519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km.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(This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changed from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  <a:latin typeface="Times New Roman" charset="0"/>
              </a:rPr>
              <a:t>m</a:t>
            </a:r>
            <a:r>
              <a:rPr lang="en-US" baseline="-25000" dirty="0">
                <a:solidFill>
                  <a:schemeClr val="bg1">
                    <a:lumMod val="65000"/>
                  </a:schemeClr>
                </a:solidFill>
                <a:latin typeface="Times New Roman" charset="0"/>
              </a:rPr>
              <a:t>1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charset="0"/>
              </a:rPr>
              <a:t> =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43.701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mW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/m</a:t>
            </a:r>
            <a:r>
              <a:rPr lang="en-US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and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  <a:latin typeface="Times New Roman" charset="0"/>
              </a:rPr>
              <a:t>m</a:t>
            </a:r>
            <a:r>
              <a:rPr lang="en-US" baseline="-25000" dirty="0">
                <a:solidFill>
                  <a:schemeClr val="bg1">
                    <a:lumMod val="65000"/>
                  </a:schemeClr>
                </a:solidFill>
                <a:latin typeface="Times New Roman" charset="0"/>
              </a:rPr>
              <a:t>2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charset="0"/>
              </a:rPr>
              <a:t> =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19.457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km for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the data file from earlier, before including BHT data!)</a:t>
            </a:r>
          </a:p>
          <a:p>
            <a:pPr>
              <a:buFont typeface="Arial" charset="0"/>
              <a:buNone/>
            </a:pPr>
            <a:endParaRPr lang="en-US" sz="600" dirty="0">
              <a:solidFill>
                <a:schemeClr val="accent2"/>
              </a:solidFill>
            </a:endParaRP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067B"/>
                </a:solidFill>
              </a:rPr>
              <a:t>1.ii. Assume variance from mean of column 3 and estimate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067B"/>
                </a:solidFill>
              </a:rPr>
              <a:t>   formal parameter uncertainties: Note these errors are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067B"/>
                </a:solidFill>
              </a:rPr>
              <a:t>   expressed in </a:t>
            </a:r>
            <a:r>
              <a:rPr lang="en-US" dirty="0" err="1">
                <a:solidFill>
                  <a:srgbClr val="00067B"/>
                </a:solidFill>
              </a:rPr>
              <a:t>mW</a:t>
            </a:r>
            <a:r>
              <a:rPr lang="en-US" dirty="0">
                <a:solidFill>
                  <a:srgbClr val="00067B"/>
                </a:solidFill>
              </a:rPr>
              <a:t>/m</a:t>
            </a:r>
            <a:r>
              <a:rPr lang="en-US" baseline="30000" dirty="0">
                <a:solidFill>
                  <a:srgbClr val="00067B"/>
                </a:solidFill>
              </a:rPr>
              <a:t>2</a:t>
            </a:r>
            <a:r>
              <a:rPr lang="en-US" dirty="0">
                <a:solidFill>
                  <a:srgbClr val="00067B"/>
                </a:solidFill>
              </a:rPr>
              <a:t> so must also be converted to MKS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067B"/>
                </a:solidFill>
              </a:rPr>
              <a:t>   units. But, using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&lt; 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s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&gt; =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7.8 </a:t>
            </a:r>
            <a:r>
              <a:rPr lang="en-US" dirty="0" err="1">
                <a:solidFill>
                  <a:srgbClr val="00067B"/>
                </a:solidFill>
              </a:rPr>
              <a:t>mW</a:t>
            </a:r>
            <a:r>
              <a:rPr lang="en-US" dirty="0">
                <a:solidFill>
                  <a:srgbClr val="00067B"/>
                </a:solidFill>
              </a:rPr>
              <a:t>/m</a:t>
            </a:r>
            <a:r>
              <a:rPr lang="en-US" baseline="30000" dirty="0">
                <a:solidFill>
                  <a:srgbClr val="00067B"/>
                </a:solidFill>
              </a:rPr>
              <a:t>2</a:t>
            </a:r>
            <a:r>
              <a:rPr lang="en-US" dirty="0">
                <a:solidFill>
                  <a:srgbClr val="00067B"/>
                </a:solidFill>
              </a:rPr>
              <a:t> and                   ,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067B"/>
                </a:solidFill>
              </a:rPr>
              <a:t>   uncertainty in </a:t>
            </a:r>
            <a:r>
              <a:rPr lang="en-US" i="1" dirty="0" err="1">
                <a:latin typeface="Times New Roman" charset="0"/>
              </a:rPr>
              <a:t>Q</a:t>
            </a:r>
            <a:r>
              <a:rPr lang="en-US" i="1" baseline="-25000" dirty="0" err="1">
                <a:latin typeface="Times New Roman" charset="0"/>
              </a:rPr>
              <a:t>m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is</a:t>
            </a:r>
            <a:r>
              <a:rPr lang="en-US" dirty="0">
                <a:solidFill>
                  <a:schemeClr val="accent2"/>
                </a:solidFill>
              </a:rPr>
              <a:t>                                </a:t>
            </a:r>
            <a:r>
              <a:rPr lang="en-US" dirty="0" err="1">
                <a:solidFill>
                  <a:srgbClr val="00067B"/>
                </a:solidFill>
              </a:rPr>
              <a:t>mW</a:t>
            </a:r>
            <a:r>
              <a:rPr lang="en-US" dirty="0">
                <a:solidFill>
                  <a:srgbClr val="00067B"/>
                </a:solidFill>
              </a:rPr>
              <a:t>/m</a:t>
            </a:r>
            <a:r>
              <a:rPr lang="en-US" baseline="30000" dirty="0">
                <a:solidFill>
                  <a:srgbClr val="00067B"/>
                </a:solidFill>
              </a:rPr>
              <a:t>2</a:t>
            </a:r>
            <a:r>
              <a:rPr lang="en-US" dirty="0">
                <a:solidFill>
                  <a:srgbClr val="00067B"/>
                </a:solidFill>
              </a:rPr>
              <a:t> and in </a:t>
            </a:r>
            <a:r>
              <a:rPr lang="en-US" i="1" dirty="0" err="1">
                <a:latin typeface="Times New Roman" charset="0"/>
              </a:rPr>
              <a:t>l</a:t>
            </a:r>
            <a:r>
              <a:rPr lang="en-US" i="1" baseline="-25000" dirty="0" err="1">
                <a:latin typeface="Times New Roman" charset="0"/>
              </a:rPr>
              <a:t>rad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is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chemeClr val="accent2"/>
                </a:solidFill>
              </a:rPr>
              <a:t>                                    </a:t>
            </a:r>
            <a:r>
              <a:rPr lang="en-US" dirty="0">
                <a:solidFill>
                  <a:srgbClr val="00067B"/>
                </a:solidFill>
              </a:rPr>
              <a:t>km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(compared to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0.462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and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0.399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respectively, from the earlier data!).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A76F85-AF1B-D0CD-07DE-5B7930285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6030" y="2015698"/>
            <a:ext cx="8207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19E2B5-6583-6158-5F3C-2EF5C7A14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9580" y="1993913"/>
            <a:ext cx="1447800" cy="61378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7ED48E-0696-A209-C071-38FBBE7E0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455" y="1899524"/>
            <a:ext cx="1828800" cy="74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244B37-AE31-555E-B2B6-F3EB98C2C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243" y="1966420"/>
            <a:ext cx="10144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1A36AF-821F-7C72-5DEA-D6F901855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77980" y="4947524"/>
            <a:ext cx="16827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401672-8F7D-5B9C-02B7-7B15477BF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7445" y="5332133"/>
            <a:ext cx="2514600" cy="65064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85DEBB-41B6-3199-4DDD-883A06A60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67779" y="5687679"/>
            <a:ext cx="2667001" cy="66106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38474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892DDC4-B2AA-660D-EFF3-98BFADAE3B03}"/>
              </a:ext>
            </a:extLst>
          </p:cNvPr>
          <p:cNvSpPr/>
          <p:nvPr/>
        </p:nvSpPr>
        <p:spPr>
          <a:xfrm>
            <a:off x="2755530" y="3964079"/>
            <a:ext cx="613386" cy="420283"/>
          </a:xfrm>
          <a:prstGeom prst="roundRect">
            <a:avLst/>
          </a:prstGeom>
          <a:solidFill>
            <a:srgbClr val="FFE5E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393B578-3FE2-A0DD-0215-59DF15D2981C}"/>
              </a:ext>
            </a:extLst>
          </p:cNvPr>
          <p:cNvSpPr/>
          <p:nvPr/>
        </p:nvSpPr>
        <p:spPr>
          <a:xfrm>
            <a:off x="4119558" y="2883615"/>
            <a:ext cx="613386" cy="420283"/>
          </a:xfrm>
          <a:prstGeom prst="roundRect">
            <a:avLst/>
          </a:prstGeom>
          <a:solidFill>
            <a:srgbClr val="FFE5E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2CB9A3C-4B77-3675-E12F-F22519EA350E}"/>
              </a:ext>
            </a:extLst>
          </p:cNvPr>
          <p:cNvSpPr/>
          <p:nvPr/>
        </p:nvSpPr>
        <p:spPr>
          <a:xfrm>
            <a:off x="8072443" y="2883615"/>
            <a:ext cx="503608" cy="420283"/>
          </a:xfrm>
          <a:prstGeom prst="roundRect">
            <a:avLst/>
          </a:prstGeom>
          <a:solidFill>
            <a:srgbClr val="E2F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D3418F0-75BF-4A3A-53A9-A9B8543FEF78}"/>
              </a:ext>
            </a:extLst>
          </p:cNvPr>
          <p:cNvSpPr/>
          <p:nvPr/>
        </p:nvSpPr>
        <p:spPr>
          <a:xfrm>
            <a:off x="3930216" y="3975652"/>
            <a:ext cx="613386" cy="420283"/>
          </a:xfrm>
          <a:prstGeom prst="roundRect">
            <a:avLst/>
          </a:prstGeom>
          <a:solidFill>
            <a:srgbClr val="E2F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4D4BC7CC-92BC-5175-6C59-7A30E7BC8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558" y="843677"/>
            <a:ext cx="8788884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1.iii. Assume measurement error is unknown and estimate from</a:t>
            </a:r>
          </a:p>
          <a:p>
            <a:r>
              <a:rPr lang="en-US" dirty="0">
                <a:solidFill>
                  <a:srgbClr val="00067B"/>
                </a:solidFill>
              </a:rPr>
              <a:t>   the misfit: We calculate a residual                  and use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Symbol" charset="0"/>
                <a:sym typeface="Symbol" charset="0"/>
              </a:rPr>
              <a:t></a:t>
            </a:r>
            <a:r>
              <a:rPr lang="en-US" baseline="30000" dirty="0">
                <a:latin typeface="Symbol" charset="0"/>
                <a:sym typeface="Symbol" charset="0"/>
              </a:rPr>
              <a:t></a:t>
            </a:r>
            <a:endParaRPr lang="en-US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   statistics to estimate the data variance via:</a:t>
            </a: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sz="36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   This yields </a:t>
            </a:r>
            <a:r>
              <a:rPr lang="en-US" i="1" dirty="0">
                <a:latin typeface="Symbol" charset="0"/>
                <a:sym typeface="Symbol" charset="0"/>
              </a:rPr>
              <a:t></a:t>
            </a:r>
            <a:r>
              <a:rPr lang="en-US" i="1" baseline="-25000" dirty="0">
                <a:latin typeface="Symbol" charset="0"/>
                <a:sym typeface="Symbol" charset="0"/>
              </a:rPr>
              <a:t></a:t>
            </a:r>
            <a:r>
              <a:rPr lang="en-US" dirty="0">
                <a:latin typeface="Times New Roman" charset="0"/>
              </a:rPr>
              <a:t> = 19.9 </a:t>
            </a:r>
            <a:r>
              <a:rPr lang="en-US" dirty="0" err="1">
                <a:solidFill>
                  <a:srgbClr val="00067B"/>
                </a:solidFill>
              </a:rPr>
              <a:t>mW</a:t>
            </a:r>
            <a:r>
              <a:rPr lang="en-US" dirty="0">
                <a:solidFill>
                  <a:srgbClr val="00067B"/>
                </a:solidFill>
              </a:rPr>
              <a:t>/m</a:t>
            </a:r>
            <a:r>
              <a:rPr lang="en-US" baseline="30000" dirty="0">
                <a:solidFill>
                  <a:srgbClr val="00067B"/>
                </a:solidFill>
              </a:rPr>
              <a:t>2</a:t>
            </a:r>
            <a:r>
              <a:rPr lang="en-US" dirty="0">
                <a:solidFill>
                  <a:srgbClr val="00067B"/>
                </a:solidFill>
              </a:rPr>
              <a:t> (as compared to </a:t>
            </a:r>
            <a:r>
              <a:rPr lang="en-US" dirty="0">
                <a:latin typeface="Times New Roman" charset="0"/>
              </a:rPr>
              <a:t>7.8 </a:t>
            </a:r>
            <a:r>
              <a:rPr lang="en-US" dirty="0" err="1">
                <a:solidFill>
                  <a:srgbClr val="00067B"/>
                </a:solidFill>
              </a:rPr>
              <a:t>mW</a:t>
            </a:r>
            <a:r>
              <a:rPr lang="en-US" dirty="0">
                <a:solidFill>
                  <a:srgbClr val="00067B"/>
                </a:solidFill>
              </a:rPr>
              <a:t>/m</a:t>
            </a:r>
            <a:r>
              <a:rPr lang="en-US" baseline="30000" dirty="0">
                <a:solidFill>
                  <a:srgbClr val="00067B"/>
                </a:solidFill>
              </a:rPr>
              <a:t>2</a:t>
            </a:r>
            <a:endParaRPr lang="en-US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   if we use the mean of variance from the inverse of values in</a:t>
            </a:r>
          </a:p>
          <a:p>
            <a:r>
              <a:rPr lang="en-US" dirty="0">
                <a:solidFill>
                  <a:srgbClr val="00067B"/>
                </a:solidFill>
              </a:rPr>
              <a:t>   column 3 of the file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; note that without the BHT data, these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were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21.1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and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37.1</a:t>
            </a:r>
            <a:r>
              <a:rPr lang="en-US" dirty="0">
                <a:solidFill>
                  <a:srgbClr val="00067B"/>
                </a:solidFill>
              </a:rPr>
              <a:t>!). Using the </a:t>
            </a:r>
            <a:r>
              <a:rPr lang="en-US" i="1" dirty="0">
                <a:solidFill>
                  <a:srgbClr val="00067B"/>
                </a:solidFill>
              </a:rPr>
              <a:t>a posteriori </a:t>
            </a:r>
            <a:r>
              <a:rPr lang="en-US" dirty="0">
                <a:solidFill>
                  <a:srgbClr val="00067B"/>
                </a:solidFill>
              </a:rPr>
              <a:t>estimate of data</a:t>
            </a:r>
          </a:p>
          <a:p>
            <a:r>
              <a:rPr lang="en-US" dirty="0">
                <a:solidFill>
                  <a:srgbClr val="00067B"/>
                </a:solidFill>
              </a:rPr>
              <a:t>   variance, model uncertainties are                               </a:t>
            </a:r>
            <a:r>
              <a:rPr lang="en-US" dirty="0" err="1">
                <a:solidFill>
                  <a:srgbClr val="00067B"/>
                </a:solidFill>
              </a:rPr>
              <a:t>mW</a:t>
            </a:r>
            <a:r>
              <a:rPr lang="en-US" dirty="0">
                <a:solidFill>
                  <a:srgbClr val="00067B"/>
                </a:solidFill>
              </a:rPr>
              <a:t>/m</a:t>
            </a:r>
            <a:r>
              <a:rPr lang="en-US" baseline="30000" dirty="0">
                <a:solidFill>
                  <a:srgbClr val="00067B"/>
                </a:solidFill>
              </a:rPr>
              <a:t>2</a:t>
            </a:r>
          </a:p>
          <a:p>
            <a:r>
              <a:rPr lang="en-US" dirty="0">
                <a:solidFill>
                  <a:srgbClr val="00067B"/>
                </a:solidFill>
              </a:rPr>
              <a:t>   and</a:t>
            </a:r>
            <a:r>
              <a:rPr lang="en-US" sz="3000" dirty="0">
                <a:solidFill>
                  <a:srgbClr val="00067B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                             km.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(The </a:t>
            </a:r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posteriori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variance gives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uncertainties much more similar to those from the data set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without BHT data, which yielded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0.26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mW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/m</a:t>
            </a:r>
            <a:r>
              <a:rPr lang="en-US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and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0.23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km.)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4F3D14-232E-AC3E-E4FB-11320A1A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33" y="1194293"/>
            <a:ext cx="13906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5D813A-B166-3E5A-DFDA-8413142E0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3" y="1954927"/>
            <a:ext cx="1676400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76BFFD-E637-1248-DC73-6DD284482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4082" y="4272677"/>
            <a:ext cx="2362201" cy="65096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AF0C18-2F89-6DD3-9BE4-1F97EBFEC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5320" y="4653677"/>
            <a:ext cx="2468563" cy="64481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06160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86736804-F50A-435C-82BE-BA3C24300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759" y="243513"/>
            <a:ext cx="9908482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1.iii. (cont’d) If we use the a priori (mean) estimate of data variance, the</a:t>
            </a:r>
          </a:p>
          <a:p>
            <a:r>
              <a:rPr lang="en-US" dirty="0">
                <a:solidFill>
                  <a:srgbClr val="00067B"/>
                </a:solidFill>
              </a:rPr>
              <a:t>   </a:t>
            </a:r>
            <a:r>
              <a:rPr lang="en-US" i="1" dirty="0">
                <a:latin typeface="Symbol" charset="0"/>
                <a:sym typeface="Symbol" charset="0"/>
              </a:rPr>
              <a:t></a:t>
            </a:r>
            <a:r>
              <a:rPr lang="en-US" baseline="30000" dirty="0">
                <a:latin typeface="Symbol" charset="0"/>
                <a:sym typeface="Symbol" charset="0"/>
              </a:rPr>
              <a:t>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parameter of misfit is: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which again is very different from the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  <a:latin typeface="Symbol" charset="0"/>
                <a:sym typeface="Symbol" charset="0"/>
              </a:rPr>
              <a:t>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  <a:latin typeface="Symbol" charset="0"/>
                <a:sym typeface="Symbol" charset="0"/>
              </a:rPr>
              <a:t>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parameter of misfit that was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estimated for the file without BHT data (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  <a:latin typeface="Symbol" charset="0"/>
                <a:sym typeface="Symbol" charset="0"/>
              </a:rPr>
              <a:t>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  <a:latin typeface="Symbol" charset="0"/>
                <a:sym typeface="Symbol" charset="0"/>
              </a:rPr>
              <a:t>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= 0.323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!). The </a:t>
            </a:r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posteriori</a:t>
            </a:r>
          </a:p>
          <a:p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variance from misfit changed only slightly from what it was before, so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the main difference is in the mean interpolation variance from col 3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(which was very large before because measurement sampling was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very sparse). </a:t>
            </a:r>
            <a:r>
              <a:rPr lang="en-US" dirty="0">
                <a:solidFill>
                  <a:srgbClr val="00067B"/>
                </a:solidFill>
              </a:rPr>
              <a:t>The large </a:t>
            </a:r>
            <a:r>
              <a:rPr lang="en-US" i="1" dirty="0">
                <a:latin typeface="Symbol" charset="0"/>
                <a:sym typeface="Symbol" charset="0"/>
              </a:rPr>
              <a:t></a:t>
            </a:r>
            <a:r>
              <a:rPr lang="en-US" baseline="30000" dirty="0">
                <a:latin typeface="Symbol" charset="0"/>
                <a:sym typeface="Symbol" charset="0"/>
              </a:rPr>
              <a:t></a:t>
            </a:r>
            <a:r>
              <a:rPr lang="en-US" dirty="0">
                <a:solidFill>
                  <a:srgbClr val="00067B"/>
                </a:solidFill>
              </a:rPr>
              <a:t>-parameter we get now indicates processes</a:t>
            </a:r>
          </a:p>
          <a:p>
            <a:r>
              <a:rPr lang="en-US" dirty="0">
                <a:solidFill>
                  <a:srgbClr val="00067B"/>
                </a:solidFill>
              </a:rPr>
              <a:t>   not represented in our physics but present in the heat flow (resulting</a:t>
            </a:r>
          </a:p>
          <a:p>
            <a:r>
              <a:rPr lang="en-US" dirty="0">
                <a:solidFill>
                  <a:srgbClr val="00067B"/>
                </a:solidFill>
              </a:rPr>
              <a:t>   in larger misfit to the data than the “measurement error” from kriging</a:t>
            </a:r>
          </a:p>
          <a:p>
            <a:r>
              <a:rPr lang="en-US" dirty="0">
                <a:solidFill>
                  <a:srgbClr val="00067B"/>
                </a:solidFill>
              </a:rPr>
              <a:t>   interpolation estimates in Col 3)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while the small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  <a:latin typeface="Symbol" charset="0"/>
                <a:sym typeface="Symbol" charset="0"/>
              </a:rPr>
              <a:t>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  <a:latin typeface="Symbol" charset="0"/>
                <a:sym typeface="Symbol" charset="0"/>
              </a:rPr>
              <a:t>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  <a:sym typeface="Symbol" charset="0"/>
              </a:rPr>
              <a:t>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  <a:sym typeface="Symbol" charset="0"/>
              </a:rPr>
              <a:t>we had previously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  <a:sym typeface="Symbol" charset="0"/>
              </a:rPr>
              <a:t> 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probably reflected a </a:t>
            </a:r>
            <a:r>
              <a:rPr lang="ja-JP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correlation</a:t>
            </a:r>
            <a:r>
              <a:rPr lang="ja-JP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”</a:t>
            </a:r>
            <a:r>
              <a:rPr lang="en-US" altLang="ja-JP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that was introduced by interpolating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heat flow to a large number of locations from a small number of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measurements (a correlation not reflected in our representation of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error).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22AF4B-F85D-1C3E-69B5-F8D4977F8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6654" y="651047"/>
            <a:ext cx="314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523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32383A71-21CC-95B5-42CF-397334746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7519" y="197346"/>
            <a:ext cx="8856962" cy="646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1.iv. We</a:t>
            </a:r>
            <a:r>
              <a:rPr lang="en-US" dirty="0">
                <a:solidFill>
                  <a:srgbClr val="00067B"/>
                </a:solidFill>
                <a:latin typeface="Arial"/>
              </a:rPr>
              <a:t>’</a:t>
            </a:r>
            <a:r>
              <a:rPr lang="en-US" dirty="0">
                <a:solidFill>
                  <a:srgbClr val="00067B"/>
                </a:solidFill>
              </a:rPr>
              <a:t>ve already looked at the square-root of the model</a:t>
            </a:r>
          </a:p>
          <a:p>
            <a:r>
              <a:rPr lang="en-US" dirty="0">
                <a:solidFill>
                  <a:srgbClr val="00067B"/>
                </a:solidFill>
              </a:rPr>
              <a:t>   parameter variances; in addition, the model covariance matrix</a:t>
            </a:r>
          </a:p>
          <a:p>
            <a:r>
              <a:rPr lang="en-US" dirty="0">
                <a:solidFill>
                  <a:srgbClr val="00067B"/>
                </a:solidFill>
              </a:rPr>
              <a:t>   exhibits a negative covariance. It is difficult to interpret what</a:t>
            </a:r>
          </a:p>
          <a:p>
            <a:r>
              <a:rPr lang="en-US" dirty="0">
                <a:solidFill>
                  <a:srgbClr val="00067B"/>
                </a:solidFill>
              </a:rPr>
              <a:t>   that means (other than a negative cross-correlation) without</a:t>
            </a:r>
          </a:p>
          <a:p>
            <a:r>
              <a:rPr lang="en-US" dirty="0">
                <a:solidFill>
                  <a:srgbClr val="00067B"/>
                </a:solidFill>
              </a:rPr>
              <a:t>   normalizing. The correlation matrix is:</a:t>
            </a: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dirty="0">
              <a:solidFill>
                <a:srgbClr val="00067B"/>
              </a:solidFill>
            </a:endParaRPr>
          </a:p>
          <a:p>
            <a:endParaRPr lang="en-US" sz="18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   That is, the parameter estimates are highly cross-correlated</a:t>
            </a:r>
          </a:p>
          <a:p>
            <a:r>
              <a:rPr lang="en-US" dirty="0">
                <a:solidFill>
                  <a:srgbClr val="00067B"/>
                </a:solidFill>
              </a:rPr>
              <a:t>   (and so, very suspect!)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 identical correlation was found in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more sparsely measured data.</a:t>
            </a: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From these results, (1) the parameter variances are surprisingly</a:t>
            </a:r>
          </a:p>
          <a:p>
            <a:r>
              <a:rPr lang="en-US" dirty="0">
                <a:solidFill>
                  <a:srgbClr val="00067B"/>
                </a:solidFill>
              </a:rPr>
              <a:t>   small (primarily because of the very large 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>
                <a:solidFill>
                  <a:srgbClr val="00067B"/>
                </a:solidFill>
              </a:rPr>
              <a:t>) but (2) that</a:t>
            </a:r>
          </a:p>
          <a:p>
            <a:r>
              <a:rPr lang="en-US" dirty="0">
                <a:solidFill>
                  <a:srgbClr val="00067B"/>
                </a:solidFill>
              </a:rPr>
              <a:t>   doesn</a:t>
            </a:r>
            <a:r>
              <a:rPr lang="en-US" dirty="0">
                <a:solidFill>
                  <a:srgbClr val="00067B"/>
                </a:solidFill>
                <a:latin typeface="Arial"/>
              </a:rPr>
              <a:t>’</a:t>
            </a:r>
            <a:r>
              <a:rPr lang="en-US" dirty="0">
                <a:solidFill>
                  <a:srgbClr val="00067B"/>
                </a:solidFill>
              </a:rPr>
              <a:t>t help much, because the parameters are so strongly</a:t>
            </a:r>
          </a:p>
          <a:p>
            <a:r>
              <a:rPr lang="en-US" dirty="0">
                <a:solidFill>
                  <a:srgbClr val="00067B"/>
                </a:solidFill>
              </a:rPr>
              <a:t>   cross-correlated that the parameter variance is a conditional</a:t>
            </a:r>
          </a:p>
          <a:p>
            <a:r>
              <a:rPr lang="en-US" dirty="0">
                <a:solidFill>
                  <a:srgbClr val="00067B"/>
                </a:solidFill>
              </a:rPr>
              <a:t>   uncertainty (i.e. </a:t>
            </a:r>
            <a:r>
              <a:rPr lang="en-US" i="1" dirty="0">
                <a:latin typeface="Symbol" charset="0"/>
                <a:sym typeface="Symbol" charset="0"/>
              </a:rPr>
              <a:t>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of one parameter is conditioned on the</a:t>
            </a:r>
          </a:p>
          <a:p>
            <a:r>
              <a:rPr lang="en-US" dirty="0">
                <a:solidFill>
                  <a:srgbClr val="00067B"/>
                </a:solidFill>
              </a:rPr>
              <a:t>   premise that the other parameter estimate is correct!)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CE789F-A36E-547F-3603-4CF987333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257" y="2046784"/>
            <a:ext cx="4167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237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90284A0A-07C1-8204-B84C-A802BD273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145" y="889844"/>
            <a:ext cx="8964313" cy="5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  <a:latin typeface="Arial Black" charset="0"/>
              </a:rPr>
              <a:t>Q2</a:t>
            </a:r>
            <a:r>
              <a:rPr lang="en-US" dirty="0">
                <a:solidFill>
                  <a:srgbClr val="00067B"/>
                </a:solidFill>
              </a:rPr>
              <a:t>: WLS inversion for mantle heat flow </a:t>
            </a:r>
            <a:r>
              <a:rPr lang="en-US" i="1" dirty="0" err="1">
                <a:latin typeface="Times New Roman" charset="0"/>
              </a:rPr>
              <a:t>Q</a:t>
            </a:r>
            <a:r>
              <a:rPr lang="en-US" i="1" baseline="-25000" dirty="0" err="1">
                <a:latin typeface="Times New Roman" charset="0"/>
              </a:rPr>
              <a:t>m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&amp; radiogenic length</a:t>
            </a:r>
          </a:p>
          <a:p>
            <a:r>
              <a:rPr lang="en-US" dirty="0">
                <a:solidFill>
                  <a:srgbClr val="00067B"/>
                </a:solidFill>
              </a:rPr>
              <a:t>   </a:t>
            </a:r>
            <a:r>
              <a:rPr lang="en-US" i="1" dirty="0" err="1">
                <a:latin typeface="Times New Roman" charset="0"/>
              </a:rPr>
              <a:t>l</a:t>
            </a:r>
            <a:r>
              <a:rPr lang="en-US" i="1" baseline="-25000" dirty="0" err="1">
                <a:latin typeface="Times New Roman" charset="0"/>
              </a:rPr>
              <a:t>rad</a:t>
            </a:r>
            <a:r>
              <a:rPr lang="en-US" dirty="0">
                <a:solidFill>
                  <a:srgbClr val="00067B"/>
                </a:solidFill>
              </a:rPr>
              <a:t>:</a:t>
            </a:r>
          </a:p>
          <a:p>
            <a:endParaRPr lang="en-US" sz="600" dirty="0">
              <a:solidFill>
                <a:srgbClr val="00067B"/>
              </a:solidFill>
            </a:endParaRP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067B"/>
                </a:solidFill>
              </a:rPr>
              <a:t>2.i. Use weighted least squares to find </a:t>
            </a:r>
            <a:r>
              <a:rPr lang="en-US" i="1" dirty="0" err="1">
                <a:latin typeface="Times New Roman" charset="0"/>
              </a:rPr>
              <a:t>Q</a:t>
            </a:r>
            <a:r>
              <a:rPr lang="en-US" i="1" baseline="-25000" dirty="0" err="1">
                <a:latin typeface="Times New Roman" charset="0"/>
              </a:rPr>
              <a:t>m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&amp;</a:t>
            </a:r>
            <a:r>
              <a:rPr lang="en-US" dirty="0">
                <a:latin typeface="Times New Roman" charset="0"/>
              </a:rPr>
              <a:t> </a:t>
            </a:r>
            <a:r>
              <a:rPr lang="en-US" i="1" dirty="0" err="1">
                <a:latin typeface="Times New Roman" charset="0"/>
              </a:rPr>
              <a:t>l</a:t>
            </a:r>
            <a:r>
              <a:rPr lang="en-US" i="1" baseline="-25000" dirty="0" err="1">
                <a:latin typeface="Times New Roman" charset="0"/>
              </a:rPr>
              <a:t>rad</a:t>
            </a:r>
            <a:r>
              <a:rPr lang="en-US" dirty="0">
                <a:solidFill>
                  <a:srgbClr val="00067B"/>
                </a:solidFill>
              </a:rPr>
              <a:t>: Now the</a:t>
            </a:r>
          </a:p>
          <a:p>
            <a:pPr>
              <a:buFont typeface="Arial" charset="0"/>
              <a:buNone/>
            </a:pPr>
            <a:endParaRPr lang="en-US" sz="800" dirty="0">
              <a:solidFill>
                <a:srgbClr val="00067B"/>
              </a:solidFill>
            </a:endParaRP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067B"/>
                </a:solidFill>
              </a:rPr>
              <a:t>   pseudoinverse is given by                                where the</a:t>
            </a:r>
          </a:p>
          <a:p>
            <a:pPr>
              <a:buFont typeface="Arial" charset="0"/>
              <a:buNone/>
            </a:pPr>
            <a:endParaRPr lang="en-US" sz="600" dirty="0">
              <a:solidFill>
                <a:srgbClr val="00067B"/>
              </a:solidFill>
            </a:endParaRP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067B"/>
                </a:solidFill>
              </a:rPr>
              <a:t>   measurement covariance matrix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C</a:t>
            </a:r>
            <a:r>
              <a:rPr lang="en-US" i="1" baseline="-25000" dirty="0">
                <a:latin typeface="Symbol" charset="0"/>
                <a:sym typeface="Symbol" charset="0"/>
              </a:rPr>
              <a:t></a:t>
            </a:r>
            <a:r>
              <a:rPr lang="en-US" i="1" baseline="30000" dirty="0">
                <a:latin typeface="Symbol" charset="0"/>
                <a:sym typeface="Symbol" charset="0"/>
              </a:rPr>
              <a:t></a:t>
            </a:r>
            <a:r>
              <a:rPr lang="en-US" baseline="30000" dirty="0">
                <a:latin typeface="Symbol" charset="0"/>
                <a:sym typeface="Symbol" charset="0"/>
              </a:rPr>
              <a:t>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has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Times New Roman" charset="0"/>
              </a:rPr>
              <a:t>1/</a:t>
            </a:r>
            <a:r>
              <a:rPr lang="en-US" i="1" dirty="0">
                <a:latin typeface="Symbol" charset="0"/>
                <a:sym typeface="Symbol" charset="0"/>
              </a:rPr>
              <a:t></a:t>
            </a:r>
            <a:r>
              <a:rPr lang="en-US" i="1" baseline="-25000" dirty="0">
                <a:latin typeface="Times New Roman" charset="0"/>
              </a:rPr>
              <a:t>i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(column 3 of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067B"/>
                </a:solidFill>
              </a:rPr>
              <a:t>   the data file) along its main diagonal. (This can be done in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067B"/>
                </a:solidFill>
              </a:rPr>
              <a:t>   </a:t>
            </a:r>
            <a:r>
              <a:rPr lang="en-US" dirty="0" err="1">
                <a:solidFill>
                  <a:srgbClr val="00067B"/>
                </a:solidFill>
              </a:rPr>
              <a:t>Matlab</a:t>
            </a:r>
            <a:r>
              <a:rPr lang="en-US" dirty="0">
                <a:solidFill>
                  <a:srgbClr val="00067B"/>
                </a:solidFill>
              </a:rPr>
              <a:t>/Octave with smaller memory &amp; computation using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 err="1"/>
              <a:t>C_eps</a:t>
            </a:r>
            <a:r>
              <a:rPr lang="en-US" dirty="0"/>
              <a:t>=sparse(</a:t>
            </a:r>
            <a:r>
              <a:rPr lang="en-US" dirty="0" err="1"/>
              <a:t>diag</a:t>
            </a:r>
            <a:r>
              <a:rPr lang="en-US" dirty="0"/>
              <a:t>(1./(</a:t>
            </a:r>
            <a:r>
              <a:rPr lang="en-US" dirty="0" err="1"/>
              <a:t>dat</a:t>
            </a:r>
            <a:r>
              <a:rPr lang="en-US" dirty="0"/>
              <a:t>(:,3).^2)))*1e6;</a:t>
            </a:r>
            <a:endParaRPr lang="en-US" dirty="0">
              <a:solidFill>
                <a:srgbClr val="00067B"/>
              </a:solidFill>
            </a:endParaRP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067B"/>
                </a:solidFill>
              </a:rPr>
              <a:t>   where </a:t>
            </a:r>
            <a:r>
              <a:rPr lang="en-US" dirty="0" err="1">
                <a:solidFill>
                  <a:srgbClr val="00067B"/>
                </a:solidFill>
              </a:rPr>
              <a:t>dat</a:t>
            </a:r>
            <a:r>
              <a:rPr lang="en-US" dirty="0">
                <a:solidFill>
                  <a:srgbClr val="00067B"/>
                </a:solidFill>
              </a:rPr>
              <a:t> was the name of the variable the file was loaded in).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067B"/>
                </a:solidFill>
              </a:rPr>
              <a:t>   This gives </a:t>
            </a:r>
            <a:r>
              <a:rPr lang="en-US" i="1" dirty="0">
                <a:latin typeface="Times New Roman" charset="0"/>
              </a:rPr>
              <a:t>m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 err="1">
                <a:latin typeface="Times New Roman" charset="0"/>
              </a:rPr>
              <a:t>Q</a:t>
            </a:r>
            <a:r>
              <a:rPr lang="en-US" i="1" baseline="-25000" dirty="0" err="1">
                <a:latin typeface="Times New Roman" charset="0"/>
              </a:rPr>
              <a:t>m</a:t>
            </a:r>
            <a:r>
              <a:rPr lang="en-US" dirty="0">
                <a:latin typeface="Times New Roman" charset="0"/>
              </a:rPr>
              <a:t> =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47.764 </a:t>
            </a:r>
            <a:r>
              <a:rPr lang="en-US" dirty="0" err="1">
                <a:solidFill>
                  <a:srgbClr val="00067B"/>
                </a:solidFill>
              </a:rPr>
              <a:t>mW</a:t>
            </a:r>
            <a:r>
              <a:rPr lang="en-US" dirty="0">
                <a:solidFill>
                  <a:srgbClr val="00067B"/>
                </a:solidFill>
              </a:rPr>
              <a:t>/m</a:t>
            </a:r>
            <a:r>
              <a:rPr lang="en-US" baseline="30000" dirty="0">
                <a:solidFill>
                  <a:srgbClr val="00067B"/>
                </a:solidFill>
              </a:rPr>
              <a:t>2</a:t>
            </a:r>
            <a:r>
              <a:rPr lang="en-US" dirty="0">
                <a:solidFill>
                  <a:srgbClr val="00067B"/>
                </a:solidFill>
              </a:rPr>
              <a:t> and </a:t>
            </a:r>
            <a:r>
              <a:rPr lang="en-US" i="1" dirty="0">
                <a:latin typeface="Times New Roman" charset="0"/>
              </a:rPr>
              <a:t>m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 err="1">
                <a:latin typeface="Times New Roman" charset="0"/>
              </a:rPr>
              <a:t>l</a:t>
            </a:r>
            <a:r>
              <a:rPr lang="en-US" i="1" baseline="-25000" dirty="0" err="1">
                <a:latin typeface="Times New Roman" charset="0"/>
              </a:rPr>
              <a:t>rad</a:t>
            </a:r>
            <a:r>
              <a:rPr lang="en-US" dirty="0">
                <a:latin typeface="Times New Roman" charset="0"/>
              </a:rPr>
              <a:t> =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13.847 </a:t>
            </a:r>
            <a:r>
              <a:rPr lang="en-US" dirty="0">
                <a:solidFill>
                  <a:srgbClr val="00067B"/>
                </a:solidFill>
              </a:rPr>
              <a:t>km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067B"/>
                </a:solidFill>
              </a:rPr>
              <a:t>   (compared with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45.8</a:t>
            </a:r>
            <a:r>
              <a:rPr lang="en-US" dirty="0">
                <a:solidFill>
                  <a:srgbClr val="00067B"/>
                </a:solidFill>
              </a:rPr>
              <a:t> </a:t>
            </a:r>
            <a:r>
              <a:rPr lang="en-US" dirty="0" err="1">
                <a:solidFill>
                  <a:srgbClr val="00067B"/>
                </a:solidFill>
              </a:rPr>
              <a:t>mW</a:t>
            </a:r>
            <a:r>
              <a:rPr lang="en-US" dirty="0">
                <a:solidFill>
                  <a:srgbClr val="00067B"/>
                </a:solidFill>
              </a:rPr>
              <a:t>/m</a:t>
            </a:r>
            <a:r>
              <a:rPr lang="en-US" baseline="30000" dirty="0">
                <a:solidFill>
                  <a:srgbClr val="00067B"/>
                </a:solidFill>
              </a:rPr>
              <a:t>2</a:t>
            </a:r>
            <a:r>
              <a:rPr lang="en-US" dirty="0">
                <a:solidFill>
                  <a:srgbClr val="00067B"/>
                </a:solidFill>
              </a:rPr>
              <a:t>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15.5 </a:t>
            </a:r>
            <a:r>
              <a:rPr lang="en-US" dirty="0">
                <a:solidFill>
                  <a:srgbClr val="00067B"/>
                </a:solidFill>
              </a:rPr>
              <a:t>km for OLS with the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067B"/>
                </a:solidFill>
              </a:rPr>
              <a:t>   same data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and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45.5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mW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/m</a:t>
            </a:r>
            <a:r>
              <a:rPr lang="en-US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and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19.0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km from the earlier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data set that did not include Bottom-Hole Temperature data</a:t>
            </a:r>
            <a:r>
              <a:rPr lang="en-US" dirty="0">
                <a:solidFill>
                  <a:srgbClr val="00067B"/>
                </a:solidFill>
              </a:rPr>
              <a:t>!)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65E9AC-8A50-27E0-3B2D-10EA4372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5" y="2077316"/>
            <a:ext cx="2568575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025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F1034419-F889-AD02-86AE-7ABF1B6F4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319" y="128097"/>
            <a:ext cx="8749361" cy="660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  <a:latin typeface="Arial Black" charset="0"/>
              </a:rPr>
              <a:t>Q2</a:t>
            </a:r>
            <a:r>
              <a:rPr lang="en-US" dirty="0">
                <a:solidFill>
                  <a:srgbClr val="00067B"/>
                </a:solidFill>
              </a:rPr>
              <a:t>: WLS inversion for mantle heat flow </a:t>
            </a:r>
            <a:r>
              <a:rPr lang="en-US" i="1" dirty="0" err="1">
                <a:latin typeface="Times New Roman" charset="0"/>
              </a:rPr>
              <a:t>Q</a:t>
            </a:r>
            <a:r>
              <a:rPr lang="en-US" i="1" baseline="-25000" dirty="0" err="1">
                <a:latin typeface="Times New Roman" charset="0"/>
              </a:rPr>
              <a:t>m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&amp; radiogenic length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i="1" dirty="0" err="1">
                <a:latin typeface="Times New Roman" charset="0"/>
              </a:rPr>
              <a:t>l</a:t>
            </a:r>
            <a:r>
              <a:rPr lang="en-US" i="1" baseline="-25000" dirty="0" err="1">
                <a:latin typeface="Times New Roman" charset="0"/>
              </a:rPr>
              <a:t>rad</a:t>
            </a:r>
            <a:r>
              <a:rPr lang="en-US" dirty="0">
                <a:solidFill>
                  <a:srgbClr val="00067B"/>
                </a:solidFill>
              </a:rPr>
              <a:t>:</a:t>
            </a:r>
          </a:p>
          <a:p>
            <a:endParaRPr lang="en-US" sz="600" dirty="0">
              <a:solidFill>
                <a:srgbClr val="00067B"/>
              </a:solidFill>
            </a:endParaRP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067B"/>
                </a:solidFill>
              </a:rPr>
              <a:t>2.ii. Using                    , </a:t>
            </a:r>
            <a:r>
              <a:rPr lang="en-US" dirty="0">
                <a:latin typeface="Symbol" charset="0"/>
                <a:sym typeface="Symbol" charset="0"/>
              </a:rPr>
              <a:t></a:t>
            </a:r>
            <a:r>
              <a:rPr lang="en-US" i="1" dirty="0">
                <a:latin typeface="Symbol" charset="0"/>
                <a:sym typeface="Symbol" charset="0"/>
              </a:rPr>
              <a:t>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uncertainty in </a:t>
            </a:r>
            <a:r>
              <a:rPr lang="en-US" i="1" dirty="0" err="1">
                <a:latin typeface="Times New Roman" charset="0"/>
              </a:rPr>
              <a:t>Q</a:t>
            </a:r>
            <a:r>
              <a:rPr lang="en-US" i="1" baseline="-25000" dirty="0" err="1">
                <a:latin typeface="Times New Roman" charset="0"/>
              </a:rPr>
              <a:t>m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is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±0.086 </a:t>
            </a:r>
            <a:r>
              <a:rPr lang="en-US" dirty="0" err="1">
                <a:solidFill>
                  <a:srgbClr val="00067B"/>
                </a:solidFill>
              </a:rPr>
              <a:t>mW</a:t>
            </a:r>
            <a:r>
              <a:rPr lang="en-US" dirty="0">
                <a:solidFill>
                  <a:srgbClr val="00067B"/>
                </a:solidFill>
              </a:rPr>
              <a:t>/m</a:t>
            </a:r>
            <a:r>
              <a:rPr lang="en-US" baseline="30000" dirty="0">
                <a:solidFill>
                  <a:srgbClr val="00067B"/>
                </a:solidFill>
              </a:rPr>
              <a:t>2</a:t>
            </a:r>
          </a:p>
          <a:p>
            <a:pPr>
              <a:buFont typeface="Arial" charset="0"/>
              <a:buNone/>
            </a:pPr>
            <a:endParaRPr lang="en-US" sz="300" dirty="0">
              <a:solidFill>
                <a:srgbClr val="00067B"/>
              </a:solidFill>
            </a:endParaRP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067B"/>
                </a:solidFill>
              </a:rPr>
              <a:t>   and in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latin typeface="Times New Roman" charset="0"/>
              </a:rPr>
              <a:t>l</a:t>
            </a:r>
            <a:r>
              <a:rPr lang="en-US" i="1" baseline="-25000" dirty="0" err="1">
                <a:latin typeface="Times New Roman" charset="0"/>
              </a:rPr>
              <a:t>rad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is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±0.073 </a:t>
            </a:r>
            <a:r>
              <a:rPr lang="en-US" dirty="0">
                <a:solidFill>
                  <a:srgbClr val="00067B"/>
                </a:solidFill>
              </a:rPr>
              <a:t>km. These uncertainties are similar to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067B"/>
                </a:solidFill>
              </a:rPr>
              <a:t>   those found for OLS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but again much smaller than those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found in the earlier data set sans BHT data (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±0.311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mW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/m</a:t>
            </a:r>
            <a:r>
              <a:rPr lang="en-US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for </a:t>
            </a:r>
            <a:r>
              <a:rPr lang="en-US" i="1" dirty="0" err="1">
                <a:solidFill>
                  <a:schemeClr val="bg1">
                    <a:lumMod val="65000"/>
                  </a:schemeClr>
                </a:solidFill>
                <a:latin typeface="Times New Roman" charset="0"/>
              </a:rPr>
              <a:t>Q</a:t>
            </a:r>
            <a:r>
              <a:rPr lang="en-US" i="1" baseline="-25000" dirty="0" err="1">
                <a:solidFill>
                  <a:schemeClr val="bg1">
                    <a:lumMod val="65000"/>
                  </a:schemeClr>
                </a:solidFill>
                <a:latin typeface="Times New Roman" charset="0"/>
              </a:rPr>
              <a:t>m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and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±0.263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km for </a:t>
            </a:r>
            <a:r>
              <a:rPr lang="en-US" i="1" dirty="0" err="1">
                <a:solidFill>
                  <a:schemeClr val="bg1">
                    <a:lumMod val="65000"/>
                  </a:schemeClr>
                </a:solidFill>
                <a:latin typeface="Times New Roman" charset="0"/>
              </a:rPr>
              <a:t>l</a:t>
            </a:r>
            <a:r>
              <a:rPr lang="en-US" i="1" baseline="-25000" dirty="0" err="1">
                <a:solidFill>
                  <a:schemeClr val="bg1">
                    <a:lumMod val="65000"/>
                  </a:schemeClr>
                </a:solidFill>
                <a:latin typeface="Times New Roman" charset="0"/>
              </a:rPr>
              <a:t>rad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). This again reflects the lower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overall </a:t>
            </a:r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priori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variance of the interpolated data afforded by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10x greater sampling</a:t>
            </a:r>
            <a:r>
              <a:rPr lang="mr-IN" dirty="0">
                <a:solidFill>
                  <a:srgbClr val="00067B"/>
                </a:solidFill>
              </a:rPr>
              <a:t>…</a:t>
            </a:r>
            <a:endParaRPr lang="en-US" dirty="0">
              <a:solidFill>
                <a:srgbClr val="00067B"/>
              </a:solidFill>
            </a:endParaRPr>
          </a:p>
          <a:p>
            <a:pPr>
              <a:buFont typeface="Arial" charset="0"/>
              <a:buNone/>
            </a:pPr>
            <a:endParaRPr lang="en-US" sz="600" dirty="0">
              <a:solidFill>
                <a:srgbClr val="00067B"/>
              </a:solidFill>
            </a:endParaRP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067B"/>
                </a:solidFill>
              </a:rPr>
              <a:t>   The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Symbol" charset="0"/>
                <a:sym typeface="Symbol" charset="0"/>
              </a:rPr>
              <a:t></a:t>
            </a:r>
            <a:r>
              <a:rPr lang="en-US" baseline="30000" dirty="0">
                <a:latin typeface="Symbol" charset="0"/>
                <a:sym typeface="Symbol" charset="0"/>
              </a:rPr>
              <a:t>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parameter of misfit is now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7.230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(as compared to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067B"/>
                </a:solidFill>
              </a:rPr>
              <a:t>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6.514 </a:t>
            </a:r>
            <a:r>
              <a:rPr lang="en-US" dirty="0">
                <a:solidFill>
                  <a:srgbClr val="00067B"/>
                </a:solidFill>
              </a:rPr>
              <a:t>that we got for OLS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and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0.778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for the data set that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did not include BHT data</a:t>
            </a:r>
            <a:r>
              <a:rPr lang="en-US" dirty="0">
                <a:solidFill>
                  <a:srgbClr val="00067B"/>
                </a:solidFill>
              </a:rPr>
              <a:t>). Since this </a:t>
            </a:r>
            <a:r>
              <a:rPr lang="en-US" i="1" dirty="0">
                <a:latin typeface="Symbol" charset="0"/>
                <a:sym typeface="Symbol" charset="0"/>
              </a:rPr>
              <a:t></a:t>
            </a:r>
            <a:r>
              <a:rPr lang="en-US" baseline="30000" dirty="0">
                <a:latin typeface="Symbol" charset="0"/>
                <a:sym typeface="Symbol" charset="0"/>
              </a:rPr>
              <a:t>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is presumably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067B"/>
                </a:solidFill>
              </a:rPr>
              <a:t>   better informed than that of OLS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(and this data set is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presumably more accurate than the previous one)</a:t>
            </a:r>
            <a:r>
              <a:rPr lang="en-US" dirty="0">
                <a:solidFill>
                  <a:srgbClr val="00067B"/>
                </a:solidFill>
              </a:rPr>
              <a:t>, the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067B"/>
                </a:solidFill>
              </a:rPr>
              <a:t>   higher </a:t>
            </a:r>
            <a:r>
              <a:rPr lang="en-US" i="1" dirty="0">
                <a:latin typeface="Symbol" charset="0"/>
                <a:sym typeface="Symbol" charset="0"/>
              </a:rPr>
              <a:t></a:t>
            </a:r>
            <a:r>
              <a:rPr lang="en-US" baseline="30000" dirty="0">
                <a:latin typeface="Symbol" charset="0"/>
                <a:sym typeface="Symbol" charset="0"/>
              </a:rPr>
              <a:t>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reinforces our earlier interpretation that there are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067B"/>
                </a:solidFill>
              </a:rPr>
              <a:t>   signals present in the heat flow that are not well-represented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067B"/>
                </a:solidFill>
              </a:rPr>
              <a:t>   by our physics and error estimates from interpolation.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4F6BDE-D995-2174-678B-C9C4CC612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907" y="867005"/>
            <a:ext cx="1751012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890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EAFE3C24-86DB-D7FF-E838-1D31B4F1F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903" y="1351509"/>
            <a:ext cx="8820193" cy="415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Although the changes resulting from using WLS instead of OLS</a:t>
            </a:r>
          </a:p>
          <a:p>
            <a:r>
              <a:rPr lang="en-US" dirty="0">
                <a:solidFill>
                  <a:srgbClr val="00067B"/>
                </a:solidFill>
              </a:rPr>
              <a:t>   were small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~1.9 </a:t>
            </a:r>
            <a:r>
              <a:rPr lang="en-US" dirty="0" err="1">
                <a:solidFill>
                  <a:srgbClr val="00067B"/>
                </a:solidFill>
              </a:rPr>
              <a:t>mW</a:t>
            </a:r>
            <a:r>
              <a:rPr lang="en-US" dirty="0">
                <a:solidFill>
                  <a:srgbClr val="00067B"/>
                </a:solidFill>
              </a:rPr>
              <a:t>/m</a:t>
            </a:r>
            <a:r>
              <a:rPr lang="en-US" baseline="30000" dirty="0">
                <a:solidFill>
                  <a:srgbClr val="00067B"/>
                </a:solidFill>
              </a:rPr>
              <a:t>2</a:t>
            </a:r>
            <a:r>
              <a:rPr lang="en-US" dirty="0">
                <a:solidFill>
                  <a:srgbClr val="00067B"/>
                </a:solidFill>
              </a:rPr>
              <a:t>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1.7 </a:t>
            </a:r>
            <a:r>
              <a:rPr lang="en-US" dirty="0">
                <a:solidFill>
                  <a:srgbClr val="00067B"/>
                </a:solidFill>
              </a:rPr>
              <a:t>km for </a:t>
            </a:r>
            <a:r>
              <a:rPr lang="en-US" i="1" dirty="0" err="1">
                <a:latin typeface="Times New Roman" charset="0"/>
              </a:rPr>
              <a:t>Q</a:t>
            </a:r>
            <a:r>
              <a:rPr lang="en-US" i="1" baseline="-25000" dirty="0" err="1">
                <a:latin typeface="Times New Roman" charset="0"/>
              </a:rPr>
              <a:t>m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and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latin typeface="Times New Roman" charset="0"/>
              </a:rPr>
              <a:t>l</a:t>
            </a:r>
            <a:r>
              <a:rPr lang="en-US" i="1" baseline="-25000" dirty="0" err="1">
                <a:latin typeface="Times New Roman" charset="0"/>
              </a:rPr>
              <a:t>rad</a:t>
            </a:r>
            <a:endParaRPr lang="en-US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   respectively), they were large relative to the formal</a:t>
            </a:r>
          </a:p>
          <a:p>
            <a:r>
              <a:rPr lang="en-US" dirty="0">
                <a:solidFill>
                  <a:srgbClr val="00067B"/>
                </a:solidFill>
              </a:rPr>
              <a:t>   uncertainties in each estimate.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This was true for the earlier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data set as well (which had larger formal errors!)</a:t>
            </a:r>
          </a:p>
          <a:p>
            <a:r>
              <a:rPr lang="en-US" dirty="0">
                <a:solidFill>
                  <a:srgbClr val="00067B"/>
                </a:solidFill>
              </a:rPr>
              <a:t>The problematic high parameter cross-correlations are about</a:t>
            </a:r>
          </a:p>
          <a:p>
            <a:r>
              <a:rPr lang="en-US" dirty="0">
                <a:solidFill>
                  <a:srgbClr val="00067B"/>
                </a:solidFill>
              </a:rPr>
              <a:t>   the same for both OLS and WLS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–0.9348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for OLS;</a:t>
            </a:r>
          </a:p>
          <a:p>
            <a:r>
              <a:rPr lang="en-US" dirty="0">
                <a:solidFill>
                  <a:srgbClr val="00067B"/>
                </a:solidFill>
              </a:rPr>
              <a:t>  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–0.9382 </a:t>
            </a:r>
            <a:r>
              <a:rPr lang="en-US" dirty="0">
                <a:solidFill>
                  <a:srgbClr val="00067B"/>
                </a:solidFill>
              </a:rPr>
              <a:t>for WLS) and perhaps somewhat surprisingly,</a:t>
            </a:r>
          </a:p>
          <a:p>
            <a:r>
              <a:rPr lang="en-US" dirty="0">
                <a:solidFill>
                  <a:srgbClr val="00067B"/>
                </a:solidFill>
              </a:rPr>
              <a:t>   larger for the latter.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Cross-correlations were also very stable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for the previous data set that did not have BHT (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–0.9327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for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OLS;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–0.9325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for WLS).</a:t>
            </a:r>
          </a:p>
        </p:txBody>
      </p:sp>
    </p:spTree>
    <p:extLst>
      <p:ext uri="{BB962C8B-B14F-4D97-AF65-F5344CB8AC3E}">
        <p14:creationId xmlns:p14="http://schemas.microsoft.com/office/powerpoint/2010/main" val="1277108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7553</TotalTime>
  <Words>1718</Words>
  <Application>Microsoft Macintosh PowerPoint</Application>
  <PresentationFormat>Widescreen</PresentationFormat>
  <Paragraphs>225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48</cp:revision>
  <dcterms:created xsi:type="dcterms:W3CDTF">2023-08-28T22:59:26Z</dcterms:created>
  <dcterms:modified xsi:type="dcterms:W3CDTF">2023-10-24T17:16:07Z</dcterms:modified>
</cp:coreProperties>
</file>