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7" r:id="rId3"/>
    <p:sldId id="309" r:id="rId4"/>
    <p:sldId id="310" r:id="rId5"/>
    <p:sldId id="293" r:id="rId6"/>
    <p:sldId id="298" r:id="rId7"/>
    <p:sldId id="312" r:id="rId8"/>
    <p:sldId id="286" r:id="rId9"/>
    <p:sldId id="304" r:id="rId10"/>
    <p:sldId id="311" r:id="rId11"/>
    <p:sldId id="313" r:id="rId12"/>
    <p:sldId id="303" r:id="rId13"/>
    <p:sldId id="315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7B"/>
    <a:srgbClr val="0000FF"/>
    <a:srgbClr val="FFE5EA"/>
    <a:srgbClr val="E2F0FF"/>
    <a:srgbClr val="EDF4FF"/>
    <a:srgbClr val="FBADB8"/>
    <a:srgbClr val="FF857F"/>
    <a:srgbClr val="FF4C5C"/>
    <a:srgbClr val="000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370C0-BFEB-05F1-30D1-0EF6AA48A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CBF1B-FCC8-B8FB-2AA4-78538029B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997AE-DDA6-0945-7D73-D06E0F7A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472D0-58E5-2721-91B2-E6C22F00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76344-B18A-8966-469E-E911342C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3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0F424-2D7E-0FD4-E3BB-AC315B61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5967F-FB1F-15F6-55D4-272E884BF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C05AC-CCD4-208C-46ED-AB5D2920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B5DA6-B78D-902B-3AA2-3F8E4311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9915B-6F5B-17D0-0BE3-FB989123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2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592A9-BAE5-1462-4D4F-3B52F0892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1A1BD-3590-6A6F-0CEF-98F5D73E6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7F40A-A507-F733-381E-F2508779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99A18-525D-29AE-4A62-AACFE0F6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125A3-8E49-AF37-ADA4-CEDAC3AC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5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89DDB-22A1-4CA8-D3CB-BF3319EF3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4C1C9-DEE9-DD9E-2BCE-EBA7C1D43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380EC-26D7-74A4-331F-7A2AA0A74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712F3-A1AE-1640-200B-32602452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88292-9684-6248-711C-AA35AAE4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8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D141-AD3E-FEF2-34EA-FFDC3226A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812AB-86A0-8288-F2B8-27522D6A5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F3710-7484-C77C-866D-B926A9BEC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5345F-C64E-E385-5483-7BB76043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A1D2E-1C41-292E-11EA-BF6FD9F9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3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FAF2-A37E-B223-3FC0-71CCD101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52BBF-DEE9-0875-1C42-304908876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350E1-B4E4-8B54-8229-E0B761D9D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5AF97-C470-70D1-17F6-B9C27343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59D6A-FEA4-AD22-436C-052C94DC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49AF6-75A7-C4B3-6D0A-4320C427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EE5C-CE09-7D3B-D30A-77583D957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B983B-4FDF-E8B5-7EAF-6BAC5AF10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50A22-C90A-D321-E865-DEB9D053F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451BF-95D9-F113-9D9D-713468779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6047A-379B-756F-C008-46D89BC6F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952EF-3D20-1CD7-BFDF-EE142D3FE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174AB8-4BB3-35AB-A7F4-30DAD7D5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5E2585-DC3D-BBDC-BDA2-DBE33D76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F1832-7824-F42C-CF0D-3A2A5613D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26AC22-ECF4-7C99-06E0-D995FBD4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EB83D-D51B-19CB-D369-868086001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9A641-B04D-4E05-BAC1-E0AF13E0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7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189468-2725-19EC-D425-E15FDE49F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8E0DE-5EE6-F116-6C92-C79A76F7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7E1C6-4BAD-80FE-14CE-19A34CBD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5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44AE8-F259-C617-5C53-21A29092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88D14-E850-08A3-256C-D7A846E67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87FA7-A17F-DD8E-8D7A-283C180B5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29CD5-C10A-2A29-7E43-2EB3D3530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3A5B4-8BE2-0175-6CB6-B538F7DF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90B5E-55E3-4919-EB66-5BDDB3F6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7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8707-1030-E7BB-834A-99916EE7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96879-99F8-7D0A-FA71-8BC6E8B9C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2EC58-0175-AD32-1C7B-8D1B533CE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836C8-FB9D-4F95-A67A-754AA6D6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93930-8C7E-4B75-B6AE-F06F4A31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07B9B-6B3B-81B7-F042-0E56F54A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B5E1A2-BD92-1300-4889-349C63B9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361BB-20F5-FF77-266C-0E867B5A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FC22D-C881-4B86-588F-7E111FDA7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033B3-AC8E-0E4A-ABB5-B840E5CD0FD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25397-5F5D-A6D5-5686-B743AD66C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28D1D-65A0-3472-BD74-2EFFB7478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0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7">
            <a:extLst>
              <a:ext uri="{FF2B5EF4-FFF2-40B4-BE49-F238E27FC236}">
                <a16:creationId xmlns:a16="http://schemas.microsoft.com/office/drawing/2014/main" id="{34799653-F163-59D7-84CC-FC116DF32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4555" y="6405563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99F"/>
                </a:solidFill>
              </a:rPr>
              <a:t>© A.R. Lowry 2023</a:t>
            </a:r>
            <a:endParaRPr lang="en-US" sz="1800" dirty="0">
              <a:solidFill>
                <a:srgbClr val="00099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BE7C61FC-0994-C55B-F855-4D53B22F2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3040" y="38100"/>
            <a:ext cx="1931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30 Nov 2023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859E70B8-7011-C107-4A39-3D854738A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926" y="38100"/>
            <a:ext cx="957428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400" i="1" dirty="0">
                <a:solidFill>
                  <a:srgbClr val="00067B"/>
                </a:solidFill>
                <a:latin typeface="Arial Black" charset="0"/>
              </a:rPr>
              <a:t>Geosciences 5670/6670 Inverse Theory</a:t>
            </a:r>
            <a:endParaRPr lang="en-US" sz="3400" i="1" u="sng" dirty="0">
              <a:solidFill>
                <a:srgbClr val="00067B"/>
              </a:solidFill>
              <a:latin typeface="Arial Black" charset="0"/>
            </a:endParaRPr>
          </a:p>
        </p:txBody>
      </p:sp>
      <p:sp>
        <p:nvSpPr>
          <p:cNvPr id="3" name="Text Box 51">
            <a:extLst>
              <a:ext uri="{FF2B5EF4-FFF2-40B4-BE49-F238E27FC236}">
                <a16:creationId xmlns:a16="http://schemas.microsoft.com/office/drawing/2014/main" id="{6ADF661F-5C69-4949-8D2E-0D32926B3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395" y="680919"/>
            <a:ext cx="8589211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Double-Difference Earthquake Location</a:t>
            </a:r>
          </a:p>
          <a:p>
            <a:r>
              <a:rPr lang="en-US" i="1" dirty="0">
                <a:solidFill>
                  <a:srgbClr val="00067B"/>
                </a:solidFill>
                <a:latin typeface="Arial"/>
                <a:cs typeface="Arial"/>
              </a:rPr>
              <a:t>  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(EQ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interferometry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 example for inexact theory)</a:t>
            </a:r>
          </a:p>
          <a:p>
            <a:endParaRPr lang="en-US" sz="600" i="1" dirty="0">
              <a:solidFill>
                <a:srgbClr val="00067B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067B"/>
                </a:solidFill>
              </a:rPr>
              <a:t>• Standard inversion for earthquake locations suffers from two</a:t>
            </a:r>
          </a:p>
          <a:p>
            <a:r>
              <a:rPr lang="en-US" dirty="0">
                <a:solidFill>
                  <a:srgbClr val="00067B"/>
                </a:solidFill>
              </a:rPr>
              <a:t>   significant limitations:</a:t>
            </a:r>
          </a:p>
          <a:p>
            <a:r>
              <a:rPr lang="en-US" dirty="0">
                <a:solidFill>
                  <a:srgbClr val="00067B"/>
                </a:solidFill>
              </a:rPr>
              <a:t>   (1) Standard (</a:t>
            </a:r>
            <a:r>
              <a:rPr lang="ja-JP" altLang="en-US" dirty="0">
                <a:solidFill>
                  <a:srgbClr val="00067B"/>
                </a:solidFill>
              </a:rPr>
              <a:t>“</a:t>
            </a:r>
            <a:r>
              <a:rPr lang="en-US" dirty="0">
                <a:solidFill>
                  <a:srgbClr val="00067B"/>
                </a:solidFill>
              </a:rPr>
              <a:t>manual</a:t>
            </a:r>
            <a:r>
              <a:rPr lang="ja-JP" altLang="en-US" dirty="0">
                <a:solidFill>
                  <a:srgbClr val="00067B"/>
                </a:solidFill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) approaches to picking arrival times</a:t>
            </a:r>
          </a:p>
          <a:p>
            <a:r>
              <a:rPr lang="en-US" dirty="0">
                <a:solidFill>
                  <a:srgbClr val="00067B"/>
                </a:solidFill>
              </a:rPr>
              <a:t>        have large uncertainties, particularly if the EQ is small or</a:t>
            </a:r>
          </a:p>
          <a:p>
            <a:r>
              <a:rPr lang="en-US" dirty="0">
                <a:solidFill>
                  <a:srgbClr val="00067B"/>
                </a:solidFill>
              </a:rPr>
              <a:t>        far away (=&gt; </a:t>
            </a:r>
            <a:r>
              <a:rPr lang="en-US" i="1" dirty="0">
                <a:solidFill>
                  <a:srgbClr val="00067B"/>
                </a:solidFill>
                <a:latin typeface="Arial Black"/>
                <a:cs typeface="Arial Black"/>
              </a:rPr>
              <a:t>measurement error </a:t>
            </a:r>
            <a:r>
              <a:rPr lang="en-US" i="1" dirty="0">
                <a:latin typeface="Symbol" charset="2"/>
                <a:cs typeface="Symbol" charset="2"/>
              </a:rPr>
              <a:t>e</a:t>
            </a:r>
            <a:r>
              <a:rPr lang="en-US" dirty="0">
                <a:solidFill>
                  <a:srgbClr val="00067B"/>
                </a:solidFill>
              </a:rPr>
              <a:t>!)</a:t>
            </a:r>
          </a:p>
          <a:p>
            <a:r>
              <a:rPr lang="en-US" dirty="0">
                <a:solidFill>
                  <a:srgbClr val="00067B"/>
                </a:solidFill>
              </a:rPr>
              <a:t>   (2) The theory is inexact in that the velocity structure is</a:t>
            </a:r>
          </a:p>
          <a:p>
            <a:r>
              <a:rPr lang="en-US" dirty="0">
                <a:solidFill>
                  <a:srgbClr val="00067B"/>
                </a:solidFill>
              </a:rPr>
              <a:t>        always imperfectly known and discretized.</a:t>
            </a:r>
          </a:p>
          <a:p>
            <a:endParaRPr lang="en-US" sz="6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• The first problem can be resolved by using cross-correlation</a:t>
            </a:r>
          </a:p>
          <a:p>
            <a:r>
              <a:rPr lang="en-US" dirty="0">
                <a:solidFill>
                  <a:srgbClr val="00067B"/>
                </a:solidFill>
              </a:rPr>
              <a:t>   of signals from multiple events observed at a given site…</a:t>
            </a:r>
          </a:p>
          <a:p>
            <a:r>
              <a:rPr lang="en-US" dirty="0">
                <a:solidFill>
                  <a:srgbClr val="00067B"/>
                </a:solidFill>
              </a:rPr>
              <a:t>   but in that case arrival time is relative instead of absolute</a:t>
            </a:r>
          </a:p>
          <a:p>
            <a:r>
              <a:rPr lang="en-US" dirty="0">
                <a:solidFill>
                  <a:srgbClr val="00067B"/>
                </a:solidFill>
              </a:rPr>
              <a:t>   (so parameters must be framed as relative positions also).</a:t>
            </a:r>
          </a:p>
          <a:p>
            <a:endParaRPr lang="en-US" sz="6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• DD-location solves for relative position and time (which also</a:t>
            </a:r>
          </a:p>
          <a:p>
            <a:r>
              <a:rPr lang="en-US" dirty="0">
                <a:solidFill>
                  <a:srgbClr val="00067B"/>
                </a:solidFill>
              </a:rPr>
              <a:t>   reduces bias effect of velocity error!)</a:t>
            </a:r>
            <a:endParaRPr lang="en-US" sz="600" i="1" dirty="0">
              <a:solidFill>
                <a:srgbClr val="00067B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3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F6251F-767C-886B-8FC3-081253E92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0" y="1231900"/>
            <a:ext cx="52197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6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678433D-A6B8-5405-488E-F8D47701A9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136098"/>
              </p:ext>
            </p:extLst>
          </p:nvPr>
        </p:nvGraphicFramePr>
        <p:xfrm>
          <a:off x="2006994" y="315083"/>
          <a:ext cx="8178012" cy="2219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3600" imgH="1612900" progId="Word.Document.12">
                  <p:embed/>
                </p:oleObj>
              </mc:Choice>
              <mc:Fallback>
                <p:oleObj name="Document" r:id="rId2" imgW="5943600" imgH="161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06994" y="315083"/>
                        <a:ext cx="8178012" cy="2219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BB7266B-15CA-4E1F-85A7-70843E591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558" y="2407517"/>
            <a:ext cx="9522884" cy="387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86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7D06AD3-37BD-0314-FD95-96E3755C69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482476"/>
              </p:ext>
            </p:extLst>
          </p:nvPr>
        </p:nvGraphicFramePr>
        <p:xfrm>
          <a:off x="1607279" y="294536"/>
          <a:ext cx="8977443" cy="1074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3600" imgH="711200" progId="Word.Document.12">
                  <p:embed/>
                </p:oleObj>
              </mc:Choice>
              <mc:Fallback>
                <p:oleObj name="Document" r:id="rId2" imgW="5943600" imgH="71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7279" y="294536"/>
                        <a:ext cx="8977443" cy="1074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7630FE4-AA43-AFB3-C76A-F8337E0CF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33" y="1175655"/>
            <a:ext cx="10782134" cy="4354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D1F9A6-1472-E0E2-FB35-752B4DA5A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141" y="4906385"/>
            <a:ext cx="2388507" cy="186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7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CC6620-B857-2DCC-E83D-6EC3FCCBE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51370"/>
            <a:ext cx="7772400" cy="595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43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728EF19-E53E-7D1A-9759-72A30FE1D3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729521"/>
              </p:ext>
            </p:extLst>
          </p:nvPr>
        </p:nvGraphicFramePr>
        <p:xfrm>
          <a:off x="1238552" y="238411"/>
          <a:ext cx="9714897" cy="1141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3600" imgH="698500" progId="Word.Document.12">
                  <p:embed/>
                </p:oleObj>
              </mc:Choice>
              <mc:Fallback>
                <p:oleObj name="Document" r:id="rId2" imgW="5943600" imgH="69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8552" y="238411"/>
                        <a:ext cx="9714897" cy="1141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F036D69-950A-E616-7D5C-74B7F3143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01" y="1226931"/>
            <a:ext cx="10172398" cy="39863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AECB06-9765-E9CD-D640-162C762B4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4907" y="4807498"/>
            <a:ext cx="2442187" cy="19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5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3842359-637E-0BEE-D29F-E919F4797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867" y="1569197"/>
            <a:ext cx="6060266" cy="4955825"/>
          </a:xfrm>
          <a:prstGeom prst="rect">
            <a:avLst/>
          </a:prstGeom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D05EC024-9FD3-424E-8F4E-F047288A2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464" y="302404"/>
            <a:ext cx="93950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Template matching is another application of cross-correlation. Here,</a:t>
            </a:r>
          </a:p>
          <a:p>
            <a:r>
              <a:rPr lang="en-US" dirty="0">
                <a:solidFill>
                  <a:srgbClr val="00067B"/>
                </a:solidFill>
              </a:rPr>
              <a:t>GPS time series displacements during large slow slip events were</a:t>
            </a:r>
          </a:p>
          <a:p>
            <a:r>
              <a:rPr lang="en-US" dirty="0">
                <a:solidFill>
                  <a:srgbClr val="00067B"/>
                </a:solidFill>
              </a:rPr>
              <a:t>used to identify smaller (but otherwise similar) repeating events…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E90CA55A-B1A4-9BA8-679F-16067A1966A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48865" y="3817248"/>
            <a:ext cx="48654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/>
              <a:t>Brooks et al., Encyc. Complex. Sys. Sci. 2009</a:t>
            </a:r>
          </a:p>
        </p:txBody>
      </p:sp>
    </p:spTree>
    <p:extLst>
      <p:ext uri="{BB962C8B-B14F-4D97-AF65-F5344CB8AC3E}">
        <p14:creationId xmlns:p14="http://schemas.microsoft.com/office/powerpoint/2010/main" val="261052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">
            <a:extLst>
              <a:ext uri="{FF2B5EF4-FFF2-40B4-BE49-F238E27FC236}">
                <a16:creationId xmlns:a16="http://schemas.microsoft.com/office/drawing/2014/main" id="{AE6A57BE-C0CD-01FB-E886-D861453D0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85" y="1744087"/>
            <a:ext cx="4365625" cy="49498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">
            <a:extLst>
              <a:ext uri="{FF2B5EF4-FFF2-40B4-BE49-F238E27FC236}">
                <a16:creationId xmlns:a16="http://schemas.microsoft.com/office/drawing/2014/main" id="{CBEC8D0E-8CC5-38C0-5378-98681CAD6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785" y="1744087"/>
            <a:ext cx="4489450" cy="37020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84932934-2A21-28ED-6036-84CB5CC12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675" y="120650"/>
            <a:ext cx="101946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The time series observed at all sites during a large, easily-identified</a:t>
            </a:r>
          </a:p>
          <a:p>
            <a:r>
              <a:rPr lang="en-US" dirty="0">
                <a:solidFill>
                  <a:srgbClr val="00067B"/>
                </a:solidFill>
              </a:rPr>
              <a:t>event was compared via cross-correlation to the remainder of the time</a:t>
            </a:r>
          </a:p>
          <a:p>
            <a:r>
              <a:rPr lang="en-US" dirty="0">
                <a:solidFill>
                  <a:srgbClr val="00067B"/>
                </a:solidFill>
              </a:rPr>
              <a:t>series (using two differently-behaved events). High cross-correlation</a:t>
            </a:r>
          </a:p>
          <a:p>
            <a:r>
              <a:rPr lang="en-US" dirty="0">
                <a:solidFill>
                  <a:srgbClr val="00067B"/>
                </a:solidFill>
              </a:rPr>
              <a:t>coefficients were used to identify several previously unrecognized events.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7B1C4CD-62F8-321F-6275-CD96CD96A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385" y="5550912"/>
            <a:ext cx="2575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/>
              <a:t>Foster et al., GRL 2013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ED1054-308A-F24E-6A9B-FC538A2047E5}"/>
              </a:ext>
            </a:extLst>
          </p:cNvPr>
          <p:cNvSpPr txBox="1"/>
          <p:nvPr/>
        </p:nvSpPr>
        <p:spPr>
          <a:xfrm>
            <a:off x="9723858" y="2215006"/>
            <a:ext cx="1620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 to</a:t>
            </a:r>
          </a:p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event</a:t>
            </a:r>
          </a:p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CD400C-99A6-9A20-AE78-6D19BE2D74EC}"/>
              </a:ext>
            </a:extLst>
          </p:cNvPr>
          <p:cNvSpPr txBox="1"/>
          <p:nvPr/>
        </p:nvSpPr>
        <p:spPr>
          <a:xfrm>
            <a:off x="9723858" y="3830571"/>
            <a:ext cx="1620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 to</a:t>
            </a:r>
          </a:p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eastern event</a:t>
            </a:r>
          </a:p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337848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5A1AF167-B484-FBFE-8F3E-9D6DDE607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371" y="6448670"/>
            <a:ext cx="2575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/>
              <a:t>Foster et al., GRL 2013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3004B4-DEF3-DFF2-EF1B-355FFE9F0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39" y="596580"/>
            <a:ext cx="5323039" cy="594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BC1371-B489-2787-0C56-D9F5AC67B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539" y="596580"/>
            <a:ext cx="3451123" cy="5943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6BF31D-1D95-0899-C609-EFEFF35FC427}"/>
              </a:ext>
            </a:extLst>
          </p:cNvPr>
          <p:cNvSpPr txBox="1"/>
          <p:nvPr/>
        </p:nvSpPr>
        <p:spPr>
          <a:xfrm>
            <a:off x="732994" y="134915"/>
            <a:ext cx="10726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were modeled to estimate characteristic scales for the two ruptures…</a:t>
            </a:r>
          </a:p>
        </p:txBody>
      </p:sp>
    </p:spTree>
    <p:extLst>
      <p:ext uri="{BB962C8B-B14F-4D97-AF65-F5344CB8AC3E}">
        <p14:creationId xmlns:p14="http://schemas.microsoft.com/office/powerpoint/2010/main" val="2449801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">
            <a:extLst>
              <a:ext uri="{FF2B5EF4-FFF2-40B4-BE49-F238E27FC236}">
                <a16:creationId xmlns:a16="http://schemas.microsoft.com/office/drawing/2014/main" id="{5F6C20CD-9589-F838-7184-F71FAB7BB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35" y="137160"/>
            <a:ext cx="5628338" cy="658368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94E3CBEA-B58B-29AB-E1B4-C38772B4F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3736" y="920621"/>
            <a:ext cx="349967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>
                <a:solidFill>
                  <a:srgbClr val="00067B"/>
                </a:solidFill>
              </a:rPr>
              <a:t>As well as characteristic</a:t>
            </a:r>
          </a:p>
          <a:p>
            <a:r>
              <a:rPr lang="en-US" sz="2200" dirty="0">
                <a:solidFill>
                  <a:srgbClr val="00067B"/>
                </a:solidFill>
              </a:rPr>
              <a:t>repeat times.</a:t>
            </a:r>
          </a:p>
          <a:p>
            <a:endParaRPr lang="en-US" sz="600" dirty="0">
              <a:solidFill>
                <a:srgbClr val="00067B"/>
              </a:solidFill>
            </a:endParaRPr>
          </a:p>
          <a:p>
            <a:r>
              <a:rPr lang="en-US" sz="2200" dirty="0">
                <a:solidFill>
                  <a:srgbClr val="00067B"/>
                </a:solidFill>
              </a:rPr>
              <a:t>Some complexity: There</a:t>
            </a:r>
          </a:p>
          <a:p>
            <a:r>
              <a:rPr lang="en-US" sz="2200" dirty="0">
                <a:solidFill>
                  <a:srgbClr val="00067B"/>
                </a:solidFill>
              </a:rPr>
              <a:t>appear to be beat patterns</a:t>
            </a:r>
          </a:p>
          <a:p>
            <a:r>
              <a:rPr lang="en-US" sz="2200" dirty="0">
                <a:solidFill>
                  <a:srgbClr val="00067B"/>
                </a:solidFill>
              </a:rPr>
              <a:t>(in moment release for</a:t>
            </a:r>
          </a:p>
          <a:p>
            <a:r>
              <a:rPr lang="en-US" sz="2200" dirty="0">
                <a:solidFill>
                  <a:srgbClr val="00067B"/>
                </a:solidFill>
              </a:rPr>
              <a:t>western family shown in</a:t>
            </a:r>
          </a:p>
          <a:p>
            <a:r>
              <a:rPr lang="en-US" sz="2200" dirty="0">
                <a:solidFill>
                  <a:srgbClr val="00067B"/>
                </a:solidFill>
              </a:rPr>
              <a:t>red; recurrence for</a:t>
            </a:r>
          </a:p>
          <a:p>
            <a:r>
              <a:rPr lang="en-US" sz="2200" dirty="0">
                <a:solidFill>
                  <a:srgbClr val="00067B"/>
                </a:solidFill>
              </a:rPr>
              <a:t>eastern family shown in</a:t>
            </a:r>
          </a:p>
          <a:p>
            <a:r>
              <a:rPr lang="en-US" sz="2200" dirty="0">
                <a:solidFill>
                  <a:srgbClr val="00067B"/>
                </a:solidFill>
              </a:rPr>
              <a:t>yellow). </a:t>
            </a:r>
          </a:p>
          <a:p>
            <a:endParaRPr lang="en-US" sz="600" dirty="0">
              <a:solidFill>
                <a:srgbClr val="00067B"/>
              </a:solidFill>
            </a:endParaRPr>
          </a:p>
          <a:p>
            <a:r>
              <a:rPr lang="en-US" sz="2200" dirty="0">
                <a:solidFill>
                  <a:srgbClr val="00067B"/>
                </a:solidFill>
              </a:rPr>
              <a:t>Recurrence rate and</a:t>
            </a:r>
          </a:p>
          <a:p>
            <a:r>
              <a:rPr lang="en-US" sz="2200" dirty="0">
                <a:solidFill>
                  <a:srgbClr val="00067B"/>
                </a:solidFill>
              </a:rPr>
              <a:t>patch size have</a:t>
            </a:r>
          </a:p>
          <a:p>
            <a:r>
              <a:rPr lang="en-US" sz="2200" dirty="0">
                <a:solidFill>
                  <a:srgbClr val="00067B"/>
                </a:solidFill>
              </a:rPr>
              <a:t>implications for rate- &amp;</a:t>
            </a:r>
          </a:p>
          <a:p>
            <a:r>
              <a:rPr lang="en-US" sz="2200" dirty="0">
                <a:solidFill>
                  <a:srgbClr val="00067B"/>
                </a:solidFill>
              </a:rPr>
              <a:t>state-dependent fault</a:t>
            </a:r>
          </a:p>
          <a:p>
            <a:r>
              <a:rPr lang="en-US" sz="2200" dirty="0">
                <a:solidFill>
                  <a:srgbClr val="00067B"/>
                </a:solidFill>
              </a:rPr>
              <a:t>frictional parameters!</a:t>
            </a:r>
          </a:p>
        </p:txBody>
      </p:sp>
    </p:spTree>
    <p:extLst>
      <p:ext uri="{BB962C8B-B14F-4D97-AF65-F5344CB8AC3E}">
        <p14:creationId xmlns:p14="http://schemas.microsoft.com/office/powerpoint/2010/main" val="349659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">
            <a:extLst>
              <a:ext uri="{FF2B5EF4-FFF2-40B4-BE49-F238E27FC236}">
                <a16:creationId xmlns:a16="http://schemas.microsoft.com/office/drawing/2014/main" id="{D4892748-7760-5AC2-3BD7-9D6C5E99F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95" y="73025"/>
            <a:ext cx="4479925" cy="4459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9D29E0-EA33-FA59-3B0A-9E2F4F28F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5425"/>
            <a:ext cx="4480560" cy="4175452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60F4FB2D-F0D0-04F5-C0C5-B731C3356148}"/>
              </a:ext>
            </a:extLst>
          </p:cNvPr>
          <p:cNvSpPr txBox="1"/>
          <p:nvPr/>
        </p:nvSpPr>
        <p:spPr>
          <a:xfrm>
            <a:off x="1697050" y="4687233"/>
            <a:ext cx="88873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Note: “effective stress” is effective normal stress and shear</a:t>
            </a:r>
          </a:p>
          <a:p>
            <a:r>
              <a:rPr lang="en-US" dirty="0">
                <a:solidFill>
                  <a:srgbClr val="00067B"/>
                </a:solidFill>
              </a:rPr>
              <a:t>modulus is the elastic parameter </a:t>
            </a:r>
            <a:r>
              <a:rPr lang="en-US" i="1" dirty="0">
                <a:latin typeface="Symbol" charset="2"/>
                <a:cs typeface="Symbol" charset="2"/>
              </a:rPr>
              <a:t>m</a:t>
            </a:r>
            <a:r>
              <a:rPr lang="is-IS" dirty="0">
                <a:solidFill>
                  <a:srgbClr val="00067B"/>
                </a:solidFill>
              </a:rPr>
              <a:t>… So the grey box is what</a:t>
            </a:r>
          </a:p>
          <a:p>
            <a:r>
              <a:rPr lang="is-IS" dirty="0">
                <a:solidFill>
                  <a:srgbClr val="00067B"/>
                </a:solidFill>
              </a:rPr>
              <a:t>is physically plausible.</a:t>
            </a:r>
            <a:r>
              <a:rPr lang="en-US" dirty="0">
                <a:solidFill>
                  <a:srgbClr val="00067B"/>
                </a:solidFill>
              </a:rPr>
              <a:t>  The patch-size in length (grey) and</a:t>
            </a:r>
          </a:p>
          <a:p>
            <a:r>
              <a:rPr lang="en-US" dirty="0">
                <a:solidFill>
                  <a:srgbClr val="00067B"/>
                </a:solidFill>
              </a:rPr>
              <a:t>dip-direction width (blue) is measured at between the two thick</a:t>
            </a:r>
          </a:p>
          <a:p>
            <a:r>
              <a:rPr lang="en-US" dirty="0">
                <a:solidFill>
                  <a:srgbClr val="00067B"/>
                </a:solidFill>
              </a:rPr>
              <a:t>contours... Interestingly implies pore fluid pressure ~hydrostatic!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1AC4ADED-A88A-47B1-8603-CB956A4ABD54}"/>
              </a:ext>
            </a:extLst>
          </p:cNvPr>
          <p:cNvSpPr txBox="1"/>
          <p:nvPr/>
        </p:nvSpPr>
        <p:spPr>
          <a:xfrm>
            <a:off x="1905000" y="225425"/>
            <a:ext cx="195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West: </a:t>
            </a:r>
            <a:r>
              <a:rPr lang="en-US"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z="1800" i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1800" dirty="0">
                <a:solidFill>
                  <a:srgbClr val="FF0000"/>
                </a:solidFill>
              </a:rPr>
              <a:t> = 1 mm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82D17399-89A1-838E-BF96-86E627BFF19A}"/>
              </a:ext>
            </a:extLst>
          </p:cNvPr>
          <p:cNvSpPr txBox="1"/>
          <p:nvPr/>
        </p:nvSpPr>
        <p:spPr>
          <a:xfrm>
            <a:off x="4114800" y="1749425"/>
            <a:ext cx="203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West: </a:t>
            </a:r>
            <a:r>
              <a:rPr lang="en-US"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z="1800" i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1800" dirty="0">
                <a:solidFill>
                  <a:srgbClr val="FF0000"/>
                </a:solidFill>
              </a:rPr>
              <a:t> = 10 mm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AFD4B74-A44D-2234-CA06-621004D63534}"/>
              </a:ext>
            </a:extLst>
          </p:cNvPr>
          <p:cNvSpPr txBox="1"/>
          <p:nvPr/>
        </p:nvSpPr>
        <p:spPr>
          <a:xfrm>
            <a:off x="1905000" y="2359025"/>
            <a:ext cx="184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EBEB00"/>
                </a:solidFill>
              </a:rPr>
              <a:t>East: </a:t>
            </a:r>
            <a:r>
              <a:rPr lang="en-US" sz="1800" i="1" dirty="0">
                <a:solidFill>
                  <a:srgbClr val="EBEB00"/>
                </a:solidFill>
                <a:latin typeface="Times New Roman"/>
                <a:cs typeface="Times New Roman"/>
              </a:rPr>
              <a:t>D</a:t>
            </a:r>
            <a:r>
              <a:rPr lang="en-US" sz="1800" i="1" baseline="-25000" dirty="0">
                <a:solidFill>
                  <a:srgbClr val="EBEB00"/>
                </a:solidFill>
                <a:latin typeface="Times New Roman"/>
                <a:cs typeface="Times New Roman"/>
              </a:rPr>
              <a:t>c</a:t>
            </a:r>
            <a:r>
              <a:rPr lang="en-US" sz="1800" dirty="0">
                <a:solidFill>
                  <a:srgbClr val="EBEB00"/>
                </a:solidFill>
              </a:rPr>
              <a:t> = 7 mm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A362702D-D887-4420-6AEF-F27D519F5D53}"/>
              </a:ext>
            </a:extLst>
          </p:cNvPr>
          <p:cNvSpPr txBox="1"/>
          <p:nvPr/>
        </p:nvSpPr>
        <p:spPr>
          <a:xfrm>
            <a:off x="7924800" y="377825"/>
            <a:ext cx="2244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West: </a:t>
            </a:r>
            <a:r>
              <a:rPr lang="en-US"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z="1800" i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1800" dirty="0">
                <a:solidFill>
                  <a:srgbClr val="FF0000"/>
                </a:solidFill>
              </a:rPr>
              <a:t> = 7 mm;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   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 – </a:t>
            </a:r>
            <a:r>
              <a:rPr lang="en-US"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) = 5.9x10</a:t>
            </a:r>
            <a:r>
              <a:rPr lang="en-US" sz="1800" baseline="30000" dirty="0">
                <a:solidFill>
                  <a:srgbClr val="FF0000"/>
                </a:solidFill>
                <a:latin typeface="Times New Roman"/>
                <a:cs typeface="Times New Roman"/>
              </a:rPr>
              <a:t>-5</a:t>
            </a:r>
          </a:p>
        </p:txBody>
      </p:sp>
    </p:spTree>
    <p:extLst>
      <p:ext uri="{BB962C8B-B14F-4D97-AF65-F5344CB8AC3E}">
        <p14:creationId xmlns:p14="http://schemas.microsoft.com/office/powerpoint/2010/main" val="1706160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ED073D-6F71-E0D7-4114-FCB7C3D19213}"/>
              </a:ext>
            </a:extLst>
          </p:cNvPr>
          <p:cNvSpPr txBox="1"/>
          <p:nvPr/>
        </p:nvSpPr>
        <p:spPr>
          <a:xfrm>
            <a:off x="1418455" y="241609"/>
            <a:ext cx="9713371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00067B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Assignment II recap: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67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Building on what we did for </a:t>
            </a:r>
            <a:r>
              <a:rPr lang="en-US" sz="2400" dirty="0" err="1">
                <a:solidFill>
                  <a:srgbClr val="00067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Asgt</a:t>
            </a:r>
            <a:r>
              <a:rPr lang="en-US" sz="2400" dirty="0">
                <a:solidFill>
                  <a:srgbClr val="00067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I, write a </a:t>
            </a:r>
            <a:r>
              <a:rPr lang="en-US" sz="2400" dirty="0" err="1">
                <a:solidFill>
                  <a:srgbClr val="00067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sz="2400" dirty="0">
                <a:solidFill>
                  <a:srgbClr val="00067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(*.m) script to invert for mantle heat flow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4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67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radiogenic length parameter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67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stochastic inversion. (Be sure to think about units! Convert numbers in your file to </a:t>
            </a:r>
            <a:r>
              <a:rPr lang="en-US" sz="2400" dirty="0" err="1">
                <a:solidFill>
                  <a:srgbClr val="00067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mks</a:t>
            </a:r>
            <a:r>
              <a:rPr lang="en-US" sz="2400" dirty="0">
                <a:solidFill>
                  <a:srgbClr val="00067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simplicity.) Use data covariance weighting as implied in column 3 of your file, and describe the model parameter expected value and covariance matrix using two different approaches:</a:t>
            </a:r>
            <a:endParaRPr lang="en-US" sz="2400" dirty="0">
              <a:solidFill>
                <a:srgbClr val="00067B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67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 Assume the a priori expectation of mantle heat flow is 18 ± 3 </a:t>
            </a:r>
            <a:r>
              <a:rPr lang="en-US" sz="2400" dirty="0" err="1">
                <a:solidFill>
                  <a:srgbClr val="00067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en-US" sz="2400" dirty="0">
                <a:solidFill>
                  <a:srgbClr val="00067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2400" baseline="30000" dirty="0">
                <a:solidFill>
                  <a:srgbClr val="00067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400" dirty="0">
                <a:solidFill>
                  <a:srgbClr val="00067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(loosely based on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Jaupart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Mareschal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Treatises on Geophysics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2007</a:t>
            </a:r>
            <a:r>
              <a:rPr lang="en-US" sz="2400" dirty="0">
                <a:solidFill>
                  <a:srgbClr val="00067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and the a priori expectation of the </a:t>
            </a:r>
            <a:r>
              <a:rPr lang="en-US" sz="2400" dirty="0" err="1">
                <a:solidFill>
                  <a:srgbClr val="00067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lengthscale</a:t>
            </a:r>
            <a:r>
              <a:rPr lang="en-US" sz="2400" dirty="0">
                <a:solidFill>
                  <a:srgbClr val="00067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radiogenic heat production is 9.4 ± 5 km (an even rougher approximation based on distributions of Sierra Nevada xenoliths in Brady et al., </a:t>
            </a:r>
            <a:r>
              <a:rPr lang="en-US" sz="2400" i="1" dirty="0" err="1">
                <a:solidFill>
                  <a:srgbClr val="00067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Lithos</a:t>
            </a:r>
            <a:r>
              <a:rPr lang="en-US" sz="2400" dirty="0">
                <a:solidFill>
                  <a:srgbClr val="00067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2006).</a:t>
            </a:r>
            <a:endParaRPr lang="en-US" sz="2400" dirty="0">
              <a:solidFill>
                <a:srgbClr val="00067B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67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 Now, substitute the a posteriori parameter covariance matrix from your earlier (Assignment 1) foray into weighted least squares inversion, using the same expected values for model parameters as in part a. </a:t>
            </a:r>
            <a:endParaRPr lang="en-US" sz="2400" dirty="0">
              <a:solidFill>
                <a:srgbClr val="00067B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3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EA400FD-ECAA-48BE-A2C5-80FC1EBD10AB}"/>
              </a:ext>
            </a:extLst>
          </p:cNvPr>
          <p:cNvGrpSpPr/>
          <p:nvPr/>
        </p:nvGrpSpPr>
        <p:grpSpPr>
          <a:xfrm>
            <a:off x="1218704" y="428179"/>
            <a:ext cx="9754593" cy="6001643"/>
            <a:chOff x="1218704" y="766733"/>
            <a:chExt cx="9754593" cy="600164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D80C008-3B2D-860D-C4A8-430142B464C0}"/>
                </a:ext>
              </a:extLst>
            </p:cNvPr>
            <p:cNvSpPr txBox="1"/>
            <p:nvPr/>
          </p:nvSpPr>
          <p:spPr>
            <a:xfrm>
              <a:off x="1218704" y="766733"/>
              <a:ext cx="9754593" cy="6001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key for stochastic inversion is to recall that the problem must</a:t>
              </a:r>
            </a:p>
            <a:p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 solved for parameters </a:t>
              </a:r>
              <a:r>
                <a:rPr lang="en-US" sz="2400" dirty="0">
                  <a:latin typeface="Symbol" pitchFamily="2" charset="2"/>
                  <a:cs typeface="Arial" panose="020B0604020202020204" pitchFamily="34" charset="0"/>
                </a:rPr>
                <a:t>D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for data </a:t>
              </a:r>
              <a:r>
                <a:rPr lang="en-US" sz="2400" dirty="0">
                  <a:latin typeface="Symbol" pitchFamily="2" charset="2"/>
                  <a:cs typeface="Times New Roman" panose="02020603050405020304" pitchFamily="18" charset="0"/>
                </a:rPr>
                <a:t>D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relative to an expected</a:t>
              </a:r>
            </a:p>
            <a:p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 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{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}</a:t>
              </a:r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In (a), using the expected values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[18 </a:t>
              </a:r>
              <a:r>
                <a:rPr lang="en-US" sz="2400" dirty="0" err="1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mW</a:t>
              </a:r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/m</a:t>
              </a:r>
              <a:r>
                <a:rPr lang="en-US" sz="2400" baseline="300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9.4</a:t>
              </a:r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</a:p>
            <a:p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uncertainties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[3</a:t>
              </a:r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mW</a:t>
              </a:r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/m</a:t>
              </a:r>
              <a:r>
                <a:rPr lang="en-US" sz="2400" baseline="300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create an </a:t>
              </a:r>
              <a:r>
                <a:rPr lang="en-US" sz="2400" i="1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priori </a:t>
              </a:r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 </a:t>
              </a:r>
            </a:p>
            <a:p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parameter covariance matrix gives </a:t>
              </a:r>
              <a:r>
                <a:rPr lang="en-US" sz="2400" i="1" dirty="0">
                  <a:latin typeface="Times New Roman" charset="0"/>
                </a:rPr>
                <a:t>m</a:t>
              </a:r>
              <a:r>
                <a:rPr lang="en-US" sz="2400" baseline="-25000" dirty="0">
                  <a:latin typeface="Times New Roman" charset="0"/>
                </a:rPr>
                <a:t>1</a:t>
              </a:r>
              <a:r>
                <a:rPr lang="en-US" sz="2400" dirty="0">
                  <a:latin typeface="Times New Roman" charset="0"/>
                </a:rPr>
                <a:t> = </a:t>
              </a:r>
              <a:r>
                <a:rPr lang="en-US" sz="2400" i="1" dirty="0" err="1">
                  <a:latin typeface="Times New Roman" charset="0"/>
                </a:rPr>
                <a:t>Q</a:t>
              </a:r>
              <a:r>
                <a:rPr lang="en-US" sz="2400" i="1" baseline="-25000" dirty="0" err="1">
                  <a:latin typeface="Times New Roman" charset="0"/>
                </a:rPr>
                <a:t>m</a:t>
              </a:r>
              <a:r>
                <a:rPr lang="en-US" sz="2400" dirty="0">
                  <a:latin typeface="Times New Roman" charset="0"/>
                </a:rPr>
                <a:t> =</a:t>
              </a:r>
              <a:r>
                <a:rPr lang="en-US" sz="2400" dirty="0">
                  <a:solidFill>
                    <a:schemeClr val="accent2"/>
                  </a:solidFill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47.74 </a:t>
              </a:r>
              <a:r>
                <a:rPr lang="en-US" sz="2400" dirty="0" err="1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mW</a:t>
              </a:r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/m</a:t>
              </a:r>
              <a:r>
                <a:rPr lang="en-US" sz="2400" baseline="300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(compared to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47.764 </a:t>
              </a:r>
              <a:r>
                <a:rPr lang="en-US" sz="2400" dirty="0" err="1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mW</a:t>
              </a:r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/m</a:t>
              </a:r>
              <a:r>
                <a:rPr lang="en-US" sz="2400" baseline="300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from WLS) and </a:t>
              </a:r>
              <a:r>
                <a:rPr lang="en-US" sz="2400" i="1" dirty="0">
                  <a:latin typeface="Times New Roman" charset="0"/>
                </a:rPr>
                <a:t>m</a:t>
              </a:r>
              <a:r>
                <a:rPr lang="en-US" sz="2400" baseline="-25000" dirty="0">
                  <a:latin typeface="Times New Roman" charset="0"/>
                </a:rPr>
                <a:t>2</a:t>
              </a:r>
              <a:r>
                <a:rPr lang="en-US" sz="2400" dirty="0">
                  <a:latin typeface="Times New Roman" charset="0"/>
                </a:rPr>
                <a:t> = </a:t>
              </a:r>
              <a:r>
                <a:rPr lang="en-US" sz="2400" i="1" dirty="0" err="1">
                  <a:latin typeface="Times New Roman" charset="0"/>
                </a:rPr>
                <a:t>l</a:t>
              </a:r>
              <a:r>
                <a:rPr lang="en-US" sz="2400" i="1" baseline="-25000" dirty="0" err="1">
                  <a:latin typeface="Times New Roman" charset="0"/>
                </a:rPr>
                <a:t>rad</a:t>
              </a:r>
              <a:r>
                <a:rPr lang="en-US" sz="2400" dirty="0">
                  <a:latin typeface="Times New Roman" charset="0"/>
                </a:rPr>
                <a:t> =</a:t>
              </a:r>
              <a:r>
                <a:rPr lang="en-US" sz="2400" dirty="0">
                  <a:solidFill>
                    <a:schemeClr val="accent2"/>
                  </a:solidFill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13.866</a:t>
              </a:r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km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(compared to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13.847 </a:t>
              </a:r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km for WLS), with </a:t>
              </a:r>
              <a:r>
                <a:rPr lang="en-US" sz="2400" i="1" dirty="0">
                  <a:latin typeface="Symbol" pitchFamily="2" charset="2"/>
                  <a:cs typeface="Times New Roman" panose="02020603050405020304" pitchFamily="18" charset="0"/>
                </a:rPr>
                <a:t>c</a:t>
              </a:r>
              <a:r>
                <a:rPr 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7.23</a:t>
              </a:r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(identical to previous).</a:t>
              </a:r>
            </a:p>
            <a:p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part (b), the </a:t>
              </a:r>
              <a:r>
                <a:rPr lang="en-US" sz="2400" i="1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posteriori</a:t>
              </a:r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uncertainties were much smaller </a:t>
              </a:r>
            </a:p>
            <a:p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4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±0.086 </a:t>
              </a:r>
              <a:r>
                <a:rPr lang="en-US" sz="2400" dirty="0" err="1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mW</a:t>
              </a:r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/m</a:t>
              </a:r>
              <a:r>
                <a:rPr lang="en-US" sz="2400" baseline="300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4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rad</a:t>
              </a:r>
              <a:r>
                <a:rPr lang="en-US" sz="2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±0.073 </a:t>
              </a:r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km) so the weighted stochastic</a:t>
              </a:r>
            </a:p>
            <a:p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inverse solution was more significantly perturbed resulting in </a:t>
              </a:r>
            </a:p>
            <a:p>
              <a:r>
                <a:rPr lang="en-US" sz="2400" i="1" dirty="0">
                  <a:latin typeface="Times New Roman" charset="0"/>
                </a:rPr>
                <a:t>m</a:t>
              </a:r>
              <a:r>
                <a:rPr lang="en-US" sz="2400" baseline="-25000" dirty="0">
                  <a:latin typeface="Times New Roman" charset="0"/>
                </a:rPr>
                <a:t>1</a:t>
              </a:r>
              <a:r>
                <a:rPr lang="en-US" sz="2400" dirty="0">
                  <a:latin typeface="Times New Roman" charset="0"/>
                </a:rPr>
                <a:t> = </a:t>
              </a:r>
              <a:r>
                <a:rPr lang="en-US" sz="2400" i="1" dirty="0" err="1">
                  <a:latin typeface="Times New Roman" charset="0"/>
                </a:rPr>
                <a:t>Q</a:t>
              </a:r>
              <a:r>
                <a:rPr lang="en-US" sz="2400" i="1" baseline="-25000" dirty="0" err="1">
                  <a:latin typeface="Times New Roman" charset="0"/>
                </a:rPr>
                <a:t>m</a:t>
              </a:r>
              <a:r>
                <a:rPr lang="en-US" sz="2400" dirty="0">
                  <a:latin typeface="Times New Roman" charset="0"/>
                </a:rPr>
                <a:t> =</a:t>
              </a:r>
              <a:r>
                <a:rPr lang="en-US" sz="2400" dirty="0">
                  <a:solidFill>
                    <a:schemeClr val="accent2"/>
                  </a:solidFill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44.147 </a:t>
              </a:r>
              <a:r>
                <a:rPr lang="en-US" sz="2400" dirty="0" err="1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mW</a:t>
              </a:r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/m</a:t>
              </a:r>
              <a:r>
                <a:rPr lang="en-US" sz="2400" baseline="300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sz="2400" i="1" dirty="0">
                  <a:latin typeface="Times New Roman" charset="0"/>
                </a:rPr>
                <a:t>m</a:t>
              </a:r>
              <a:r>
                <a:rPr lang="en-US" sz="2400" baseline="-25000" dirty="0">
                  <a:latin typeface="Times New Roman" charset="0"/>
                </a:rPr>
                <a:t>2</a:t>
              </a:r>
              <a:r>
                <a:rPr lang="en-US" sz="2400" dirty="0">
                  <a:latin typeface="Times New Roman" charset="0"/>
                </a:rPr>
                <a:t> = </a:t>
              </a:r>
              <a:r>
                <a:rPr lang="en-US" sz="2400" i="1" dirty="0" err="1">
                  <a:latin typeface="Times New Roman" charset="0"/>
                </a:rPr>
                <a:t>l</a:t>
              </a:r>
              <a:r>
                <a:rPr lang="en-US" sz="2400" i="1" baseline="-25000" dirty="0" err="1">
                  <a:latin typeface="Times New Roman" charset="0"/>
                </a:rPr>
                <a:t>rad</a:t>
              </a:r>
              <a:r>
                <a:rPr lang="en-US" sz="2400" dirty="0">
                  <a:latin typeface="Times New Roman" charset="0"/>
                </a:rPr>
                <a:t> =</a:t>
              </a:r>
              <a:r>
                <a:rPr lang="en-US" sz="2400" dirty="0">
                  <a:solidFill>
                    <a:schemeClr val="accent2"/>
                  </a:solidFill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13.307</a:t>
              </a:r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km, with </a:t>
              </a:r>
              <a:r>
                <a:rPr lang="en-US" sz="2400" i="1" dirty="0">
                  <a:latin typeface="Symbol" pitchFamily="2" charset="2"/>
                  <a:cs typeface="Times New Roman" panose="02020603050405020304" pitchFamily="18" charset="0"/>
                </a:rPr>
                <a:t>c</a:t>
              </a:r>
              <a:r>
                <a:rPr 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7.556</a:t>
              </a:r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endParaRPr lang="en-US" sz="1200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important takeaway from this is that the solution can be many</a:t>
              </a:r>
            </a:p>
            <a:p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standard deviations away from the expected value in a stochastic</a:t>
              </a:r>
            </a:p>
            <a:p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inversion, if there are lots of data and the data demand a different</a:t>
              </a:r>
            </a:p>
            <a:p>
              <a:r>
                <a:rPr lang="en-US" sz="2400" dirty="0">
                  <a:solidFill>
                    <a:srgbClr val="0006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solution.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FF5FF2C-2480-CEDE-894E-F169A851EFFA}"/>
                </a:ext>
              </a:extLst>
            </p:cNvPr>
            <p:cNvCxnSpPr/>
            <p:nvPr/>
          </p:nvCxnSpPr>
          <p:spPr>
            <a:xfrm>
              <a:off x="4980926" y="1243811"/>
              <a:ext cx="18174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0819A04-5929-CEAB-79ED-34D950351877}"/>
                </a:ext>
              </a:extLst>
            </p:cNvPr>
            <p:cNvCxnSpPr/>
            <p:nvPr/>
          </p:nvCxnSpPr>
          <p:spPr>
            <a:xfrm>
              <a:off x="6570239" y="1214468"/>
              <a:ext cx="18174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52C21E2-852E-E6D4-95EF-4E770A60F4B3}"/>
                </a:ext>
              </a:extLst>
            </p:cNvPr>
            <p:cNvCxnSpPr/>
            <p:nvPr/>
          </p:nvCxnSpPr>
          <p:spPr>
            <a:xfrm>
              <a:off x="2264229" y="1599728"/>
              <a:ext cx="18174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11E2431-A9F0-CCF5-1AB4-0653708A109A}"/>
                </a:ext>
              </a:extLst>
            </p:cNvPr>
            <p:cNvCxnSpPr/>
            <p:nvPr/>
          </p:nvCxnSpPr>
          <p:spPr>
            <a:xfrm>
              <a:off x="2264229" y="1554292"/>
              <a:ext cx="18174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E46710A-BA3E-AA22-96D5-CA20530962F5}"/>
                </a:ext>
              </a:extLst>
            </p:cNvPr>
            <p:cNvCxnSpPr/>
            <p:nvPr/>
          </p:nvCxnSpPr>
          <p:spPr>
            <a:xfrm>
              <a:off x="2798103" y="1616763"/>
              <a:ext cx="18174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8474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A6D0BB9-19EB-309B-DA7F-CE20288EBA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027453"/>
              </p:ext>
            </p:extLst>
          </p:nvPr>
        </p:nvGraphicFramePr>
        <p:xfrm>
          <a:off x="1348003" y="221500"/>
          <a:ext cx="9757241" cy="6588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3600" imgH="4013200" progId="Word.Document.12">
                  <p:embed/>
                </p:oleObj>
              </mc:Choice>
              <mc:Fallback>
                <p:oleObj name="Document" r:id="rId2" imgW="5943600" imgH="401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8003" y="221500"/>
                        <a:ext cx="9757241" cy="6588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416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13251</TotalTime>
  <Words>826</Words>
  <Application>Microsoft Macintosh PowerPoint</Application>
  <PresentationFormat>Widescreen</PresentationFormat>
  <Paragraphs>84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79</cp:revision>
  <dcterms:created xsi:type="dcterms:W3CDTF">2023-08-28T22:59:26Z</dcterms:created>
  <dcterms:modified xsi:type="dcterms:W3CDTF">2023-11-30T17:54:08Z</dcterms:modified>
</cp:coreProperties>
</file>