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83" r:id="rId6"/>
    <p:sldId id="259" r:id="rId7"/>
    <p:sldId id="281" r:id="rId8"/>
    <p:sldId id="282" r:id="rId9"/>
    <p:sldId id="269" r:id="rId10"/>
    <p:sldId id="261" r:id="rId11"/>
    <p:sldId id="262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7B"/>
    <a:srgbClr val="000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370C0-BFEB-05F1-30D1-0EF6AA48A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CBF1B-FCC8-B8FB-2AA4-78538029B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997AE-DDA6-0945-7D73-D06E0F7A7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472D0-58E5-2721-91B2-E6C22F001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76344-B18A-8966-469E-E911342C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3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0F424-2D7E-0FD4-E3BB-AC315B61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5967F-FB1F-15F6-55D4-272E884BF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C05AC-CCD4-208C-46ED-AB5D2920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B5DA6-B78D-902B-3AA2-3F8E4311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9915B-6F5B-17D0-0BE3-FB989123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2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8592A9-BAE5-1462-4D4F-3B52F0892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1A1BD-3590-6A6F-0CEF-98F5D73E6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7F40A-A507-F733-381E-F2508779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99A18-525D-29AE-4A62-AACFE0F66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125A3-8E49-AF37-ADA4-CEDAC3AC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5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89DDB-22A1-4CA8-D3CB-BF3319EF3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4C1C9-DEE9-DD9E-2BCE-EBA7C1D43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380EC-26D7-74A4-331F-7A2AA0A74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712F3-A1AE-1640-200B-32602452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88292-9684-6248-711C-AA35AAE4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8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5D141-AD3E-FEF2-34EA-FFDC3226A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812AB-86A0-8288-F2B8-27522D6A5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F3710-7484-C77C-866D-B926A9BEC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5345F-C64E-E385-5483-7BB76043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A1D2E-1C41-292E-11EA-BF6FD9F9A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3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FAF2-A37E-B223-3FC0-71CCD101D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52BBF-DEE9-0875-1C42-304908876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350E1-B4E4-8B54-8229-E0B761D9D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5AF97-C470-70D1-17F6-B9C27343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59D6A-FEA4-AD22-436C-052C94DC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49AF6-75A7-C4B3-6D0A-4320C4278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BEE5C-CE09-7D3B-D30A-77583D957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B983B-4FDF-E8B5-7EAF-6BAC5AF10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50A22-C90A-D321-E865-DEB9D053F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451BF-95D9-F113-9D9D-713468779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6047A-379B-756F-C008-46D89BC6F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E952EF-3D20-1CD7-BFDF-EE142D3FE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174AB8-4BB3-35AB-A7F4-30DAD7D5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5E2585-DC3D-BBDC-BDA2-DBE33D76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F1832-7824-F42C-CF0D-3A2A5613D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26AC22-ECF4-7C99-06E0-D995FBD4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EB83D-D51B-19CB-D369-868086001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9A641-B04D-4E05-BAC1-E0AF13E06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7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189468-2725-19EC-D425-E15FDE49F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8E0DE-5EE6-F116-6C92-C79A76F7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7E1C6-4BAD-80FE-14CE-19A34CBD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5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44AE8-F259-C617-5C53-21A29092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88D14-E850-08A3-256C-D7A846E67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87FA7-A17F-DD8E-8D7A-283C180B5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29CD5-C10A-2A29-7E43-2EB3D3530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3A5B4-8BE2-0175-6CB6-B538F7DF8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90B5E-55E3-4919-EB66-5BDDB3F6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7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8707-1030-E7BB-834A-99916EE79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96879-99F8-7D0A-FA71-8BC6E8B9C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2EC58-0175-AD32-1C7B-8D1B533CE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836C8-FB9D-4F95-A67A-754AA6D6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93930-8C7E-4B75-B6AE-F06F4A31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07B9B-6B3B-81B7-F042-0E56F54A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B5E1A2-BD92-1300-4889-349C63B9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361BB-20F5-FF77-266C-0E867B5A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FC22D-C881-4B86-588F-7E111FDA7D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033B3-AC8E-0E4A-ABB5-B840E5CD0FD9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25397-5F5D-A6D5-5686-B743AD66C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28D1D-65A0-3472-BD74-2EFFB7478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0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png"/><Relationship Id="rId3" Type="http://schemas.openxmlformats.org/officeDocument/2006/relationships/image" Target="../media/image15.emf"/><Relationship Id="rId7" Type="http://schemas.openxmlformats.org/officeDocument/2006/relationships/image" Target="../media/image9.emf"/><Relationship Id="rId12" Type="http://schemas.openxmlformats.org/officeDocument/2006/relationships/image" Target="../media/image20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image" Target="../media/image19.emf"/><Relationship Id="rId5" Type="http://schemas.openxmlformats.org/officeDocument/2006/relationships/image" Target="../media/image7.emf"/><Relationship Id="rId10" Type="http://schemas.openxmlformats.org/officeDocument/2006/relationships/image" Target="../media/image18.emf"/><Relationship Id="rId4" Type="http://schemas.openxmlformats.org/officeDocument/2006/relationships/image" Target="../media/image6.emf"/><Relationship Id="rId9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7">
            <a:extLst>
              <a:ext uri="{FF2B5EF4-FFF2-40B4-BE49-F238E27FC236}">
                <a16:creationId xmlns:a16="http://schemas.microsoft.com/office/drawing/2014/main" id="{34799653-F163-59D7-84CC-FC116DF32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4555" y="6405563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99F"/>
                </a:solidFill>
              </a:rPr>
              <a:t>© A.R. Lowry 2023</a:t>
            </a:r>
            <a:endParaRPr lang="en-US" sz="1800" dirty="0">
              <a:solidFill>
                <a:srgbClr val="00099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FB35F1EC-90CA-A556-0A56-74E197071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6680" y="38100"/>
            <a:ext cx="49887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099F"/>
                </a:solidFill>
                <a:latin typeface="Arial Black" charset="0"/>
              </a:rPr>
              <a:t>Geology 5670/6670</a:t>
            </a:r>
          </a:p>
          <a:p>
            <a:pPr algn="ctr"/>
            <a:r>
              <a:rPr lang="en-US" sz="3600" i="1" dirty="0">
                <a:solidFill>
                  <a:srgbClr val="00099F"/>
                </a:solidFill>
                <a:latin typeface="Arial Black" charset="0"/>
              </a:rPr>
              <a:t>Inverse Theory</a:t>
            </a:r>
            <a:endParaRPr lang="en-US" sz="3600" i="1" u="sng" dirty="0">
              <a:solidFill>
                <a:srgbClr val="00099F"/>
              </a:solidFill>
              <a:latin typeface="Arial Black" charset="0"/>
            </a:endParaRPr>
          </a:p>
        </p:txBody>
      </p:sp>
      <p:sp>
        <p:nvSpPr>
          <p:cNvPr id="11" name="Text Box 26">
            <a:extLst>
              <a:ext uri="{FF2B5EF4-FFF2-40B4-BE49-F238E27FC236}">
                <a16:creationId xmlns:a16="http://schemas.microsoft.com/office/drawing/2014/main" id="{BE7C61FC-0994-C55B-F855-4D53B22F2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4698" y="38100"/>
            <a:ext cx="1914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31 Aug 2023</a:t>
            </a: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id="{CA9BD651-DC41-B152-8993-5D20622DB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162" y="6358235"/>
            <a:ext cx="66197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99F"/>
                </a:solidFill>
              </a:rPr>
              <a:t>Read for Tues 5 Sep: </a:t>
            </a:r>
            <a:r>
              <a:rPr lang="en-US" i="1" dirty="0">
                <a:solidFill>
                  <a:srgbClr val="00099F"/>
                </a:solidFill>
              </a:rPr>
              <a:t>Menke</a:t>
            </a:r>
            <a:r>
              <a:rPr lang="en-US" dirty="0">
                <a:solidFill>
                  <a:srgbClr val="00099F"/>
                </a:solidFill>
              </a:rPr>
              <a:t> Chapter 2 (17-38)</a:t>
            </a:r>
          </a:p>
        </p:txBody>
      </p:sp>
      <p:sp>
        <p:nvSpPr>
          <p:cNvPr id="2" name="Text Box 29">
            <a:extLst>
              <a:ext uri="{FF2B5EF4-FFF2-40B4-BE49-F238E27FC236}">
                <a16:creationId xmlns:a16="http://schemas.microsoft.com/office/drawing/2014/main" id="{099072DF-36E3-CB00-39E9-904EB72EB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3940" y="1170206"/>
            <a:ext cx="8425896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Introduction to Inverse Theory</a:t>
            </a:r>
            <a:endParaRPr lang="en-US" dirty="0">
              <a:solidFill>
                <a:srgbClr val="00067B"/>
              </a:solidFill>
            </a:endParaRPr>
          </a:p>
          <a:p>
            <a:endParaRPr lang="en-US" sz="6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• Syllabus, text, projects etc.</a:t>
            </a:r>
          </a:p>
          <a:p>
            <a:endParaRPr lang="en-US" sz="600" dirty="0">
              <a:solidFill>
                <a:srgbClr val="00067B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067B"/>
                </a:solidFill>
              </a:rPr>
              <a:t>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Goal</a:t>
            </a:r>
            <a:r>
              <a:rPr lang="en-US" dirty="0">
                <a:solidFill>
                  <a:srgbClr val="00067B"/>
                </a:solidFill>
              </a:rPr>
              <a:t> is to solve for optimal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model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parameters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from</a:t>
            </a:r>
          </a:p>
          <a:p>
            <a:r>
              <a:rPr lang="en-US" dirty="0">
                <a:solidFill>
                  <a:srgbClr val="00067B"/>
                </a:solidFill>
              </a:rPr>
              <a:t>     observational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data</a:t>
            </a:r>
            <a:r>
              <a:rPr lang="en-US" dirty="0">
                <a:solidFill>
                  <a:srgbClr val="00067B"/>
                </a:solidFill>
              </a:rPr>
              <a:t>… Usually involving physics of a PDE</a:t>
            </a:r>
          </a:p>
          <a:p>
            <a:endParaRPr lang="en-US" sz="600" dirty="0">
              <a:solidFill>
                <a:srgbClr val="00067B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067B"/>
                </a:solidFill>
              </a:rPr>
              <a:t>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linear operator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(</a:t>
            </a:r>
            <a:r>
              <a:rPr lang="en-US" dirty="0">
                <a:sym typeface="Symbol" charset="0"/>
              </a:rPr>
              <a:t> </a:t>
            </a:r>
            <a:r>
              <a:rPr lang="en-US" i="1" dirty="0">
                <a:latin typeface="Times New Roman" charset="0"/>
              </a:rPr>
              <a:t>L</a:t>
            </a:r>
            <a:r>
              <a:rPr lang="en-US" dirty="0">
                <a:latin typeface="Times New Roman" charset="0"/>
              </a:rPr>
              <a:t>{</a:t>
            </a:r>
            <a:r>
              <a:rPr lang="en-US" i="1" dirty="0">
                <a:latin typeface="Symbol" charset="0"/>
                <a:sym typeface="Symbol" charset="0"/>
              </a:rPr>
              <a:t>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dirty="0">
                <a:latin typeface="Times New Roman" charset="0"/>
              </a:rPr>
              <a:t> + </a:t>
            </a:r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i="1" dirty="0">
                <a:latin typeface="Times New Roman" charset="0"/>
              </a:rPr>
              <a:t>g</a:t>
            </a:r>
            <a:r>
              <a:rPr lang="en-US" dirty="0">
                <a:latin typeface="Times New Roman" charset="0"/>
              </a:rPr>
              <a:t>} = </a:t>
            </a:r>
            <a:r>
              <a:rPr lang="en-US" i="1" dirty="0">
                <a:latin typeface="Symbol" charset="0"/>
                <a:sym typeface="Symbol" charset="0"/>
              </a:rPr>
              <a:t></a:t>
            </a:r>
            <a:r>
              <a:rPr lang="en-US" i="1" dirty="0">
                <a:latin typeface="Times New Roman" charset="0"/>
              </a:rPr>
              <a:t>L</a:t>
            </a:r>
            <a:r>
              <a:rPr lang="en-US" dirty="0">
                <a:latin typeface="Times New Roman" charset="0"/>
              </a:rPr>
              <a:t>{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dirty="0">
                <a:latin typeface="Times New Roman" charset="0"/>
              </a:rPr>
              <a:t>} + </a:t>
            </a:r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i="1" dirty="0">
                <a:latin typeface="Times New Roman" charset="0"/>
              </a:rPr>
              <a:t>L</a:t>
            </a:r>
            <a:r>
              <a:rPr lang="en-US" dirty="0">
                <a:latin typeface="Times New Roman" charset="0"/>
              </a:rPr>
              <a:t>{</a:t>
            </a:r>
            <a:r>
              <a:rPr lang="en-US" i="1" dirty="0">
                <a:latin typeface="Times New Roman" charset="0"/>
              </a:rPr>
              <a:t>g</a:t>
            </a:r>
            <a:r>
              <a:rPr lang="en-US" dirty="0">
                <a:solidFill>
                  <a:srgbClr val="00067B"/>
                </a:solidFill>
                <a:latin typeface="Times New Roman" charset="0"/>
              </a:rPr>
              <a:t>}</a:t>
            </a:r>
            <a:r>
              <a:rPr lang="en-US" dirty="0">
                <a:solidFill>
                  <a:srgbClr val="00067B"/>
                </a:solidFill>
                <a:sym typeface="Symbol" charset="0"/>
              </a:rPr>
              <a:t>) </a:t>
            </a:r>
            <a:r>
              <a:rPr lang="en-US" dirty="0">
                <a:solidFill>
                  <a:srgbClr val="00067B"/>
                </a:solidFill>
              </a:rPr>
              <a:t>may</a:t>
            </a:r>
          </a:p>
          <a:p>
            <a:r>
              <a:rPr lang="en-US" dirty="0">
                <a:solidFill>
                  <a:srgbClr val="00067B"/>
                </a:solidFill>
              </a:rPr>
              <a:t>     include spatial or temporal derivatives and integrands.</a:t>
            </a:r>
          </a:p>
          <a:p>
            <a:endParaRPr lang="en-US" sz="8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• If desired model parameters are in the forcing function of a</a:t>
            </a:r>
          </a:p>
          <a:p>
            <a:r>
              <a:rPr lang="en-US" dirty="0">
                <a:solidFill>
                  <a:srgbClr val="00067B"/>
                </a:solidFill>
              </a:rPr>
              <a:t>   PDE, inversions can be </a:t>
            </a:r>
            <a:r>
              <a:rPr lang="en-US" i="1" dirty="0">
                <a:solidFill>
                  <a:srgbClr val="00067B"/>
                </a:solidFill>
                <a:latin typeface="Arial Black"/>
                <a:cs typeface="Arial Black"/>
              </a:rPr>
              <a:t>linearized</a:t>
            </a:r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easily (e.g., gravity)</a:t>
            </a:r>
            <a:r>
              <a:rPr lang="en-US" dirty="0">
                <a:solidFill>
                  <a:srgbClr val="00067B"/>
                </a:solidFill>
              </a:rPr>
              <a:t>…</a:t>
            </a:r>
          </a:p>
          <a:p>
            <a:r>
              <a:rPr lang="en-US" dirty="0">
                <a:solidFill>
                  <a:srgbClr val="00067B"/>
                </a:solidFill>
              </a:rPr>
              <a:t>   Parameters within the linear operator may require</a:t>
            </a:r>
          </a:p>
          <a:p>
            <a:r>
              <a:rPr lang="en-US" dirty="0">
                <a:solidFill>
                  <a:srgbClr val="00067B"/>
                </a:solidFill>
              </a:rPr>
              <a:t>   </a:t>
            </a:r>
            <a:r>
              <a:rPr lang="en-US" i="1" dirty="0">
                <a:solidFill>
                  <a:srgbClr val="00067B"/>
                </a:solidFill>
                <a:latin typeface="Arial Black"/>
                <a:cs typeface="Arial Black"/>
              </a:rPr>
              <a:t>nonlinear</a:t>
            </a:r>
            <a:r>
              <a:rPr lang="en-US" dirty="0">
                <a:solidFill>
                  <a:srgbClr val="00067B"/>
                </a:solidFill>
                <a:latin typeface="Arial"/>
                <a:cs typeface="Arial"/>
              </a:rPr>
              <a:t> </a:t>
            </a:r>
            <a:r>
              <a:rPr lang="en-US" i="1" dirty="0">
                <a:solidFill>
                  <a:srgbClr val="00067B"/>
                </a:solidFill>
                <a:latin typeface="Arial Black"/>
                <a:cs typeface="Arial Black"/>
              </a:rPr>
              <a:t>inversion</a:t>
            </a:r>
            <a:r>
              <a:rPr lang="en-US" dirty="0">
                <a:solidFill>
                  <a:srgbClr val="00067B"/>
                </a:solidFill>
              </a:rPr>
              <a:t>.</a:t>
            </a:r>
          </a:p>
          <a:p>
            <a:endParaRPr lang="en-US" sz="6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• However, usefulness of inverted parameters also depends</a:t>
            </a:r>
          </a:p>
          <a:p>
            <a:r>
              <a:rPr lang="en-US" dirty="0">
                <a:solidFill>
                  <a:srgbClr val="00067B"/>
                </a:solidFill>
              </a:rPr>
              <a:t>   on how accurately the model reflects the true physics!</a:t>
            </a:r>
          </a:p>
          <a:p>
            <a:endParaRPr lang="en-US" sz="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3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Box 11">
            <a:extLst>
              <a:ext uri="{FF2B5EF4-FFF2-40B4-BE49-F238E27FC236}">
                <a16:creationId xmlns:a16="http://schemas.microsoft.com/office/drawing/2014/main" id="{6A2A4FF7-070B-C795-12E6-B2D289C07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1332707"/>
            <a:ext cx="82619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But what should we do for the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overdetermined</a:t>
            </a:r>
            <a:r>
              <a:rPr lang="en-US" dirty="0">
                <a:solidFill>
                  <a:srgbClr val="00067B"/>
                </a:solidFill>
              </a:rPr>
              <a:t> problem,</a:t>
            </a:r>
          </a:p>
          <a:p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 &gt; </a:t>
            </a:r>
            <a:r>
              <a:rPr lang="en-US" i="1" dirty="0">
                <a:latin typeface="Times New Roman" charset="0"/>
              </a:rPr>
              <a:t>M</a:t>
            </a:r>
            <a:r>
              <a:rPr lang="en-US" dirty="0">
                <a:solidFill>
                  <a:srgbClr val="00067B"/>
                </a:solidFill>
              </a:rPr>
              <a:t>?</a:t>
            </a:r>
          </a:p>
        </p:txBody>
      </p:sp>
      <p:sp>
        <p:nvSpPr>
          <p:cNvPr id="65" name="Line 12">
            <a:extLst>
              <a:ext uri="{FF2B5EF4-FFF2-40B4-BE49-F238E27FC236}">
                <a16:creationId xmlns:a16="http://schemas.microsoft.com/office/drawing/2014/main" id="{6A1FF4B5-933A-C417-3242-41ED81F8A5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4075" y="2705894"/>
            <a:ext cx="2286000" cy="1727200"/>
          </a:xfrm>
          <a:prstGeom prst="line">
            <a:avLst/>
          </a:prstGeom>
          <a:noFill/>
          <a:ln w="38100">
            <a:solidFill>
              <a:srgbClr val="00067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C87863D-6BBB-D8FA-0A6D-85D6FB50B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638" y="4169569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BC442BB-86AD-5F5D-0690-0903B5CC9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638" y="3331369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5C8F02B-7AFD-8352-45F2-71280E59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3620294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8A12BA1-0C3E-4335-87AA-530B45B02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3544094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35CE652-9A78-3444-ED12-D272946F9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3163094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5E46753-AFEE-434D-789D-15B0E879E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696494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2378B2A-007C-D491-9448-D7983DD95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2934494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EBF49C6-37F9-ACBD-74C5-5E104D05A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4001294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1C0F018-EA0E-04CB-5FE4-C292F95C1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075" y="3925094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A184429-F22D-88B7-F41C-D56A27DFA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3315494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B435C96-76A5-E9C8-C5E0-F25273EB4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475" y="2934494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92E2DDA-EDB6-1F80-185F-6B68EDF6B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5" y="2782094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E90139A-4E73-129A-3698-EA6976027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3544094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ED70030B-01EB-39BE-2BCD-A6FE9E37E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2038" y="3483769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FD0E072-C998-DBFE-E85D-8C68A0A6D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475" y="2629694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3D28133-6C38-0424-ED90-BA3C9FD97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5" y="4153694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426438E-33FA-5D78-6D8B-8EA268071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4229894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BD403D5-52B2-7946-1D5F-7B3D70362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675" y="3086894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4" name="Text Box 31">
            <a:extLst>
              <a:ext uri="{FF2B5EF4-FFF2-40B4-BE49-F238E27FC236}">
                <a16:creationId xmlns:a16="http://schemas.microsoft.com/office/drawing/2014/main" id="{794A31B3-95E4-20AE-7DAB-C1B391635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1791494"/>
            <a:ext cx="57342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Here, in the presence of errors </a:t>
            </a:r>
            <a:r>
              <a:rPr lang="en-US" i="1" dirty="0">
                <a:latin typeface="Symbol" charset="0"/>
                <a:sym typeface="Symbol" charset="0"/>
              </a:rPr>
              <a:t></a:t>
            </a:r>
            <a:r>
              <a:rPr lang="en-US" dirty="0">
                <a:solidFill>
                  <a:srgbClr val="00067B"/>
                </a:solidFill>
              </a:rPr>
              <a:t>, no </a:t>
            </a:r>
          </a:p>
          <a:p>
            <a:r>
              <a:rPr lang="en-US" dirty="0">
                <a:solidFill>
                  <a:srgbClr val="00067B"/>
                </a:solidFill>
              </a:rPr>
              <a:t>single line will pass through all points so </a:t>
            </a:r>
          </a:p>
          <a:p>
            <a:r>
              <a:rPr lang="en-US" dirty="0">
                <a:solidFill>
                  <a:srgbClr val="00067B"/>
                </a:solidFill>
              </a:rPr>
              <a:t>we want to minimize the effects of error</a:t>
            </a:r>
          </a:p>
          <a:p>
            <a:r>
              <a:rPr lang="en-US" dirty="0">
                <a:solidFill>
                  <a:srgbClr val="00067B"/>
                </a:solidFill>
              </a:rPr>
              <a:t>in the model. An arbitrary choice of </a:t>
            </a:r>
          </a:p>
          <a:p>
            <a:r>
              <a:rPr lang="en-US" dirty="0">
                <a:solidFill>
                  <a:srgbClr val="00067B"/>
                </a:solidFill>
              </a:rPr>
              <a:t>model </a:t>
            </a:r>
            <a:r>
              <a:rPr lang="en-US" i="1" dirty="0">
                <a:latin typeface="Times New Roman" charset="0"/>
              </a:rPr>
              <a:t>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predicts data: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042B7704-3DAF-088E-BC39-533383204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3712369"/>
            <a:ext cx="165893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6" name="Line 33">
            <a:extLst>
              <a:ext uri="{FF2B5EF4-FFF2-40B4-BE49-F238E27FC236}">
                <a16:creationId xmlns:a16="http://schemas.microsoft.com/office/drawing/2014/main" id="{B06312BA-5845-5017-C47A-ACC8E60D92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1350" y="3369469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61612870-F4EF-C7E1-B9C7-3D099E66D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3593307"/>
            <a:ext cx="16764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8" name="Text Box 35">
            <a:extLst>
              <a:ext uri="{FF2B5EF4-FFF2-40B4-BE49-F238E27FC236}">
                <a16:creationId xmlns:a16="http://schemas.microsoft.com/office/drawing/2014/main" id="{5E2C9D12-6E2B-3993-E9D5-EC383491C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225" y="4385469"/>
            <a:ext cx="508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We can define a residual vector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as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421F853A-2BB3-C62A-1286-30F5BDA47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4839494"/>
            <a:ext cx="322103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C6BCFA4A-9732-4B57-02FD-F44944C9C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4720432"/>
            <a:ext cx="1789112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1" name="Line 38">
            <a:extLst>
              <a:ext uri="{FF2B5EF4-FFF2-40B4-BE49-F238E27FC236}">
                <a16:creationId xmlns:a16="http://schemas.microsoft.com/office/drawing/2014/main" id="{6C784A7C-B544-4B35-4DC0-98026DC82D9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0" y="4515644"/>
            <a:ext cx="182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2" name="Line 39">
            <a:extLst>
              <a:ext uri="{FF2B5EF4-FFF2-40B4-BE49-F238E27FC236}">
                <a16:creationId xmlns:a16="http://schemas.microsoft.com/office/drawing/2014/main" id="{0AF52B83-61ED-99F9-A140-1841FF5D2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5575" y="1893094"/>
            <a:ext cx="165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15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>
            <a:extLst>
              <a:ext uri="{FF2B5EF4-FFF2-40B4-BE49-F238E27FC236}">
                <a16:creationId xmlns:a16="http://schemas.microsoft.com/office/drawing/2014/main" id="{228748FA-2841-02E7-D30E-D00176EB7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688" y="228600"/>
            <a:ext cx="51651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Recall that the measurement error is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E0AA59-57AA-329D-AF24-BE8E940D0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488" y="668338"/>
            <a:ext cx="16891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C3DBE610-D6C8-DD3F-AE9D-5ACFE74C2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688" y="1146175"/>
            <a:ext cx="81403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so would like to find the </a:t>
            </a:r>
            <a:r>
              <a:rPr lang="en-US" i="1" dirty="0">
                <a:latin typeface="Times New Roman" charset="0"/>
              </a:rPr>
              <a:t>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vector that minimizes </a:t>
            </a:r>
            <a:r>
              <a:rPr lang="en-US" i="1" dirty="0">
                <a:latin typeface="Times New Roman" charset="0"/>
              </a:rPr>
              <a:t>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in some </a:t>
            </a:r>
          </a:p>
          <a:p>
            <a:r>
              <a:rPr lang="en-US" dirty="0">
                <a:solidFill>
                  <a:srgbClr val="00067B"/>
                </a:solidFill>
              </a:rPr>
              <a:t>sense, on the assumption that that yields </a:t>
            </a:r>
            <a:r>
              <a:rPr lang="en-US" i="1" dirty="0">
                <a:latin typeface="Times New Roman" charset="0"/>
              </a:rPr>
              <a:t>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ym typeface="Symbol" charset="0"/>
              </a:rPr>
              <a:t> </a:t>
            </a:r>
            <a:r>
              <a:rPr lang="en-US" i="1" dirty="0">
                <a:latin typeface="Symbol" charset="0"/>
                <a:sym typeface="Symbol" charset="0"/>
              </a:rPr>
              <a:t></a:t>
            </a:r>
            <a:r>
              <a:rPr lang="en-US" dirty="0">
                <a:solidFill>
                  <a:srgbClr val="00067B"/>
                </a:solidFill>
                <a:sym typeface="Symbol" charset="0"/>
              </a:rPr>
              <a:t>.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977FF29B-FB0B-EA02-DC19-AF6E2FF720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4313" y="1266825"/>
            <a:ext cx="228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7">
            <a:extLst>
              <a:ext uri="{FF2B5EF4-FFF2-40B4-BE49-F238E27FC236}">
                <a16:creationId xmlns:a16="http://schemas.microsoft.com/office/drawing/2014/main" id="{82113F15-F21D-BE0A-B23E-6121DF52E3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4563" y="1266825"/>
            <a:ext cx="1603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8">
            <a:extLst>
              <a:ext uri="{FF2B5EF4-FFF2-40B4-BE49-F238E27FC236}">
                <a16:creationId xmlns:a16="http://schemas.microsoft.com/office/drawing/2014/main" id="{A1ED239D-E4B3-DB28-706D-038AC11DC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7463" y="1628775"/>
            <a:ext cx="177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5CF9721B-C9A2-93B5-E4C2-ACF0BA5FB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2763" y="1628775"/>
            <a:ext cx="1682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DAED2BE5-292E-D361-15D2-9626CFD58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688" y="1984375"/>
            <a:ext cx="84626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The 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“</a:t>
            </a:r>
            <a:r>
              <a:rPr lang="en-US" dirty="0">
                <a:solidFill>
                  <a:srgbClr val="00067B"/>
                </a:solidFill>
              </a:rPr>
              <a:t>sense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”</a:t>
            </a:r>
            <a:r>
              <a:rPr lang="en-US" dirty="0">
                <a:solidFill>
                  <a:srgbClr val="00067B"/>
                </a:solidFill>
              </a:rPr>
              <a:t> in which we minimize </a:t>
            </a:r>
            <a:r>
              <a:rPr lang="en-US" i="1" dirty="0">
                <a:latin typeface="Times New Roman" charset="0"/>
              </a:rPr>
              <a:t>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is in terms of some</a:t>
            </a:r>
          </a:p>
          <a:p>
            <a:r>
              <a:rPr lang="en-US" dirty="0">
                <a:solidFill>
                  <a:srgbClr val="00067B"/>
                </a:solidFill>
              </a:rPr>
              <a:t>measure of 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“</a:t>
            </a:r>
            <a:r>
              <a:rPr lang="en-US" dirty="0">
                <a:solidFill>
                  <a:srgbClr val="00067B"/>
                </a:solidFill>
              </a:rPr>
              <a:t>length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”</a:t>
            </a:r>
            <a:r>
              <a:rPr lang="en-US" dirty="0">
                <a:solidFill>
                  <a:srgbClr val="00067B"/>
                </a:solidFill>
              </a:rPr>
              <a:t> of the residual vector, called a 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“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norm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”</a:t>
            </a:r>
            <a:r>
              <a:rPr lang="en-US" dirty="0">
                <a:solidFill>
                  <a:srgbClr val="00067B"/>
                </a:solidFill>
              </a:rPr>
              <a:t>:</a:t>
            </a:r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58F9179E-E74E-7092-24A5-E127F9CF30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3943" y="2114550"/>
            <a:ext cx="1476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C5D5ECAF-D65A-D3FC-3235-FE210C2F2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0163" y="2946400"/>
            <a:ext cx="17208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</a:t>
            </a:r>
            <a:r>
              <a:rPr lang="en-US" i="1" baseline="-25000" dirty="0">
                <a:solidFill>
                  <a:srgbClr val="FF0000"/>
                </a:solidFill>
                <a:latin typeface="Arial Black" charset="0"/>
              </a:rPr>
              <a:t>1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 norm</a:t>
            </a:r>
            <a:r>
              <a:rPr lang="en-US" i="1" dirty="0">
                <a:solidFill>
                  <a:srgbClr val="FF3300"/>
                </a:solidFill>
                <a:latin typeface="Arial Black" charset="0"/>
              </a:rPr>
              <a:t>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D0318C-A49C-C2ED-4FA6-2FB277C65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363" y="2771775"/>
            <a:ext cx="121920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" name="Text Box 14">
            <a:extLst>
              <a:ext uri="{FF2B5EF4-FFF2-40B4-BE49-F238E27FC236}">
                <a16:creationId xmlns:a16="http://schemas.microsoft.com/office/drawing/2014/main" id="{7D34B174-891B-1201-0E02-491C1DC6E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0163" y="3840163"/>
            <a:ext cx="17208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</a:t>
            </a:r>
            <a:r>
              <a:rPr lang="en-US" i="1" baseline="-25000" dirty="0">
                <a:solidFill>
                  <a:srgbClr val="FF0000"/>
                </a:solidFill>
                <a:latin typeface="Arial Black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 norm: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2A35526-B866-4DF6-D37E-A9F13E0D2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363" y="3630613"/>
            <a:ext cx="2254250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" name="Text Box 16">
            <a:extLst>
              <a:ext uri="{FF2B5EF4-FFF2-40B4-BE49-F238E27FC236}">
                <a16:creationId xmlns:a16="http://schemas.microsoft.com/office/drawing/2014/main" id="{72496C9F-E16E-3891-B4A7-19EDA8173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688" y="4676775"/>
            <a:ext cx="80249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The definition of norm can be generalized to any power 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solidFill>
                  <a:srgbClr val="00067B"/>
                </a:solidFill>
              </a:rPr>
              <a:t>: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FCA2B57-DAA2-EE5F-9AF1-87AEF826A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363" y="5210175"/>
            <a:ext cx="1449388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" name="Text Box 18">
            <a:extLst>
              <a:ext uri="{FF2B5EF4-FFF2-40B4-BE49-F238E27FC236}">
                <a16:creationId xmlns:a16="http://schemas.microsoft.com/office/drawing/2014/main" id="{B19235E3-D3C3-613F-78AC-E654441C8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0951" y="5421313"/>
            <a:ext cx="17208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</a:t>
            </a:r>
            <a:r>
              <a:rPr lang="en-US" i="1" baseline="-25000" dirty="0">
                <a:solidFill>
                  <a:srgbClr val="FF0000"/>
                </a:solidFill>
                <a:latin typeface="Arial Black" charset="0"/>
              </a:rPr>
              <a:t>n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 norm:</a:t>
            </a: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3D868301-B23B-E05A-CA15-FF82158A9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688" y="6172200"/>
            <a:ext cx="64892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but in practice we generally only use </a:t>
            </a:r>
            <a:r>
              <a:rPr lang="en-US" dirty="0"/>
              <a:t>L</a:t>
            </a:r>
            <a:r>
              <a:rPr lang="en-US" baseline="-25000" dirty="0"/>
              <a:t>1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&amp;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L</a:t>
            </a:r>
            <a:r>
              <a:rPr lang="en-US" baseline="-25000" dirty="0"/>
              <a:t>2</a:t>
            </a:r>
            <a:r>
              <a:rPr lang="en-US" dirty="0">
                <a:solidFill>
                  <a:srgbClr val="00067B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47790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AF69F7A2-293A-0FB5-4F93-5C4D72F75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438150"/>
            <a:ext cx="8023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Most commonly we use </a:t>
            </a:r>
            <a:r>
              <a:rPr lang="en-US" dirty="0"/>
              <a:t>L</a:t>
            </a:r>
            <a:r>
              <a:rPr lang="en-US" baseline="-25000" dirty="0"/>
              <a:t>2</a:t>
            </a:r>
            <a:r>
              <a:rPr lang="en-US" dirty="0">
                <a:solidFill>
                  <a:srgbClr val="00067B"/>
                </a:solidFill>
              </a:rPr>
              <a:t>, for two reasons:</a:t>
            </a:r>
          </a:p>
          <a:p>
            <a:r>
              <a:rPr lang="en-US" dirty="0">
                <a:solidFill>
                  <a:srgbClr val="00067B"/>
                </a:solidFill>
              </a:rPr>
              <a:t>   (1) It most accurately predicts </a:t>
            </a:r>
            <a:r>
              <a:rPr lang="en-US" i="1" dirty="0">
                <a:latin typeface="Times New Roman" charset="0"/>
              </a:rPr>
              <a:t>m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 </a:t>
            </a:r>
            <a:r>
              <a:rPr lang="en-US" i="1" dirty="0" err="1">
                <a:latin typeface="Times New Roman" charset="0"/>
              </a:rPr>
              <a:t>m</a:t>
            </a:r>
            <a:r>
              <a:rPr lang="en-US" i="1" baseline="-25000" dirty="0" err="1">
                <a:latin typeface="Times New Roman" charset="0"/>
              </a:rPr>
              <a:t>t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067B"/>
                </a:solidFill>
                <a:sym typeface="Symbol" charset="0"/>
              </a:rPr>
              <a:t>if errors </a:t>
            </a:r>
            <a:r>
              <a:rPr lang="en-US" i="1" dirty="0">
                <a:latin typeface="Times New Roman" charset="0"/>
              </a:rPr>
              <a:t>e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067B"/>
                </a:solidFill>
                <a:sym typeface="Symbol" charset="0"/>
              </a:rPr>
              <a:t>are</a:t>
            </a:r>
          </a:p>
          <a:p>
            <a:r>
              <a:rPr lang="en-US" dirty="0">
                <a:solidFill>
                  <a:srgbClr val="00067B"/>
                </a:solidFill>
                <a:sym typeface="Symbol" charset="0"/>
              </a:rPr>
              <a:t>          zero-mean &amp;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Gaussian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067B"/>
                </a:solidFill>
                <a:sym typeface="Symbol" charset="0"/>
              </a:rPr>
              <a:t>(or normally distributed);</a:t>
            </a:r>
          </a:p>
          <a:p>
            <a:r>
              <a:rPr lang="en-US" dirty="0">
                <a:solidFill>
                  <a:srgbClr val="00067B"/>
                </a:solidFill>
                <a:sym typeface="Symbol" charset="0"/>
              </a:rPr>
              <a:t>   (2) I</a:t>
            </a:r>
            <a:r>
              <a:rPr lang="en-US" dirty="0">
                <a:solidFill>
                  <a:srgbClr val="00067B"/>
                </a:solidFill>
              </a:rPr>
              <a:t>t turns out to be the most computationally simple. 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When we minimize </a:t>
            </a:r>
            <a:r>
              <a:rPr lang="en-US" dirty="0"/>
              <a:t>L</a:t>
            </a:r>
            <a:r>
              <a:rPr lang="en-US" baseline="-25000" dirty="0"/>
              <a:t>2</a:t>
            </a:r>
            <a:r>
              <a:rPr lang="en-US" dirty="0">
                <a:solidFill>
                  <a:srgbClr val="00067B"/>
                </a:solidFill>
              </a:rPr>
              <a:t>, we call it the method of</a:t>
            </a:r>
          </a:p>
          <a:p>
            <a:r>
              <a:rPr lang="en-US" dirty="0">
                <a:solidFill>
                  <a:srgbClr val="00067B"/>
                </a:solidFill>
              </a:rPr>
              <a:t>   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“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least squares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”</a:t>
            </a:r>
            <a:r>
              <a:rPr lang="en-US" dirty="0">
                <a:solidFill>
                  <a:srgbClr val="00067B"/>
                </a:solidFill>
              </a:rPr>
              <a:t>. Note that outlier measurements are</a:t>
            </a:r>
          </a:p>
          <a:p>
            <a:r>
              <a:rPr lang="en-US" dirty="0">
                <a:solidFill>
                  <a:srgbClr val="00067B"/>
                </a:solidFill>
              </a:rPr>
              <a:t>   emphasized more in model fits when 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is larger in the </a:t>
            </a:r>
          </a:p>
          <a:p>
            <a:r>
              <a:rPr lang="en-US" dirty="0">
                <a:solidFill>
                  <a:srgbClr val="00067B"/>
                </a:solidFill>
              </a:rPr>
              <a:t>   </a:t>
            </a:r>
            <a:r>
              <a:rPr lang="en-US" dirty="0"/>
              <a:t>L</a:t>
            </a:r>
            <a:r>
              <a:rPr lang="en-US" baseline="-25000" dirty="0"/>
              <a:t>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norm being minimized.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1C4BBF0-D77F-09C8-1DE7-13C089396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181511"/>
            <a:ext cx="82237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For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L</a:t>
            </a:r>
            <a:r>
              <a:rPr lang="en-US" baseline="-25000" dirty="0"/>
              <a:t>2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norm minimization (ordinary least squares), we seek</a:t>
            </a:r>
          </a:p>
          <a:p>
            <a:r>
              <a:rPr lang="en-US" dirty="0">
                <a:solidFill>
                  <a:srgbClr val="00067B"/>
                </a:solidFill>
              </a:rPr>
              <a:t>   to minimize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B01621-69A6-935B-F5B9-DB093383C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5114961"/>
            <a:ext cx="661035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Line 6">
            <a:extLst>
              <a:ext uri="{FF2B5EF4-FFF2-40B4-BE49-F238E27FC236}">
                <a16:creationId xmlns:a16="http://schemas.microsoft.com/office/drawing/2014/main" id="{192F3AA1-7516-14D6-2DC1-76203AA411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4775" y="923925"/>
            <a:ext cx="1587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0040FAEF-0A4D-E151-47D7-7582D0DFDD9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2297" y="923925"/>
            <a:ext cx="1587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A275D81B-EE06-1EA8-5C3B-7143C167857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1295" y="923925"/>
            <a:ext cx="1587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1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0FB803-E87D-3EA9-A229-91AD223DF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672" y="3887900"/>
            <a:ext cx="2319337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9F1EBF-44F7-99E8-84DF-B6056C4A4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34" y="3591142"/>
            <a:ext cx="23622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29">
            <a:extLst>
              <a:ext uri="{FF2B5EF4-FFF2-40B4-BE49-F238E27FC236}">
                <a16:creationId xmlns:a16="http://schemas.microsoft.com/office/drawing/2014/main" id="{DFA6B56E-E0F8-53C3-2F93-3E5FF327C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519" y="1834100"/>
            <a:ext cx="8444235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(continued)</a:t>
            </a:r>
            <a:endParaRPr lang="en-US" dirty="0">
              <a:solidFill>
                <a:srgbClr val="00067B"/>
              </a:solidFill>
            </a:endParaRPr>
          </a:p>
          <a:p>
            <a:endParaRPr lang="en-US" sz="6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• We define model parameters to be 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“</a:t>
            </a:r>
            <a:r>
              <a:rPr lang="en-US" dirty="0">
                <a:solidFill>
                  <a:srgbClr val="00067B"/>
                </a:solidFill>
              </a:rPr>
              <a:t>optimal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”</a:t>
            </a:r>
            <a:r>
              <a:rPr lang="en-US" dirty="0">
                <a:solidFill>
                  <a:srgbClr val="00067B"/>
                </a:solidFill>
              </a:rPr>
              <a:t> based upon</a:t>
            </a:r>
          </a:p>
          <a:p>
            <a:r>
              <a:rPr lang="en-US" dirty="0">
                <a:solidFill>
                  <a:srgbClr val="00067B"/>
                </a:solidFill>
              </a:rPr>
              <a:t>   minimization of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norm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(“length”) of vector misfit between </a:t>
            </a:r>
          </a:p>
          <a:p>
            <a:r>
              <a:rPr lang="en-US" dirty="0">
                <a:solidFill>
                  <a:srgbClr val="00067B"/>
                </a:solidFill>
              </a:rPr>
              <a:t>   measurements and model predictions.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</a:t>
            </a:r>
            <a:r>
              <a:rPr lang="en-US" i="1" baseline="-25000" dirty="0">
                <a:solidFill>
                  <a:srgbClr val="FF0000"/>
                </a:solidFill>
                <a:latin typeface="Arial Black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 norm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is</a:t>
            </a:r>
          </a:p>
          <a:p>
            <a:r>
              <a:rPr lang="en-US" dirty="0">
                <a:solidFill>
                  <a:srgbClr val="00067B"/>
                </a:solidFill>
              </a:rPr>
              <a:t>   commonly expressed as:</a:t>
            </a:r>
          </a:p>
          <a:p>
            <a:endParaRPr lang="en-US" sz="600" dirty="0">
              <a:solidFill>
                <a:srgbClr val="00067B"/>
              </a:solidFill>
            </a:endParaRPr>
          </a:p>
          <a:p>
            <a:endParaRPr lang="en-US" sz="16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                                         or</a:t>
            </a:r>
          </a:p>
        </p:txBody>
      </p:sp>
    </p:spTree>
    <p:extLst>
      <p:ext uri="{BB962C8B-B14F-4D97-AF65-F5344CB8AC3E}">
        <p14:creationId xmlns:p14="http://schemas.microsoft.com/office/powerpoint/2010/main" val="226679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 Box 3">
            <a:extLst>
              <a:ext uri="{FF2B5EF4-FFF2-40B4-BE49-F238E27FC236}">
                <a16:creationId xmlns:a16="http://schemas.microsoft.com/office/drawing/2014/main" id="{27BB70B8-30A3-E6FC-9B72-0C099A456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515" y="259360"/>
            <a:ext cx="944297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Let’s return to our first example from last time: Gravity</a:t>
            </a:r>
          </a:p>
          <a:p>
            <a:endParaRPr lang="en-US" i="1" dirty="0">
              <a:solidFill>
                <a:srgbClr val="00067B"/>
              </a:solidFill>
              <a:latin typeface="Arial Black" charset="0"/>
            </a:endParaRPr>
          </a:p>
          <a:p>
            <a:endParaRPr lang="en-US" i="1" dirty="0">
              <a:solidFill>
                <a:srgbClr val="00067B"/>
              </a:solidFill>
              <a:latin typeface="Arial Black" charset="0"/>
            </a:endParaRPr>
          </a:p>
          <a:p>
            <a:endParaRPr lang="en-US" i="1" dirty="0">
              <a:solidFill>
                <a:srgbClr val="00067B"/>
              </a:solidFill>
              <a:latin typeface="Arial Black" charset="0"/>
            </a:endParaRPr>
          </a:p>
          <a:p>
            <a:endParaRPr lang="en-US" i="1" dirty="0">
              <a:solidFill>
                <a:srgbClr val="00067B"/>
              </a:solidFill>
              <a:latin typeface="Arial Black" charset="0"/>
            </a:endParaRPr>
          </a:p>
          <a:p>
            <a:endParaRPr lang="en-US" i="1" dirty="0">
              <a:solidFill>
                <a:srgbClr val="00067B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067B"/>
                </a:solidFill>
              </a:rPr>
              <a:t>Here 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G</a:t>
            </a:r>
            <a:r>
              <a:rPr lang="en-US" i="1" baseline="-25000" dirty="0" err="1">
                <a:solidFill>
                  <a:schemeClr val="tx2"/>
                </a:solidFill>
                <a:latin typeface="Times New Roman" charset="0"/>
              </a:rPr>
              <a:t>ij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= –4</a:t>
            </a:r>
            <a:r>
              <a:rPr lang="en-US" i="1" dirty="0">
                <a:solidFill>
                  <a:schemeClr val="tx2"/>
                </a:solidFill>
                <a:latin typeface="Symbol" charset="2"/>
                <a:cs typeface="Symbol" charset="2"/>
              </a:rPr>
              <a:t>p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GF</a:t>
            </a:r>
            <a:r>
              <a:rPr lang="en-US" i="1" baseline="-25000" dirty="0">
                <a:solidFill>
                  <a:schemeClr val="tx2"/>
                </a:solidFill>
                <a:latin typeface="Times New Roman" charset="0"/>
              </a:rPr>
              <a:t>ij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is a constant relating a density perturbation to</a:t>
            </a:r>
          </a:p>
          <a:p>
            <a:r>
              <a:rPr lang="en-US" dirty="0">
                <a:solidFill>
                  <a:srgbClr val="00067B"/>
                </a:solidFill>
              </a:rPr>
              <a:t>                              a gravity perturbation,</a:t>
            </a:r>
          </a:p>
          <a:p>
            <a:r>
              <a:rPr lang="en-US" dirty="0">
                <a:solidFill>
                  <a:schemeClr val="accent2"/>
                </a:solidFill>
              </a:rPr>
              <a:t>         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m</a:t>
            </a:r>
            <a:r>
              <a:rPr lang="en-US" i="1" baseline="-25000" dirty="0" err="1">
                <a:solidFill>
                  <a:schemeClr val="tx2"/>
                </a:solidFill>
                <a:latin typeface="Times New Roman" charset="0"/>
              </a:rPr>
              <a:t>j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= </a:t>
            </a:r>
            <a:r>
              <a:rPr lang="en-US" dirty="0">
                <a:solidFill>
                  <a:schemeClr val="tx2"/>
                </a:solidFill>
                <a:latin typeface="Symbol" charset="0"/>
                <a:sym typeface="Symbol" charset="0"/>
              </a:rPr>
              <a:t>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</a:t>
            </a:r>
            <a:r>
              <a:rPr lang="en-US" i="1" baseline="-25000" dirty="0">
                <a:solidFill>
                  <a:schemeClr val="tx2"/>
                </a:solidFill>
                <a:latin typeface="Times New Roman" charset="0"/>
              </a:rPr>
              <a:t>j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is the model parameter we want to find.</a:t>
            </a:r>
            <a:endParaRPr lang="en-US" i="1" dirty="0">
              <a:solidFill>
                <a:srgbClr val="00067B"/>
              </a:solidFill>
              <a:latin typeface="Arial Black" charset="0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7822E295-0AEC-4738-C089-0A0B3EBCB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7" y="1588098"/>
            <a:ext cx="22828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8D7ECD7-C3ED-774C-277F-41A9A0E69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8350" y="1453160"/>
            <a:ext cx="3929063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6" name="Line 7">
            <a:extLst>
              <a:ext uri="{FF2B5EF4-FFF2-40B4-BE49-F238E27FC236}">
                <a16:creationId xmlns:a16="http://schemas.microsoft.com/office/drawing/2014/main" id="{2A2FC38A-0690-6471-21D1-8E0A61A06B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5862" y="1932585"/>
            <a:ext cx="762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0567F3D3-9A15-4899-9743-684F715EF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4" y="792760"/>
            <a:ext cx="31178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8" name="Text Box 10">
            <a:extLst>
              <a:ext uri="{FF2B5EF4-FFF2-40B4-BE49-F238E27FC236}">
                <a16:creationId xmlns:a16="http://schemas.microsoft.com/office/drawing/2014/main" id="{10E12D98-8DB2-79CD-3EE2-530A741F3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299" y="853085"/>
            <a:ext cx="3268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(</a:t>
            </a:r>
            <a:r>
              <a:rPr lang="en-US" i="1" dirty="0">
                <a:latin typeface="Times New Roman" charset="0"/>
              </a:rPr>
              <a:t>L</a:t>
            </a:r>
            <a:r>
              <a:rPr lang="en-US" dirty="0">
                <a:latin typeface="Times New Roman" charset="0"/>
              </a:rPr>
              <a:t>{</a:t>
            </a:r>
            <a:r>
              <a:rPr lang="en-US" i="1" dirty="0">
                <a:latin typeface="Times New Roman" charset="0"/>
              </a:rPr>
              <a:t>u</a:t>
            </a:r>
            <a:r>
              <a:rPr lang="en-US" dirty="0">
                <a:latin typeface="Times New Roman" charset="0"/>
              </a:rPr>
              <a:t>}</a:t>
            </a:r>
            <a:r>
              <a:rPr lang="en-US" dirty="0"/>
              <a:t> =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where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L</a:t>
            </a:r>
            <a:r>
              <a:rPr lang="en-US" dirty="0"/>
              <a:t> = </a:t>
            </a:r>
            <a:r>
              <a:rPr lang="en-US" dirty="0">
                <a:sym typeface="Symbol" charset="0"/>
              </a:rPr>
              <a:t>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solidFill>
                  <a:srgbClr val="00067B"/>
                </a:solidFill>
                <a:sym typeface="Symbol" charset="0"/>
              </a:rPr>
              <a:t>)</a:t>
            </a:r>
            <a:endParaRPr lang="en-US" dirty="0">
              <a:solidFill>
                <a:srgbClr val="00067B"/>
              </a:solidFill>
            </a:endParaRP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D9D1D23-9AC8-AF39-E4AF-7964F53CACA8}"/>
              </a:ext>
            </a:extLst>
          </p:cNvPr>
          <p:cNvGrpSpPr/>
          <p:nvPr/>
        </p:nvGrpSpPr>
        <p:grpSpPr>
          <a:xfrm>
            <a:off x="2387599" y="3519695"/>
            <a:ext cx="7424738" cy="3152775"/>
            <a:chOff x="2387599" y="3519695"/>
            <a:chExt cx="7424738" cy="3152775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87D9682-88D5-AE45-B871-7741B4B50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599" y="4767470"/>
              <a:ext cx="7391400" cy="1905000"/>
            </a:xfrm>
            <a:prstGeom prst="rect">
              <a:avLst/>
            </a:prstGeom>
            <a:solidFill>
              <a:srgbClr val="FCFCE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0" name="Line 14">
              <a:extLst>
                <a:ext uri="{FF2B5EF4-FFF2-40B4-BE49-F238E27FC236}">
                  <a16:creationId xmlns:a16="http://schemas.microsoft.com/office/drawing/2014/main" id="{B8C75D62-8DC2-1291-8E34-0F45654198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7599" y="4767470"/>
              <a:ext cx="0" cy="1905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1" name="Line 15">
              <a:extLst>
                <a:ext uri="{FF2B5EF4-FFF2-40B4-BE49-F238E27FC236}">
                  <a16:creationId xmlns:a16="http://schemas.microsoft.com/office/drawing/2014/main" id="{24373E44-FBFD-130A-436E-F459BF27A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5574" y="4767470"/>
              <a:ext cx="0" cy="1905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2" name="Line 16">
              <a:extLst>
                <a:ext uri="{FF2B5EF4-FFF2-40B4-BE49-F238E27FC236}">
                  <a16:creationId xmlns:a16="http://schemas.microsoft.com/office/drawing/2014/main" id="{612086E4-CEFD-8DE4-DDA0-BA5DF3ABA9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3549" y="4767470"/>
              <a:ext cx="0" cy="1905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3" name="Line 17">
              <a:extLst>
                <a:ext uri="{FF2B5EF4-FFF2-40B4-BE49-F238E27FC236}">
                  <a16:creationId xmlns:a16="http://schemas.microsoft.com/office/drawing/2014/main" id="{D7158897-3C3C-B4A7-AFBB-764A08390D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1524" y="4767470"/>
              <a:ext cx="0" cy="1905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4" name="Line 18">
              <a:extLst>
                <a:ext uri="{FF2B5EF4-FFF2-40B4-BE49-F238E27FC236}">
                  <a16:creationId xmlns:a16="http://schemas.microsoft.com/office/drawing/2014/main" id="{A7DDD7A0-FCD2-26C2-ECD2-100629877E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9499" y="4767470"/>
              <a:ext cx="0" cy="1905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5" name="Line 19">
              <a:extLst>
                <a:ext uri="{FF2B5EF4-FFF2-40B4-BE49-F238E27FC236}">
                  <a16:creationId xmlns:a16="http://schemas.microsoft.com/office/drawing/2014/main" id="{5B4C3B94-47ED-D056-DCFA-67936C0BF3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7474" y="4767470"/>
              <a:ext cx="0" cy="1905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6" name="Line 20">
              <a:extLst>
                <a:ext uri="{FF2B5EF4-FFF2-40B4-BE49-F238E27FC236}">
                  <a16:creationId xmlns:a16="http://schemas.microsoft.com/office/drawing/2014/main" id="{DF86B6EE-3EEF-946B-129D-0B23597FAF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5449" y="4767470"/>
              <a:ext cx="0" cy="1905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7" name="Line 21">
              <a:extLst>
                <a:ext uri="{FF2B5EF4-FFF2-40B4-BE49-F238E27FC236}">
                  <a16:creationId xmlns:a16="http://schemas.microsoft.com/office/drawing/2014/main" id="{C83AF71B-AE9F-072B-A0BD-7D1CD90873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3424" y="4767470"/>
              <a:ext cx="0" cy="1905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8" name="Line 22">
              <a:extLst>
                <a:ext uri="{FF2B5EF4-FFF2-40B4-BE49-F238E27FC236}">
                  <a16:creationId xmlns:a16="http://schemas.microsoft.com/office/drawing/2014/main" id="{F30D72A7-8756-5049-5149-9A4D49F195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1399" y="4767470"/>
              <a:ext cx="0" cy="1905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9" name="Line 23">
              <a:extLst>
                <a:ext uri="{FF2B5EF4-FFF2-40B4-BE49-F238E27FC236}">
                  <a16:creationId xmlns:a16="http://schemas.microsoft.com/office/drawing/2014/main" id="{058FC59A-631D-B133-C263-1463BEDFD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9374" y="4767470"/>
              <a:ext cx="0" cy="1905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0" name="Line 24">
              <a:extLst>
                <a:ext uri="{FF2B5EF4-FFF2-40B4-BE49-F238E27FC236}">
                  <a16:creationId xmlns:a16="http://schemas.microsoft.com/office/drawing/2014/main" id="{972481FE-8558-5D7A-C896-3280732F8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7349" y="4767470"/>
              <a:ext cx="0" cy="1905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1" name="Line 25">
              <a:extLst>
                <a:ext uri="{FF2B5EF4-FFF2-40B4-BE49-F238E27FC236}">
                  <a16:creationId xmlns:a16="http://schemas.microsoft.com/office/drawing/2014/main" id="{E5331B90-6A3F-D6C9-ABAC-44EB259E7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5324" y="4767470"/>
              <a:ext cx="0" cy="1905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" name="Line 26">
              <a:extLst>
                <a:ext uri="{FF2B5EF4-FFF2-40B4-BE49-F238E27FC236}">
                  <a16:creationId xmlns:a16="http://schemas.microsoft.com/office/drawing/2014/main" id="{799FC6AA-CF36-E4EA-BA47-76853173E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3299" y="4767470"/>
              <a:ext cx="0" cy="1905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3" name="Line 27">
              <a:extLst>
                <a:ext uri="{FF2B5EF4-FFF2-40B4-BE49-F238E27FC236}">
                  <a16:creationId xmlns:a16="http://schemas.microsoft.com/office/drawing/2014/main" id="{78991529-4D3E-2670-9838-19CB39ED61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91274" y="4767470"/>
              <a:ext cx="0" cy="1905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4" name="Line 28">
              <a:extLst>
                <a:ext uri="{FF2B5EF4-FFF2-40B4-BE49-F238E27FC236}">
                  <a16:creationId xmlns:a16="http://schemas.microsoft.com/office/drawing/2014/main" id="{BF036F06-9679-EEED-8FA3-FD70DD5CA3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99249" y="4767470"/>
              <a:ext cx="0" cy="1905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5" name="Line 29">
              <a:extLst>
                <a:ext uri="{FF2B5EF4-FFF2-40B4-BE49-F238E27FC236}">
                  <a16:creationId xmlns:a16="http://schemas.microsoft.com/office/drawing/2014/main" id="{C5A0DBBA-22FA-769B-7A54-AFB0C3EC7B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7224" y="4767470"/>
              <a:ext cx="0" cy="1905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6" name="Line 30">
              <a:extLst>
                <a:ext uri="{FF2B5EF4-FFF2-40B4-BE49-F238E27FC236}">
                  <a16:creationId xmlns:a16="http://schemas.microsoft.com/office/drawing/2014/main" id="{F7205B17-608F-C88F-42D7-1B78FE1A82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5199" y="4767470"/>
              <a:ext cx="0" cy="1905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7" name="Line 31">
              <a:extLst>
                <a:ext uri="{FF2B5EF4-FFF2-40B4-BE49-F238E27FC236}">
                  <a16:creationId xmlns:a16="http://schemas.microsoft.com/office/drawing/2014/main" id="{1BBFDC4A-A482-1135-E4EF-BA297AED11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3174" y="4767470"/>
              <a:ext cx="0" cy="1905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8" name="Line 32">
              <a:extLst>
                <a:ext uri="{FF2B5EF4-FFF2-40B4-BE49-F238E27FC236}">
                  <a16:creationId xmlns:a16="http://schemas.microsoft.com/office/drawing/2014/main" id="{1264009F-C177-353A-CF13-4C2016B23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1149" y="4767470"/>
              <a:ext cx="0" cy="1905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9" name="Line 33">
              <a:extLst>
                <a:ext uri="{FF2B5EF4-FFF2-40B4-BE49-F238E27FC236}">
                  <a16:creationId xmlns:a16="http://schemas.microsoft.com/office/drawing/2014/main" id="{460CC46A-83BA-C0E6-54FB-A69AE7912E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39124" y="4767470"/>
              <a:ext cx="0" cy="1905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0" name="Line 34">
              <a:extLst>
                <a:ext uri="{FF2B5EF4-FFF2-40B4-BE49-F238E27FC236}">
                  <a16:creationId xmlns:a16="http://schemas.microsoft.com/office/drawing/2014/main" id="{55A133D6-FB39-8E2E-B64F-24DD1CD851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7099" y="4767470"/>
              <a:ext cx="0" cy="1905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1" name="Line 35">
              <a:extLst>
                <a:ext uri="{FF2B5EF4-FFF2-40B4-BE49-F238E27FC236}">
                  <a16:creationId xmlns:a16="http://schemas.microsoft.com/office/drawing/2014/main" id="{57BF839B-4318-FEFC-AD63-3F29180D79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5074" y="4767470"/>
              <a:ext cx="0" cy="1905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2" name="Line 36">
              <a:extLst>
                <a:ext uri="{FF2B5EF4-FFF2-40B4-BE49-F238E27FC236}">
                  <a16:creationId xmlns:a16="http://schemas.microsoft.com/office/drawing/2014/main" id="{F0D66090-1AD7-55D3-1F04-ACF1B0588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63049" y="4767470"/>
              <a:ext cx="0" cy="1905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3" name="Line 37">
              <a:extLst>
                <a:ext uri="{FF2B5EF4-FFF2-40B4-BE49-F238E27FC236}">
                  <a16:creationId xmlns:a16="http://schemas.microsoft.com/office/drawing/2014/main" id="{EB0F500F-61AA-38D8-A538-1D69E7832C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1024" y="4767470"/>
              <a:ext cx="0" cy="1905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4" name="Line 38">
              <a:extLst>
                <a:ext uri="{FF2B5EF4-FFF2-40B4-BE49-F238E27FC236}">
                  <a16:creationId xmlns:a16="http://schemas.microsoft.com/office/drawing/2014/main" id="{40F8E174-2EBE-23CF-2AFD-1AF0A0515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78999" y="4767470"/>
              <a:ext cx="0" cy="1905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5" name="Line 39">
              <a:extLst>
                <a:ext uri="{FF2B5EF4-FFF2-40B4-BE49-F238E27FC236}">
                  <a16:creationId xmlns:a16="http://schemas.microsoft.com/office/drawing/2014/main" id="{718BFAA5-5FBB-C26A-7E53-15CAC9A042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7599" y="4767470"/>
              <a:ext cx="7391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6" name="Line 40">
              <a:extLst>
                <a:ext uri="{FF2B5EF4-FFF2-40B4-BE49-F238E27FC236}">
                  <a16:creationId xmlns:a16="http://schemas.microsoft.com/office/drawing/2014/main" id="{D5868C70-D997-39A4-B97B-AC407A1928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7599" y="5038933"/>
              <a:ext cx="7391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7" name="Line 41">
              <a:extLst>
                <a:ext uri="{FF2B5EF4-FFF2-40B4-BE49-F238E27FC236}">
                  <a16:creationId xmlns:a16="http://schemas.microsoft.com/office/drawing/2014/main" id="{DD29FB2C-FD73-F025-79F5-644BDA25BC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7599" y="5310395"/>
              <a:ext cx="7391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8" name="Line 42">
              <a:extLst>
                <a:ext uri="{FF2B5EF4-FFF2-40B4-BE49-F238E27FC236}">
                  <a16:creationId xmlns:a16="http://schemas.microsoft.com/office/drawing/2014/main" id="{F62DF391-1697-1F49-001C-31AAB79C7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7599" y="5583445"/>
              <a:ext cx="7391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9" name="Line 43">
              <a:extLst>
                <a:ext uri="{FF2B5EF4-FFF2-40B4-BE49-F238E27FC236}">
                  <a16:creationId xmlns:a16="http://schemas.microsoft.com/office/drawing/2014/main" id="{91DC648F-1A36-11DD-AECA-694338CC59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7599" y="5854908"/>
              <a:ext cx="7391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0" name="Line 44">
              <a:extLst>
                <a:ext uri="{FF2B5EF4-FFF2-40B4-BE49-F238E27FC236}">
                  <a16:creationId xmlns:a16="http://schemas.microsoft.com/office/drawing/2014/main" id="{D249FC42-FF58-F701-8260-FB8D064D75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7599" y="6127958"/>
              <a:ext cx="7391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1" name="Line 45">
              <a:extLst>
                <a:ext uri="{FF2B5EF4-FFF2-40B4-BE49-F238E27FC236}">
                  <a16:creationId xmlns:a16="http://schemas.microsoft.com/office/drawing/2014/main" id="{0ED52731-8729-E20F-3F1B-A426202992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7599" y="6399420"/>
              <a:ext cx="7391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2" name="Line 46">
              <a:extLst>
                <a:ext uri="{FF2B5EF4-FFF2-40B4-BE49-F238E27FC236}">
                  <a16:creationId xmlns:a16="http://schemas.microsoft.com/office/drawing/2014/main" id="{73FCADF2-D881-7344-2750-7BB100BB20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7599" y="6672470"/>
              <a:ext cx="7391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noFill/>
                </a14:hiddenFill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E70B95E6-2D02-CF9A-1ABD-2E9E224346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7787" y="5311983"/>
              <a:ext cx="300038" cy="239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a14="http://schemas.microsoft.com/office/drawing/2010/main" xmlns="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a14="http://schemas.microsoft.com/office/drawing/2010/main" xmlns="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2A65C7CC-E6AF-A50B-D21D-F8DBAB9DD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8237" y="4796045"/>
              <a:ext cx="271463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a14="http://schemas.microsoft.com/office/drawing/2010/main" xmlns="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a14="http://schemas.microsoft.com/office/drawing/2010/main" xmlns="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C8FC811E-B62D-101A-C4AC-D5168179B8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1974" y="6415295"/>
              <a:ext cx="360363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a14="http://schemas.microsoft.com/office/drawing/2010/main" xmlns="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a14="http://schemas.microsoft.com/office/drawing/2010/main" xmlns="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DBE978A8-9F65-B021-33A2-B9DAED228C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749" y="4796045"/>
              <a:ext cx="300038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a14="http://schemas.microsoft.com/office/drawing/2010/main" xmlns="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a14="http://schemas.microsoft.com/office/drawing/2010/main" xmlns="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B669E4EF-6943-658E-07AA-DABEE94FB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674" y="4561095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2B452D9F-7980-42F6-1F86-44E5A4C84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512" y="4332495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F098B06-3660-BB5F-3F75-05F36EF9B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349" y="4103895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4DF936D-CFAF-D2BC-B8AB-5AE1FE4DF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4" y="4027695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50C1B316-17FF-4228-5DFA-3C84D6AEE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5612" y="3875295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7BCF85B6-7EBB-D001-8BD4-7BB70A1BC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6449" y="3799095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8DB5AA2A-940E-AEF0-FF70-EBEF2DFEE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8874" y="3722895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08659C0A-5DD7-5C26-0126-5C1592D24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9712" y="3799095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C96519CD-2E6E-EC8C-97AE-8D22E8EF8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49" y="3951495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BC220A42-C471-FF43-22BE-289FDEBBD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2974" y="4027695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CD7CAB62-87B4-FF1C-3EEE-55009270B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3812" y="3875295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B6CFF416-118A-07E1-5D72-6B416F7E1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4649" y="3799095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0910950-BD90-F14B-28FF-8BD9E0537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074" y="3799095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AB2E7641-1967-3356-322E-2C64D2CE8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7912" y="3951495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D783D4EA-0142-D2E9-A5DA-EF1BF0FF7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749" y="4103895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5864769F-FA0F-7178-8FF3-62136A03E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1174" y="4256295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AE1D0AF4-DF4A-2C59-36FD-6B53556B8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2012" y="4332495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B2AFBAF5-E2D5-2EBE-CF61-2814491B7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2849" y="4332495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516E551E-E011-A6AD-4CAF-15DB9CFAC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5274" y="4180095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A20B8EF4-5996-B5A8-7696-A467AC8F56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474" y="3519695"/>
              <a:ext cx="254000" cy="35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a14="http://schemas.microsoft.com/office/drawing/2010/main" xmlns="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a14="http://schemas.microsoft.com/office/drawing/2010/main" xmlns="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3B917EF9-529A-AC4B-06A8-DCA883664B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899" y="4219783"/>
              <a:ext cx="254000" cy="35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a14="http://schemas.microsoft.com/office/drawing/2010/main" xmlns="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a14="http://schemas.microsoft.com/office/drawing/2010/main" xmlns="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F71314B3-37DA-0827-2B2D-455B76050C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6849" y="3826083"/>
              <a:ext cx="355600" cy="35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a14="http://schemas.microsoft.com/office/drawing/2010/main" xmlns="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a14="http://schemas.microsoft.com/office/drawing/2010/main" xmlns="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E2992CA5-4AB1-ED0F-4364-2B62425B26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6099" y="4000708"/>
              <a:ext cx="304800" cy="35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a14="http://schemas.microsoft.com/office/drawing/2010/main" xmlns="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a14="http://schemas.microsoft.com/office/drawing/2010/main" xmlns="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8974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3">
            <a:extLst>
              <a:ext uri="{FF2B5EF4-FFF2-40B4-BE49-F238E27FC236}">
                <a16:creationId xmlns:a16="http://schemas.microsoft.com/office/drawing/2014/main" id="{193DCA99-B0E8-D105-96D4-544649572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432" y="4920673"/>
            <a:ext cx="74142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So one can “simply” solve the set of linear equations:</a:t>
            </a: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4D9DAC79-75BB-94A3-ADF0-FB0AD0FE2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07" y="5536623"/>
            <a:ext cx="1447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6" name="Rectangle 105">
            <a:extLst>
              <a:ext uri="{FF2B5EF4-FFF2-40B4-BE49-F238E27FC236}">
                <a16:creationId xmlns:a16="http://schemas.microsoft.com/office/drawing/2014/main" id="{3292FCA2-9C12-375A-7F15-11094B7F3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307" y="5593773"/>
            <a:ext cx="304800" cy="381000"/>
          </a:xfrm>
          <a:prstGeom prst="rect">
            <a:avLst/>
          </a:prstGeom>
          <a:solidFill>
            <a:srgbClr val="FF3300">
              <a:alpha val="30000"/>
            </a:srgbClr>
          </a:solidFill>
          <a:ln w="9525">
            <a:solidFill>
              <a:srgbClr val="FF3300">
                <a:alpha val="3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D93B433-D191-7FFB-6108-D72921BB8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882" y="5593773"/>
            <a:ext cx="304800" cy="381000"/>
          </a:xfrm>
          <a:prstGeom prst="rect">
            <a:avLst/>
          </a:prstGeom>
          <a:solidFill>
            <a:srgbClr val="0CE321">
              <a:alpha val="30000"/>
            </a:srgbClr>
          </a:solidFill>
          <a:ln w="9525">
            <a:solidFill>
              <a:srgbClr val="0CE321">
                <a:alpha val="3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BAEBD62-5A0A-A123-EF94-59C2E6478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732" y="5650923"/>
            <a:ext cx="304800" cy="304800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 w="9525">
            <a:solidFill>
              <a:schemeClr val="accent5">
                <a:lumMod val="40000"/>
                <a:lumOff val="60000"/>
                <a:alpha val="3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3" name="Text Box 12">
            <a:extLst>
              <a:ext uri="{FF2B5EF4-FFF2-40B4-BE49-F238E27FC236}">
                <a16:creationId xmlns:a16="http://schemas.microsoft.com/office/drawing/2014/main" id="{99C4F605-4CEC-CD71-0213-F9BBB676E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757" y="5565198"/>
            <a:ext cx="29738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or in matrix notation,</a:t>
            </a: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5F2B13D1-0740-59E7-D948-0DC85300C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295" y="5436611"/>
            <a:ext cx="1266825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5" name="Text Box 14">
            <a:extLst>
              <a:ext uri="{FF2B5EF4-FFF2-40B4-BE49-F238E27FC236}">
                <a16:creationId xmlns:a16="http://schemas.microsoft.com/office/drawing/2014/main" id="{4432C6E1-E57E-6CE0-4883-6AABB6911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795" y="6292273"/>
            <a:ext cx="6694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for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>
                <a:latin typeface="Times New Roman" charset="0"/>
              </a:rPr>
              <a:t> = 1, …, 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equations in </a:t>
            </a:r>
            <a:r>
              <a:rPr lang="en-US" i="1" dirty="0">
                <a:latin typeface="Times New Roman" charset="0"/>
              </a:rPr>
              <a:t>j</a:t>
            </a:r>
            <a:r>
              <a:rPr lang="en-US" dirty="0">
                <a:latin typeface="Times New Roman" charset="0"/>
              </a:rPr>
              <a:t> = 1, …, </a:t>
            </a:r>
            <a:r>
              <a:rPr lang="en-US" i="1" dirty="0">
                <a:latin typeface="Times New Roman" charset="0"/>
              </a:rPr>
              <a:t>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unknowns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42A475C-AF3A-7E6B-9CFE-8855D521F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9282" y="1444048"/>
            <a:ext cx="7391400" cy="1905000"/>
          </a:xfrm>
          <a:prstGeom prst="rect">
            <a:avLst/>
          </a:prstGeom>
          <a:solidFill>
            <a:srgbClr val="FCFCEA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7" name="Line 18">
            <a:extLst>
              <a:ext uri="{FF2B5EF4-FFF2-40B4-BE49-F238E27FC236}">
                <a16:creationId xmlns:a16="http://schemas.microsoft.com/office/drawing/2014/main" id="{699EC045-971D-EDE6-F8CD-CF8A0D609D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9282" y="1444048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8" name="Line 19">
            <a:extLst>
              <a:ext uri="{FF2B5EF4-FFF2-40B4-BE49-F238E27FC236}">
                <a16:creationId xmlns:a16="http://schemas.microsoft.com/office/drawing/2014/main" id="{15CF1B1E-3C79-5FDE-64FA-77C1A29A9C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7257" y="1444048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9" name="Line 20">
            <a:extLst>
              <a:ext uri="{FF2B5EF4-FFF2-40B4-BE49-F238E27FC236}">
                <a16:creationId xmlns:a16="http://schemas.microsoft.com/office/drawing/2014/main" id="{24F8D810-B27A-5E7A-6017-72C708E98D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5232" y="1444048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0" name="Line 21">
            <a:extLst>
              <a:ext uri="{FF2B5EF4-FFF2-40B4-BE49-F238E27FC236}">
                <a16:creationId xmlns:a16="http://schemas.microsoft.com/office/drawing/2014/main" id="{ED165708-B590-3E5C-E2E5-768C7EC43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3207" y="1444048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1" name="Line 22">
            <a:extLst>
              <a:ext uri="{FF2B5EF4-FFF2-40B4-BE49-F238E27FC236}">
                <a16:creationId xmlns:a16="http://schemas.microsoft.com/office/drawing/2014/main" id="{8910BA1F-DDD8-17EF-F887-80ABC5713D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1182" y="1444048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2" name="Line 23">
            <a:extLst>
              <a:ext uri="{FF2B5EF4-FFF2-40B4-BE49-F238E27FC236}">
                <a16:creationId xmlns:a16="http://schemas.microsoft.com/office/drawing/2014/main" id="{BCC257B0-C70A-5BEF-BCF6-7CD86832A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9157" y="1444048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3" name="Line 24">
            <a:extLst>
              <a:ext uri="{FF2B5EF4-FFF2-40B4-BE49-F238E27FC236}">
                <a16:creationId xmlns:a16="http://schemas.microsoft.com/office/drawing/2014/main" id="{B4B28417-5206-07B6-D6BC-67B7193B09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7132" y="1444048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4" name="Line 25">
            <a:extLst>
              <a:ext uri="{FF2B5EF4-FFF2-40B4-BE49-F238E27FC236}">
                <a16:creationId xmlns:a16="http://schemas.microsoft.com/office/drawing/2014/main" id="{A55AAC2E-D374-1967-85CD-95515FC688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5107" y="1444048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5" name="Line 26">
            <a:extLst>
              <a:ext uri="{FF2B5EF4-FFF2-40B4-BE49-F238E27FC236}">
                <a16:creationId xmlns:a16="http://schemas.microsoft.com/office/drawing/2014/main" id="{48C0AFF0-387A-E33F-F24C-80F0574A02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3082" y="1444048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6" name="Line 27">
            <a:extLst>
              <a:ext uri="{FF2B5EF4-FFF2-40B4-BE49-F238E27FC236}">
                <a16:creationId xmlns:a16="http://schemas.microsoft.com/office/drawing/2014/main" id="{427956DD-D671-7168-ED12-C2D7441ACC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1057" y="1444048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7" name="Line 28">
            <a:extLst>
              <a:ext uri="{FF2B5EF4-FFF2-40B4-BE49-F238E27FC236}">
                <a16:creationId xmlns:a16="http://schemas.microsoft.com/office/drawing/2014/main" id="{B4C067C3-BB7E-53D7-409F-10886C2B4E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9032" y="1444048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8" name="Line 29">
            <a:extLst>
              <a:ext uri="{FF2B5EF4-FFF2-40B4-BE49-F238E27FC236}">
                <a16:creationId xmlns:a16="http://schemas.microsoft.com/office/drawing/2014/main" id="{11E6A7FC-2AA0-D734-F3CE-CD5D69E93D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7007" y="1444048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9" name="Line 30">
            <a:extLst>
              <a:ext uri="{FF2B5EF4-FFF2-40B4-BE49-F238E27FC236}">
                <a16:creationId xmlns:a16="http://schemas.microsoft.com/office/drawing/2014/main" id="{FE5C4DAA-91AD-AA08-30EA-C4EDAA81CC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4982" y="1444048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0" name="Line 31">
            <a:extLst>
              <a:ext uri="{FF2B5EF4-FFF2-40B4-BE49-F238E27FC236}">
                <a16:creationId xmlns:a16="http://schemas.microsoft.com/office/drawing/2014/main" id="{C3747344-65E3-8E0E-21C7-1AB13E06E6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2957" y="1444048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1" name="Line 32">
            <a:extLst>
              <a:ext uri="{FF2B5EF4-FFF2-40B4-BE49-F238E27FC236}">
                <a16:creationId xmlns:a16="http://schemas.microsoft.com/office/drawing/2014/main" id="{19E6BF74-5B43-68E0-596D-0D8378CC7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0932" y="1444048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2" name="Line 33">
            <a:extLst>
              <a:ext uri="{FF2B5EF4-FFF2-40B4-BE49-F238E27FC236}">
                <a16:creationId xmlns:a16="http://schemas.microsoft.com/office/drawing/2014/main" id="{90833784-19D7-D7F5-111C-9F008A01F2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907" y="1444048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3" name="Line 34">
            <a:extLst>
              <a:ext uri="{FF2B5EF4-FFF2-40B4-BE49-F238E27FC236}">
                <a16:creationId xmlns:a16="http://schemas.microsoft.com/office/drawing/2014/main" id="{2995FB2C-6B60-00A9-4C8A-29D898BD9A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6882" y="1444048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4" name="Line 35">
            <a:extLst>
              <a:ext uri="{FF2B5EF4-FFF2-40B4-BE49-F238E27FC236}">
                <a16:creationId xmlns:a16="http://schemas.microsoft.com/office/drawing/2014/main" id="{5E1F82D7-932B-1E53-79BC-7F69A9EDD10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4857" y="1444048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5" name="Line 36">
            <a:extLst>
              <a:ext uri="{FF2B5EF4-FFF2-40B4-BE49-F238E27FC236}">
                <a16:creationId xmlns:a16="http://schemas.microsoft.com/office/drawing/2014/main" id="{F44A38AF-4190-8644-02DF-14D68BF3381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2832" y="1444048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6" name="Line 37">
            <a:extLst>
              <a:ext uri="{FF2B5EF4-FFF2-40B4-BE49-F238E27FC236}">
                <a16:creationId xmlns:a16="http://schemas.microsoft.com/office/drawing/2014/main" id="{C06DE4D8-C555-289B-854E-45E81302CAA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0807" y="1444048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7" name="Line 38">
            <a:extLst>
              <a:ext uri="{FF2B5EF4-FFF2-40B4-BE49-F238E27FC236}">
                <a16:creationId xmlns:a16="http://schemas.microsoft.com/office/drawing/2014/main" id="{3F5B266A-F388-BD98-8824-71B5A227B131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8782" y="1444048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8" name="Line 39">
            <a:extLst>
              <a:ext uri="{FF2B5EF4-FFF2-40B4-BE49-F238E27FC236}">
                <a16:creationId xmlns:a16="http://schemas.microsoft.com/office/drawing/2014/main" id="{4C113237-490B-8E04-A4E1-3DFEA2F6A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6757" y="1444048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9" name="Line 40">
            <a:extLst>
              <a:ext uri="{FF2B5EF4-FFF2-40B4-BE49-F238E27FC236}">
                <a16:creationId xmlns:a16="http://schemas.microsoft.com/office/drawing/2014/main" id="{97233198-1AFB-2AB8-C1BC-FD6F9984297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04732" y="1444048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0" name="Line 41">
            <a:extLst>
              <a:ext uri="{FF2B5EF4-FFF2-40B4-BE49-F238E27FC236}">
                <a16:creationId xmlns:a16="http://schemas.microsoft.com/office/drawing/2014/main" id="{DAF7DF6E-F4E3-E501-0004-25FE63B72F29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2707" y="1444048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1" name="Line 42">
            <a:extLst>
              <a:ext uri="{FF2B5EF4-FFF2-40B4-BE49-F238E27FC236}">
                <a16:creationId xmlns:a16="http://schemas.microsoft.com/office/drawing/2014/main" id="{3E1D04B7-4E09-4897-52BA-1B244067668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20682" y="1444048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2" name="Line 43">
            <a:extLst>
              <a:ext uri="{FF2B5EF4-FFF2-40B4-BE49-F238E27FC236}">
                <a16:creationId xmlns:a16="http://schemas.microsoft.com/office/drawing/2014/main" id="{4D04E44E-DDE6-939A-9C8D-2D2C38A6CF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9282" y="1444048"/>
            <a:ext cx="739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3" name="Line 44">
            <a:extLst>
              <a:ext uri="{FF2B5EF4-FFF2-40B4-BE49-F238E27FC236}">
                <a16:creationId xmlns:a16="http://schemas.microsoft.com/office/drawing/2014/main" id="{D0428897-75F0-B312-17FC-615E52BB3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9282" y="1715511"/>
            <a:ext cx="739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4" name="Line 45">
            <a:extLst>
              <a:ext uri="{FF2B5EF4-FFF2-40B4-BE49-F238E27FC236}">
                <a16:creationId xmlns:a16="http://schemas.microsoft.com/office/drawing/2014/main" id="{6085F831-171D-FE17-4A8B-3CC25E9F9D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9282" y="1986973"/>
            <a:ext cx="739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5" name="Line 46">
            <a:extLst>
              <a:ext uri="{FF2B5EF4-FFF2-40B4-BE49-F238E27FC236}">
                <a16:creationId xmlns:a16="http://schemas.microsoft.com/office/drawing/2014/main" id="{351CF2BE-384B-7B68-9B68-56E91B5EA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9282" y="2260023"/>
            <a:ext cx="739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6" name="Line 47">
            <a:extLst>
              <a:ext uri="{FF2B5EF4-FFF2-40B4-BE49-F238E27FC236}">
                <a16:creationId xmlns:a16="http://schemas.microsoft.com/office/drawing/2014/main" id="{E4C96B2F-DBC2-A3D9-7D91-21A181AD7D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9282" y="2531486"/>
            <a:ext cx="739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7" name="Line 48">
            <a:extLst>
              <a:ext uri="{FF2B5EF4-FFF2-40B4-BE49-F238E27FC236}">
                <a16:creationId xmlns:a16="http://schemas.microsoft.com/office/drawing/2014/main" id="{0D10CD05-C0BD-13EA-1EF5-80B3242A88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9282" y="2804536"/>
            <a:ext cx="739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8" name="Line 49">
            <a:extLst>
              <a:ext uri="{FF2B5EF4-FFF2-40B4-BE49-F238E27FC236}">
                <a16:creationId xmlns:a16="http://schemas.microsoft.com/office/drawing/2014/main" id="{7A0C0DC3-8D6F-4C2B-9DC9-5BE53FF41E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9282" y="3075998"/>
            <a:ext cx="739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9" name="Line 50">
            <a:extLst>
              <a:ext uri="{FF2B5EF4-FFF2-40B4-BE49-F238E27FC236}">
                <a16:creationId xmlns:a16="http://schemas.microsoft.com/office/drawing/2014/main" id="{70BA20B8-AEC9-1EB7-5FA9-F0D00F48D7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9282" y="3349048"/>
            <a:ext cx="739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50" name="Picture 149">
            <a:extLst>
              <a:ext uri="{FF2B5EF4-FFF2-40B4-BE49-F238E27FC236}">
                <a16:creationId xmlns:a16="http://schemas.microsoft.com/office/drawing/2014/main" id="{E8C6C847-4BD8-5D0C-F3D6-879916D66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470" y="2547361"/>
            <a:ext cx="300038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D21C89E5-5ECD-2E79-3FFB-8287B41B2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20" y="1472623"/>
            <a:ext cx="271463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97F67244-E7F3-1214-58E4-9CF88968F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657" y="3091873"/>
            <a:ext cx="360363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4E9EB17F-4AB4-F128-F0A7-03CE5501B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32" y="1472623"/>
            <a:ext cx="300038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4" name="Oval 153">
            <a:extLst>
              <a:ext uri="{FF2B5EF4-FFF2-40B4-BE49-F238E27FC236}">
                <a16:creationId xmlns:a16="http://schemas.microsoft.com/office/drawing/2014/main" id="{1964D4A4-4512-8410-43A6-F02D850DB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2357" y="123767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9574FB77-A55F-4015-B990-70F1F7CFF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3195" y="100907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D35C8BBE-05B4-BBC9-C90A-ADA1AD270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4032" y="78047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1D524107-24A5-88A8-713F-654D70CF9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6457" y="70427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4B813518-817A-1DFB-0C1C-286491C14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7295" y="55187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FEA28384-ED3C-1DF6-12C0-0686918E9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8132" y="47567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4E98923B-2BDF-3AF5-ECAA-B1BE05BB8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557" y="39947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55613832-E043-84C1-EA9F-DCB736BFB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1395" y="47567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5FC70E24-ECBE-59CE-5C78-67162B2BC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2232" y="62807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116E870A-6CA9-6639-5E7B-0E2FDFEBD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4657" y="70427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CB038FCF-F93A-97B2-7013-3B802ADD8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5495" y="55187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89A7B59B-8BE7-5362-BA7D-9C51663F4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6332" y="47567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A418AA4E-E7B4-1752-09B3-EE06CBF27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8757" y="47567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D88F5936-9471-466E-4870-97A1CF2E8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9595" y="62807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63016735-A694-ACD5-5E15-25E69029C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0432" y="78047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ADF868FE-12E4-75F7-D0FA-A08E5A8A7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857" y="93287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049A93FD-9377-6C92-2A55-D6D86E184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3695" y="100907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7D47ECE7-AD72-DDAB-56EE-CA351B27A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4532" y="100907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F8741DA-BDBC-156C-DED3-080662E21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6957" y="85667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73" name="Picture 172">
            <a:extLst>
              <a:ext uri="{FF2B5EF4-FFF2-40B4-BE49-F238E27FC236}">
                <a16:creationId xmlns:a16="http://schemas.microsoft.com/office/drawing/2014/main" id="{D256A779-53D6-AEA2-1E20-D1100DCC6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157" y="196273"/>
            <a:ext cx="2540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A7C40E06-CE43-2C24-D6B4-6DC40074C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582" y="896361"/>
            <a:ext cx="2540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0AE8229C-8B92-2C69-3949-D4283C87A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532" y="502661"/>
            <a:ext cx="3556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981A9B32-F7AB-86D4-6820-6637EDBA5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782" y="677286"/>
            <a:ext cx="3048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7" name="Text Box 80">
            <a:extLst>
              <a:ext uri="{FF2B5EF4-FFF2-40B4-BE49-F238E27FC236}">
                <a16:creationId xmlns:a16="http://schemas.microsoft.com/office/drawing/2014/main" id="{9210D38C-191B-23FE-7D2C-5C4970EBE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882" y="3458586"/>
            <a:ext cx="1758264" cy="461665"/>
          </a:xfrm>
          <a:prstGeom prst="rect">
            <a:avLst/>
          </a:prstGeom>
          <a:solidFill>
            <a:srgbClr val="FF33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(measured)</a:t>
            </a:r>
          </a:p>
        </p:txBody>
      </p:sp>
      <p:sp>
        <p:nvSpPr>
          <p:cNvPr id="178" name="Text Box 81">
            <a:extLst>
              <a:ext uri="{FF2B5EF4-FFF2-40B4-BE49-F238E27FC236}">
                <a16:creationId xmlns:a16="http://schemas.microsoft.com/office/drawing/2014/main" id="{38490660-1BE7-7045-47B2-8DCB6C040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3278" y="3458586"/>
            <a:ext cx="2393604" cy="461665"/>
          </a:xfrm>
          <a:prstGeom prst="rect">
            <a:avLst/>
          </a:prstGeom>
          <a:solidFill>
            <a:srgbClr val="0CE321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(known physics)</a:t>
            </a:r>
          </a:p>
        </p:txBody>
      </p:sp>
      <p:sp>
        <p:nvSpPr>
          <p:cNvPr id="179" name="Text Box 82">
            <a:extLst>
              <a:ext uri="{FF2B5EF4-FFF2-40B4-BE49-F238E27FC236}">
                <a16:creationId xmlns:a16="http://schemas.microsoft.com/office/drawing/2014/main" id="{259EFB6D-EB18-DC0C-030F-93A605009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2207" y="3458586"/>
            <a:ext cx="1624163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/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(unknown)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291A549-3965-DD35-1728-FB7C6B350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6682" y="408247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0ADC5306-4661-2865-FC05-113A1B0CC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9082" y="4539673"/>
            <a:ext cx="533400" cy="457200"/>
          </a:xfrm>
          <a:prstGeom prst="rect">
            <a:avLst/>
          </a:prstGeom>
          <a:solidFill>
            <a:srgbClr val="FCFCEA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2" name="Line 85">
            <a:extLst>
              <a:ext uri="{FF2B5EF4-FFF2-40B4-BE49-F238E27FC236}">
                <a16:creationId xmlns:a16="http://schemas.microsoft.com/office/drawing/2014/main" id="{78B1BDAE-4B4F-1483-7724-48CF22202F56}"/>
              </a:ext>
            </a:extLst>
          </p:cNvPr>
          <p:cNvSpPr>
            <a:spLocks noChangeShapeType="1"/>
          </p:cNvSpPr>
          <p:nvPr/>
        </p:nvSpPr>
        <p:spPr bwMode="auto">
          <a:xfrm>
            <a:off x="9517482" y="4158673"/>
            <a:ext cx="101600" cy="873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3" name="Line 86">
            <a:extLst>
              <a:ext uri="{FF2B5EF4-FFF2-40B4-BE49-F238E27FC236}">
                <a16:creationId xmlns:a16="http://schemas.microsoft.com/office/drawing/2014/main" id="{EC889F46-D503-BC1B-0E5A-16D9E847579A}"/>
              </a:ext>
            </a:extLst>
          </p:cNvPr>
          <p:cNvSpPr>
            <a:spLocks noChangeShapeType="1"/>
          </p:cNvSpPr>
          <p:nvPr/>
        </p:nvSpPr>
        <p:spPr bwMode="auto">
          <a:xfrm>
            <a:off x="9515895" y="4160261"/>
            <a:ext cx="82550" cy="369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4" name="Line 87">
            <a:extLst>
              <a:ext uri="{FF2B5EF4-FFF2-40B4-BE49-F238E27FC236}">
                <a16:creationId xmlns:a16="http://schemas.microsoft.com/office/drawing/2014/main" id="{E5DFA871-D51E-7339-2F62-CC112344FC2B}"/>
              </a:ext>
            </a:extLst>
          </p:cNvPr>
          <p:cNvSpPr>
            <a:spLocks noChangeShapeType="1"/>
          </p:cNvSpPr>
          <p:nvPr/>
        </p:nvSpPr>
        <p:spPr bwMode="auto">
          <a:xfrm>
            <a:off x="9515895" y="4171373"/>
            <a:ext cx="625475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5" name="Line 88">
            <a:extLst>
              <a:ext uri="{FF2B5EF4-FFF2-40B4-BE49-F238E27FC236}">
                <a16:creationId xmlns:a16="http://schemas.microsoft.com/office/drawing/2014/main" id="{7B56470C-2A0F-A876-6659-DEBBFFC472AF}"/>
              </a:ext>
            </a:extLst>
          </p:cNvPr>
          <p:cNvSpPr>
            <a:spLocks noChangeShapeType="1"/>
          </p:cNvSpPr>
          <p:nvPr/>
        </p:nvSpPr>
        <p:spPr bwMode="auto">
          <a:xfrm>
            <a:off x="9506370" y="4171373"/>
            <a:ext cx="655637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6" name="Text Box 89">
            <a:extLst>
              <a:ext uri="{FF2B5EF4-FFF2-40B4-BE49-F238E27FC236}">
                <a16:creationId xmlns:a16="http://schemas.microsoft.com/office/drawing/2014/main" id="{5FF83EAF-4D7D-8687-7206-0A000E334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2382" y="4615873"/>
            <a:ext cx="293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 i="1">
                <a:latin typeface="Times New Roman" charset="0"/>
              </a:rPr>
              <a:t>r</a:t>
            </a:r>
            <a:r>
              <a:rPr lang="en-US" sz="1200" baseline="-25000">
                <a:latin typeface="Times New Roman" charset="0"/>
              </a:rPr>
              <a:t>2</a:t>
            </a:r>
            <a:endParaRPr lang="en-US" sz="1200"/>
          </a:p>
        </p:txBody>
      </p:sp>
      <p:sp>
        <p:nvSpPr>
          <p:cNvPr id="187" name="Text Box 90">
            <a:extLst>
              <a:ext uri="{FF2B5EF4-FFF2-40B4-BE49-F238E27FC236}">
                <a16:creationId xmlns:a16="http://schemas.microsoft.com/office/drawing/2014/main" id="{EE60F21A-62F6-F884-F171-83D37E6D4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4282" y="4311073"/>
            <a:ext cx="293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 i="1">
                <a:latin typeface="Times New Roman" charset="0"/>
              </a:rPr>
              <a:t>r</a:t>
            </a:r>
            <a:r>
              <a:rPr lang="en-US" sz="1200" baseline="-25000">
                <a:latin typeface="Times New Roman" charset="0"/>
              </a:rPr>
              <a:t>1</a:t>
            </a:r>
            <a:endParaRPr lang="en-US" sz="1200"/>
          </a:p>
        </p:txBody>
      </p:sp>
      <p:sp>
        <p:nvSpPr>
          <p:cNvPr id="188" name="Text Box 91">
            <a:extLst>
              <a:ext uri="{FF2B5EF4-FFF2-40B4-BE49-F238E27FC236}">
                <a16:creationId xmlns:a16="http://schemas.microsoft.com/office/drawing/2014/main" id="{EC4E6EE3-EB42-65E4-91C9-6DB32A215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9107" y="4711123"/>
            <a:ext cx="293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 i="1">
                <a:latin typeface="Times New Roman" charset="0"/>
              </a:rPr>
              <a:t>r</a:t>
            </a:r>
            <a:r>
              <a:rPr lang="en-US" sz="1200" baseline="-25000">
                <a:latin typeface="Times New Roman" charset="0"/>
              </a:rPr>
              <a:t>4</a:t>
            </a:r>
            <a:endParaRPr lang="en-US" sz="1200"/>
          </a:p>
        </p:txBody>
      </p:sp>
      <p:sp>
        <p:nvSpPr>
          <p:cNvPr id="189" name="Text Box 92">
            <a:extLst>
              <a:ext uri="{FF2B5EF4-FFF2-40B4-BE49-F238E27FC236}">
                <a16:creationId xmlns:a16="http://schemas.microsoft.com/office/drawing/2014/main" id="{D844E8AE-74ED-09B5-6CBD-39A02A0D1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4357" y="4206298"/>
            <a:ext cx="293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 i="1">
                <a:latin typeface="Times New Roman" charset="0"/>
              </a:rPr>
              <a:t>r</a:t>
            </a:r>
            <a:r>
              <a:rPr lang="en-US" sz="1200" baseline="-25000">
                <a:latin typeface="Times New Roman" charset="0"/>
              </a:rPr>
              <a:t>3</a:t>
            </a:r>
            <a:endParaRPr lang="en-US" sz="1200"/>
          </a:p>
        </p:txBody>
      </p:sp>
      <p:sp>
        <p:nvSpPr>
          <p:cNvPr id="190" name="Line 93">
            <a:extLst>
              <a:ext uri="{FF2B5EF4-FFF2-40B4-BE49-F238E27FC236}">
                <a16:creationId xmlns:a16="http://schemas.microsoft.com/office/drawing/2014/main" id="{4DE3F4C5-ED70-8770-AD55-5B7336E8552B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0032" y="5093711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1" name="Text Box 94">
            <a:extLst>
              <a:ext uri="{FF2B5EF4-FFF2-40B4-BE49-F238E27FC236}">
                <a16:creationId xmlns:a16="http://schemas.microsoft.com/office/drawing/2014/main" id="{2954D611-4AA1-80B0-CB4D-D4307659C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1482" y="5027036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 i="1">
                <a:latin typeface="Times New Roman" charset="0"/>
              </a:rPr>
              <a:t>w</a:t>
            </a:r>
            <a:endParaRPr lang="en-US" sz="1200"/>
          </a:p>
        </p:txBody>
      </p: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4E7575F8-D254-EB29-EB67-053ABFC944F3}"/>
              </a:ext>
            </a:extLst>
          </p:cNvPr>
          <p:cNvCxnSpPr/>
          <p:nvPr/>
        </p:nvCxnSpPr>
        <p:spPr bwMode="auto">
          <a:xfrm>
            <a:off x="2303882" y="577273"/>
            <a:ext cx="1905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3F7FBB2A-DCA4-B196-F1A2-BCD29E35D238}"/>
              </a:ext>
            </a:extLst>
          </p:cNvPr>
          <p:cNvCxnSpPr/>
          <p:nvPr/>
        </p:nvCxnSpPr>
        <p:spPr bwMode="auto">
          <a:xfrm flipV="1">
            <a:off x="2327789" y="1353684"/>
            <a:ext cx="2907969" cy="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4" name="TextBox 5">
            <a:extLst>
              <a:ext uri="{FF2B5EF4-FFF2-40B4-BE49-F238E27FC236}">
                <a16:creationId xmlns:a16="http://schemas.microsoft.com/office/drawing/2014/main" id="{0FF9FA5A-35C6-99AF-16FF-03F9F0626E68}"/>
              </a:ext>
            </a:extLst>
          </p:cNvPr>
          <p:cNvSpPr txBox="1"/>
          <p:nvPr/>
        </p:nvSpPr>
        <p:spPr>
          <a:xfrm>
            <a:off x="2991926" y="108527"/>
            <a:ext cx="454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195" name="TextBox 99">
            <a:extLst>
              <a:ext uri="{FF2B5EF4-FFF2-40B4-BE49-F238E27FC236}">
                <a16:creationId xmlns:a16="http://schemas.microsoft.com/office/drawing/2014/main" id="{02791EDD-7658-DFBF-B191-E41556F0AD70}"/>
              </a:ext>
            </a:extLst>
          </p:cNvPr>
          <p:cNvSpPr txBox="1"/>
          <p:nvPr/>
        </p:nvSpPr>
        <p:spPr>
          <a:xfrm>
            <a:off x="3523082" y="882073"/>
            <a:ext cx="454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 err="1">
                <a:latin typeface="Times New Roman"/>
                <a:cs typeface="Times New Roman"/>
              </a:rPr>
              <a:t>x</a:t>
            </a:r>
            <a:r>
              <a:rPr lang="en-US" i="1" baseline="-25000" dirty="0" err="1">
                <a:latin typeface="Times New Roman"/>
                <a:cs typeface="Times New Roman"/>
              </a:rPr>
              <a:t>j</a:t>
            </a:r>
            <a:endParaRPr lang="en-US" i="1" baseline="-25000" dirty="0">
              <a:latin typeface="Times New Roman"/>
              <a:cs typeface="Times New Roman"/>
            </a:endParaRPr>
          </a:p>
        </p:txBody>
      </p: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6EE00E71-0948-AA49-8B3B-95A8F4CD922F}"/>
              </a:ext>
            </a:extLst>
          </p:cNvPr>
          <p:cNvCxnSpPr>
            <a:cxnSpLocks/>
          </p:cNvCxnSpPr>
          <p:nvPr/>
        </p:nvCxnSpPr>
        <p:spPr bwMode="auto">
          <a:xfrm>
            <a:off x="2259432" y="1444048"/>
            <a:ext cx="0" cy="10874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7" name="TextBox 7">
            <a:extLst>
              <a:ext uri="{FF2B5EF4-FFF2-40B4-BE49-F238E27FC236}">
                <a16:creationId xmlns:a16="http://schemas.microsoft.com/office/drawing/2014/main" id="{3ACB91A4-870B-3D48-BEFE-FBC09823322E}"/>
              </a:ext>
            </a:extLst>
          </p:cNvPr>
          <p:cNvSpPr txBox="1"/>
          <p:nvPr/>
        </p:nvSpPr>
        <p:spPr>
          <a:xfrm>
            <a:off x="1983954" y="1701815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3D4B426E-A70C-AECF-3C4C-358EF604FF63}"/>
              </a:ext>
            </a:extLst>
          </p:cNvPr>
          <p:cNvCxnSpPr/>
          <p:nvPr/>
        </p:nvCxnSpPr>
        <p:spPr>
          <a:xfrm>
            <a:off x="9263270" y="4116553"/>
            <a:ext cx="102799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Freeform 201">
            <a:extLst>
              <a:ext uri="{FF2B5EF4-FFF2-40B4-BE49-F238E27FC236}">
                <a16:creationId xmlns:a16="http://schemas.microsoft.com/office/drawing/2014/main" id="{686C5B48-8AE8-E961-174B-CD316D73F365}"/>
              </a:ext>
            </a:extLst>
          </p:cNvPr>
          <p:cNvSpPr/>
          <p:nvPr/>
        </p:nvSpPr>
        <p:spPr>
          <a:xfrm>
            <a:off x="9580789" y="4111960"/>
            <a:ext cx="224765" cy="336466"/>
          </a:xfrm>
          <a:custGeom>
            <a:avLst/>
            <a:gdLst>
              <a:gd name="connsiteX0" fmla="*/ 222033 w 224765"/>
              <a:gd name="connsiteY0" fmla="*/ 0 h 336466"/>
              <a:gd name="connsiteX1" fmla="*/ 222033 w 224765"/>
              <a:gd name="connsiteY1" fmla="*/ 107911 h 336466"/>
              <a:gd name="connsiteX2" fmla="*/ 193636 w 224765"/>
              <a:gd name="connsiteY2" fmla="*/ 215821 h 336466"/>
              <a:gd name="connsiteX3" fmla="*/ 114123 w 224765"/>
              <a:gd name="connsiteY3" fmla="*/ 306693 h 336466"/>
              <a:gd name="connsiteX4" fmla="*/ 11892 w 224765"/>
              <a:gd name="connsiteY4" fmla="*/ 335091 h 336466"/>
              <a:gd name="connsiteX5" fmla="*/ 6212 w 224765"/>
              <a:gd name="connsiteY5" fmla="*/ 329411 h 3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765" h="336466">
                <a:moveTo>
                  <a:pt x="222033" y="0"/>
                </a:moveTo>
                <a:cubicBezTo>
                  <a:pt x="224399" y="35970"/>
                  <a:pt x="226766" y="71941"/>
                  <a:pt x="222033" y="107911"/>
                </a:cubicBezTo>
                <a:cubicBezTo>
                  <a:pt x="217300" y="143881"/>
                  <a:pt x="211621" y="182691"/>
                  <a:pt x="193636" y="215821"/>
                </a:cubicBezTo>
                <a:cubicBezTo>
                  <a:pt x="175651" y="248951"/>
                  <a:pt x="144414" y="286815"/>
                  <a:pt x="114123" y="306693"/>
                </a:cubicBezTo>
                <a:cubicBezTo>
                  <a:pt x="83832" y="326571"/>
                  <a:pt x="29877" y="331305"/>
                  <a:pt x="11892" y="335091"/>
                </a:cubicBezTo>
                <a:cubicBezTo>
                  <a:pt x="-6093" y="338877"/>
                  <a:pt x="59" y="334144"/>
                  <a:pt x="6212" y="329411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17EF9D55-3632-640C-2E45-1093E0E0B426}"/>
                  </a:ext>
                </a:extLst>
              </p:cNvPr>
              <p:cNvSpPr txBox="1"/>
              <p:nvPr/>
            </p:nvSpPr>
            <p:spPr>
              <a:xfrm>
                <a:off x="9708893" y="4066618"/>
                <a:ext cx="36965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17EF9D55-3632-640C-2E45-1093E0E0B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8893" y="4066618"/>
                <a:ext cx="369653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E3F0C6FB-D183-FDE6-97B9-2D546DBB9B1E}"/>
                  </a:ext>
                </a:extLst>
              </p:cNvPr>
              <p:cNvSpPr txBox="1"/>
              <p:nvPr/>
            </p:nvSpPr>
            <p:spPr>
              <a:xfrm>
                <a:off x="1834355" y="4019170"/>
                <a:ext cx="7225824" cy="902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𝑜𝑏𝑠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𝑝𝑟𝑒𝑑</m:t>
                          </m:r>
                        </m:sup>
                      </m:sSub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E3F0C6FB-D183-FDE6-97B9-2D546DBB9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355" y="4019170"/>
                <a:ext cx="7225824" cy="902555"/>
              </a:xfrm>
              <a:prstGeom prst="rect">
                <a:avLst/>
              </a:prstGeom>
              <a:blipFill>
                <a:blip r:embed="rId13"/>
                <a:stretch>
                  <a:fillRect t="-90278" b="-1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" name="Rectangle 204">
            <a:extLst>
              <a:ext uri="{FF2B5EF4-FFF2-40B4-BE49-F238E27FC236}">
                <a16:creationId xmlns:a16="http://schemas.microsoft.com/office/drawing/2014/main" id="{B023EF79-0905-B55A-6269-89F176DD8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314" y="4287458"/>
            <a:ext cx="528193" cy="381000"/>
          </a:xfrm>
          <a:prstGeom prst="rect">
            <a:avLst/>
          </a:prstGeom>
          <a:solidFill>
            <a:srgbClr val="FF3300">
              <a:alpha val="30000"/>
            </a:srgbClr>
          </a:solidFill>
          <a:ln w="9525">
            <a:solidFill>
              <a:srgbClr val="FF3300">
                <a:alpha val="3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2E9C66CF-9A21-2326-9DF4-0095057C0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4032" y="4065208"/>
            <a:ext cx="5027613" cy="838200"/>
          </a:xfrm>
          <a:prstGeom prst="rect">
            <a:avLst/>
          </a:prstGeom>
          <a:solidFill>
            <a:srgbClr val="0CE321">
              <a:alpha val="30000"/>
            </a:srgbClr>
          </a:solidFill>
          <a:ln w="9525">
            <a:solidFill>
              <a:srgbClr val="0CE321">
                <a:alpha val="3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DCF09A99-EC39-EDD6-F72D-2BF1B00D9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2282" y="4293808"/>
            <a:ext cx="446088" cy="381000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4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A6103EFC-03F3-1F98-9AFF-4C7637816CD4}"/>
                  </a:ext>
                </a:extLst>
              </p:cNvPr>
              <p:cNvSpPr txBox="1"/>
              <p:nvPr/>
            </p:nvSpPr>
            <p:spPr>
              <a:xfrm>
                <a:off x="1710166" y="1952051"/>
                <a:ext cx="7225824" cy="902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𝑜𝑏𝑠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𝑝𝑟𝑒𝑑</m:t>
                          </m:r>
                        </m:sup>
                      </m:sSub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A6103EFC-03F3-1F98-9AFF-4C7637816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166" y="1952051"/>
                <a:ext cx="7225824" cy="902555"/>
              </a:xfrm>
              <a:prstGeom prst="rect">
                <a:avLst/>
              </a:prstGeom>
              <a:blipFill>
                <a:blip r:embed="rId2"/>
                <a:stretch>
                  <a:fillRect t="-91667" b="-1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 Box 3">
            <a:extLst>
              <a:ext uri="{FF2B5EF4-FFF2-40B4-BE49-F238E27FC236}">
                <a16:creationId xmlns:a16="http://schemas.microsoft.com/office/drawing/2014/main" id="{193DCA99-B0E8-D105-96D4-544649572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243" y="2853554"/>
            <a:ext cx="814761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Note that the contribution of one particular block</a:t>
            </a:r>
          </a:p>
          <a:p>
            <a:r>
              <a:rPr lang="en-US" dirty="0">
                <a:solidFill>
                  <a:srgbClr val="00067B"/>
                </a:solidFill>
              </a:rPr>
              <a:t>with density </a:t>
            </a:r>
            <a:r>
              <a:rPr lang="en-US" dirty="0" err="1">
                <a:latin typeface="Symbol" pitchFamily="2" charset="2"/>
              </a:rPr>
              <a:t>D</a:t>
            </a:r>
            <a:r>
              <a:rPr lang="en-US" i="1" dirty="0" err="1">
                <a:latin typeface="Symbol" pitchFamily="2" charset="2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solidFill>
                  <a:srgbClr val="00067B"/>
                </a:solidFill>
              </a:rPr>
              <a:t> to the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 err="1">
                <a:solidFill>
                  <a:srgbClr val="00067B"/>
                </a:solidFill>
              </a:rPr>
              <a:t>th</a:t>
            </a:r>
            <a:r>
              <a:rPr lang="en-US" dirty="0">
                <a:solidFill>
                  <a:srgbClr val="00067B"/>
                </a:solidFill>
              </a:rPr>
              <a:t> gravity observation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67B"/>
                </a:solidFill>
              </a:rPr>
              <a:t> is given by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We call this the </a:t>
            </a:r>
            <a:r>
              <a:rPr lang="en-US" b="1" i="1" dirty="0">
                <a:solidFill>
                  <a:srgbClr val="0006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sensitivity</a:t>
            </a:r>
            <a:r>
              <a:rPr lang="en-US" dirty="0">
                <a:solidFill>
                  <a:srgbClr val="00067B"/>
                </a:solidFill>
              </a:rPr>
              <a:t> of the model prediction to the</a:t>
            </a:r>
          </a:p>
          <a:p>
            <a:r>
              <a:rPr lang="en-US" dirty="0">
                <a:solidFill>
                  <a:srgbClr val="00067B"/>
                </a:solidFill>
              </a:rPr>
              <a:t>model parameter, and hence the matrix     is referred to as</a:t>
            </a:r>
          </a:p>
          <a:p>
            <a:r>
              <a:rPr lang="en-US" dirty="0">
                <a:solidFill>
                  <a:srgbClr val="00067B"/>
                </a:solidFill>
              </a:rPr>
              <a:t>the </a:t>
            </a:r>
            <a:r>
              <a:rPr lang="en-US" b="1" i="1" dirty="0">
                <a:solidFill>
                  <a:srgbClr val="0006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sensitivity matrix.</a:t>
            </a:r>
            <a:endParaRPr lang="en-US" dirty="0">
              <a:solidFill>
                <a:srgbClr val="00067B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523E0D1-3F80-1212-67D0-D713EFD03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125" y="2220339"/>
            <a:ext cx="528193" cy="381000"/>
          </a:xfrm>
          <a:prstGeom prst="rect">
            <a:avLst/>
          </a:prstGeom>
          <a:solidFill>
            <a:srgbClr val="FF3300">
              <a:alpha val="30000"/>
            </a:srgbClr>
          </a:solidFill>
          <a:ln w="9525">
            <a:solidFill>
              <a:srgbClr val="FF3300">
                <a:alpha val="3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13AA83B-783A-EEC7-14D9-E122A5161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843" y="1998089"/>
            <a:ext cx="5027613" cy="838200"/>
          </a:xfrm>
          <a:prstGeom prst="rect">
            <a:avLst/>
          </a:prstGeom>
          <a:solidFill>
            <a:srgbClr val="0CE321">
              <a:alpha val="30000"/>
            </a:srgbClr>
          </a:solidFill>
          <a:ln w="9525">
            <a:solidFill>
              <a:srgbClr val="0CE321">
                <a:alpha val="3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23DF6C80-4AE6-3E2E-C74D-288F0559D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8093" y="2226689"/>
            <a:ext cx="446088" cy="381000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7" name="Text Box 80">
            <a:extLst>
              <a:ext uri="{FF2B5EF4-FFF2-40B4-BE49-F238E27FC236}">
                <a16:creationId xmlns:a16="http://schemas.microsoft.com/office/drawing/2014/main" id="{9210D38C-191B-23FE-7D2C-5C4970EBE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93" y="1391467"/>
            <a:ext cx="1758264" cy="461665"/>
          </a:xfrm>
          <a:prstGeom prst="rect">
            <a:avLst/>
          </a:prstGeom>
          <a:solidFill>
            <a:srgbClr val="FF33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(measured)</a:t>
            </a:r>
          </a:p>
        </p:txBody>
      </p:sp>
      <p:sp>
        <p:nvSpPr>
          <p:cNvPr id="178" name="Text Box 81">
            <a:extLst>
              <a:ext uri="{FF2B5EF4-FFF2-40B4-BE49-F238E27FC236}">
                <a16:creationId xmlns:a16="http://schemas.microsoft.com/office/drawing/2014/main" id="{38490660-1BE7-7045-47B2-8DCB6C040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9089" y="1391467"/>
            <a:ext cx="2393604" cy="461665"/>
          </a:xfrm>
          <a:prstGeom prst="rect">
            <a:avLst/>
          </a:prstGeom>
          <a:solidFill>
            <a:srgbClr val="0CE321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(known physics)</a:t>
            </a:r>
          </a:p>
        </p:txBody>
      </p:sp>
      <p:sp>
        <p:nvSpPr>
          <p:cNvPr id="179" name="Text Box 82">
            <a:extLst>
              <a:ext uri="{FF2B5EF4-FFF2-40B4-BE49-F238E27FC236}">
                <a16:creationId xmlns:a16="http://schemas.microsoft.com/office/drawing/2014/main" id="{259EFB6D-EB18-DC0C-030F-93A605009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8018" y="1391467"/>
            <a:ext cx="1624163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/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(unknown)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291A549-3965-DD35-1728-FB7C6B350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493" y="2015354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0ADC5306-4661-2865-FC05-113A1B0CC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4893" y="2472554"/>
            <a:ext cx="533400" cy="457200"/>
          </a:xfrm>
          <a:prstGeom prst="rect">
            <a:avLst/>
          </a:prstGeom>
          <a:solidFill>
            <a:srgbClr val="FCFCEA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2" name="Line 85">
            <a:extLst>
              <a:ext uri="{FF2B5EF4-FFF2-40B4-BE49-F238E27FC236}">
                <a16:creationId xmlns:a16="http://schemas.microsoft.com/office/drawing/2014/main" id="{78B1BDAE-4B4F-1483-7724-48CF22202F56}"/>
              </a:ext>
            </a:extLst>
          </p:cNvPr>
          <p:cNvSpPr>
            <a:spLocks noChangeShapeType="1"/>
          </p:cNvSpPr>
          <p:nvPr/>
        </p:nvSpPr>
        <p:spPr bwMode="auto">
          <a:xfrm>
            <a:off x="9393293" y="2091554"/>
            <a:ext cx="101600" cy="873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3" name="Line 86">
            <a:extLst>
              <a:ext uri="{FF2B5EF4-FFF2-40B4-BE49-F238E27FC236}">
                <a16:creationId xmlns:a16="http://schemas.microsoft.com/office/drawing/2014/main" id="{EC889F46-D503-BC1B-0E5A-16D9E847579A}"/>
              </a:ext>
            </a:extLst>
          </p:cNvPr>
          <p:cNvSpPr>
            <a:spLocks noChangeShapeType="1"/>
          </p:cNvSpPr>
          <p:nvPr/>
        </p:nvSpPr>
        <p:spPr bwMode="auto">
          <a:xfrm>
            <a:off x="9391706" y="2093142"/>
            <a:ext cx="82550" cy="369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4" name="Line 87">
            <a:extLst>
              <a:ext uri="{FF2B5EF4-FFF2-40B4-BE49-F238E27FC236}">
                <a16:creationId xmlns:a16="http://schemas.microsoft.com/office/drawing/2014/main" id="{E5DFA871-D51E-7339-2F62-CC112344FC2B}"/>
              </a:ext>
            </a:extLst>
          </p:cNvPr>
          <p:cNvSpPr>
            <a:spLocks noChangeShapeType="1"/>
          </p:cNvSpPr>
          <p:nvPr/>
        </p:nvSpPr>
        <p:spPr bwMode="auto">
          <a:xfrm>
            <a:off x="9391706" y="2104254"/>
            <a:ext cx="625475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5" name="Line 88">
            <a:extLst>
              <a:ext uri="{FF2B5EF4-FFF2-40B4-BE49-F238E27FC236}">
                <a16:creationId xmlns:a16="http://schemas.microsoft.com/office/drawing/2014/main" id="{7B56470C-2A0F-A876-6659-DEBBFFC472AF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2181" y="2104254"/>
            <a:ext cx="655637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6" name="Text Box 89">
            <a:extLst>
              <a:ext uri="{FF2B5EF4-FFF2-40B4-BE49-F238E27FC236}">
                <a16:creationId xmlns:a16="http://schemas.microsoft.com/office/drawing/2014/main" id="{5FF83EAF-4D7D-8687-7206-0A000E334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8193" y="2548754"/>
            <a:ext cx="293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 i="1">
                <a:latin typeface="Times New Roman" charset="0"/>
              </a:rPr>
              <a:t>r</a:t>
            </a:r>
            <a:r>
              <a:rPr lang="en-US" sz="1200" baseline="-25000">
                <a:latin typeface="Times New Roman" charset="0"/>
              </a:rPr>
              <a:t>2</a:t>
            </a:r>
            <a:endParaRPr lang="en-US" sz="1200"/>
          </a:p>
        </p:txBody>
      </p:sp>
      <p:sp>
        <p:nvSpPr>
          <p:cNvPr id="187" name="Text Box 90">
            <a:extLst>
              <a:ext uri="{FF2B5EF4-FFF2-40B4-BE49-F238E27FC236}">
                <a16:creationId xmlns:a16="http://schemas.microsoft.com/office/drawing/2014/main" id="{EE60F21A-62F6-F884-F171-83D37E6D4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93" y="2243954"/>
            <a:ext cx="293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 i="1">
                <a:latin typeface="Times New Roman" charset="0"/>
              </a:rPr>
              <a:t>r</a:t>
            </a:r>
            <a:r>
              <a:rPr lang="en-US" sz="1200" baseline="-25000">
                <a:latin typeface="Times New Roman" charset="0"/>
              </a:rPr>
              <a:t>1</a:t>
            </a:r>
            <a:endParaRPr lang="en-US" sz="1200"/>
          </a:p>
        </p:txBody>
      </p:sp>
      <p:sp>
        <p:nvSpPr>
          <p:cNvPr id="188" name="Text Box 91">
            <a:extLst>
              <a:ext uri="{FF2B5EF4-FFF2-40B4-BE49-F238E27FC236}">
                <a16:creationId xmlns:a16="http://schemas.microsoft.com/office/drawing/2014/main" id="{EC4E6EE3-EB42-65E4-91C9-6DB32A215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4918" y="2644004"/>
            <a:ext cx="293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 i="1">
                <a:latin typeface="Times New Roman" charset="0"/>
              </a:rPr>
              <a:t>r</a:t>
            </a:r>
            <a:r>
              <a:rPr lang="en-US" sz="1200" baseline="-25000">
                <a:latin typeface="Times New Roman" charset="0"/>
              </a:rPr>
              <a:t>4</a:t>
            </a:r>
            <a:endParaRPr lang="en-US" sz="1200"/>
          </a:p>
        </p:txBody>
      </p:sp>
      <p:sp>
        <p:nvSpPr>
          <p:cNvPr id="189" name="Text Box 92">
            <a:extLst>
              <a:ext uri="{FF2B5EF4-FFF2-40B4-BE49-F238E27FC236}">
                <a16:creationId xmlns:a16="http://schemas.microsoft.com/office/drawing/2014/main" id="{D844E8AE-74ED-09B5-6CBD-39A02A0D1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0168" y="2139179"/>
            <a:ext cx="293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 i="1">
                <a:latin typeface="Times New Roman" charset="0"/>
              </a:rPr>
              <a:t>r</a:t>
            </a:r>
            <a:r>
              <a:rPr lang="en-US" sz="1200" baseline="-25000">
                <a:latin typeface="Times New Roman" charset="0"/>
              </a:rPr>
              <a:t>3</a:t>
            </a:r>
            <a:endParaRPr lang="en-US" sz="1200"/>
          </a:p>
        </p:txBody>
      </p:sp>
      <p:sp>
        <p:nvSpPr>
          <p:cNvPr id="190" name="Line 93">
            <a:extLst>
              <a:ext uri="{FF2B5EF4-FFF2-40B4-BE49-F238E27FC236}">
                <a16:creationId xmlns:a16="http://schemas.microsoft.com/office/drawing/2014/main" id="{4DE3F4C5-ED70-8770-AD55-5B7336E8552B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5843" y="3026592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1" name="Text Box 94">
            <a:extLst>
              <a:ext uri="{FF2B5EF4-FFF2-40B4-BE49-F238E27FC236}">
                <a16:creationId xmlns:a16="http://schemas.microsoft.com/office/drawing/2014/main" id="{2954D611-4AA1-80B0-CB4D-D4307659C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7293" y="2959917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 i="1">
                <a:latin typeface="Times New Roman" charset="0"/>
              </a:rPr>
              <a:t>w</a:t>
            </a:r>
            <a:endParaRPr lang="en-US" sz="120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380A8C4-497E-01B9-30F2-74FE06AB2653}"/>
              </a:ext>
            </a:extLst>
          </p:cNvPr>
          <p:cNvCxnSpPr/>
          <p:nvPr/>
        </p:nvCxnSpPr>
        <p:spPr>
          <a:xfrm>
            <a:off x="9139081" y="2049434"/>
            <a:ext cx="102799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>
            <a:extLst>
              <a:ext uri="{FF2B5EF4-FFF2-40B4-BE49-F238E27FC236}">
                <a16:creationId xmlns:a16="http://schemas.microsoft.com/office/drawing/2014/main" id="{A627CF69-1D33-8991-B625-548BF9535746}"/>
              </a:ext>
            </a:extLst>
          </p:cNvPr>
          <p:cNvSpPr/>
          <p:nvPr/>
        </p:nvSpPr>
        <p:spPr>
          <a:xfrm>
            <a:off x="9456600" y="2044841"/>
            <a:ext cx="224765" cy="336466"/>
          </a:xfrm>
          <a:custGeom>
            <a:avLst/>
            <a:gdLst>
              <a:gd name="connsiteX0" fmla="*/ 222033 w 224765"/>
              <a:gd name="connsiteY0" fmla="*/ 0 h 336466"/>
              <a:gd name="connsiteX1" fmla="*/ 222033 w 224765"/>
              <a:gd name="connsiteY1" fmla="*/ 107911 h 336466"/>
              <a:gd name="connsiteX2" fmla="*/ 193636 w 224765"/>
              <a:gd name="connsiteY2" fmla="*/ 215821 h 336466"/>
              <a:gd name="connsiteX3" fmla="*/ 114123 w 224765"/>
              <a:gd name="connsiteY3" fmla="*/ 306693 h 336466"/>
              <a:gd name="connsiteX4" fmla="*/ 11892 w 224765"/>
              <a:gd name="connsiteY4" fmla="*/ 335091 h 336466"/>
              <a:gd name="connsiteX5" fmla="*/ 6212 w 224765"/>
              <a:gd name="connsiteY5" fmla="*/ 329411 h 3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765" h="336466">
                <a:moveTo>
                  <a:pt x="222033" y="0"/>
                </a:moveTo>
                <a:cubicBezTo>
                  <a:pt x="224399" y="35970"/>
                  <a:pt x="226766" y="71941"/>
                  <a:pt x="222033" y="107911"/>
                </a:cubicBezTo>
                <a:cubicBezTo>
                  <a:pt x="217300" y="143881"/>
                  <a:pt x="211621" y="182691"/>
                  <a:pt x="193636" y="215821"/>
                </a:cubicBezTo>
                <a:cubicBezTo>
                  <a:pt x="175651" y="248951"/>
                  <a:pt x="144414" y="286815"/>
                  <a:pt x="114123" y="306693"/>
                </a:cubicBezTo>
                <a:cubicBezTo>
                  <a:pt x="83832" y="326571"/>
                  <a:pt x="29877" y="331305"/>
                  <a:pt x="11892" y="335091"/>
                </a:cubicBezTo>
                <a:cubicBezTo>
                  <a:pt x="-6093" y="338877"/>
                  <a:pt x="59" y="334144"/>
                  <a:pt x="6212" y="329411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05BE19-9C10-0515-927B-38E44A59A898}"/>
                  </a:ext>
                </a:extLst>
              </p:cNvPr>
              <p:cNvSpPr txBox="1"/>
              <p:nvPr/>
            </p:nvSpPr>
            <p:spPr>
              <a:xfrm>
                <a:off x="9584704" y="1999499"/>
                <a:ext cx="36965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05BE19-9C10-0515-927B-38E44A59A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704" y="1999499"/>
                <a:ext cx="369653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1B3691-A2E3-38DD-35A4-B4D631C3FD2D}"/>
                  </a:ext>
                </a:extLst>
              </p:cNvPr>
              <p:cNvSpPr txBox="1"/>
              <p:nvPr/>
            </p:nvSpPr>
            <p:spPr>
              <a:xfrm>
                <a:off x="5477301" y="3634253"/>
                <a:ext cx="1250279" cy="697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1B3691-A2E3-38DD-35A4-B4D631C3F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01" y="3634253"/>
                <a:ext cx="1250279" cy="697179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348E762-F414-2EE9-9F49-5AC5AF624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2" r="26191"/>
          <a:stretch/>
        </p:blipFill>
        <p:spPr bwMode="auto">
          <a:xfrm>
            <a:off x="7584237" y="4629958"/>
            <a:ext cx="250219" cy="41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8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AA8C08F9-A29F-7AC5-A550-D0CC358A8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6405" y="287481"/>
            <a:ext cx="9219190" cy="2677656"/>
          </a:xfrm>
          <a:prstGeom prst="rect">
            <a:avLst/>
          </a:prstGeom>
          <a:solidFill>
            <a:srgbClr val="C1C1C1"/>
          </a:solidFill>
          <a:ln w="1270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Note</a:t>
            </a:r>
            <a:r>
              <a:rPr lang="en-US" dirty="0">
                <a:solidFill>
                  <a:srgbClr val="00067B"/>
                </a:solidFill>
              </a:rPr>
              <a:t>: Here we have introduced some notation that will be used</a:t>
            </a:r>
          </a:p>
          <a:p>
            <a:r>
              <a:rPr lang="en-US" dirty="0">
                <a:solidFill>
                  <a:srgbClr val="00067B"/>
                </a:solidFill>
              </a:rPr>
              <a:t>   as a standard throughout the course. Throughout the course:</a:t>
            </a:r>
          </a:p>
          <a:p>
            <a:r>
              <a:rPr lang="en-US" dirty="0">
                <a:solidFill>
                  <a:schemeClr val="accent2"/>
                </a:solidFill>
              </a:rPr>
              <a:t>         </a:t>
            </a:r>
            <a:r>
              <a:rPr lang="en-US" i="1" dirty="0">
                <a:latin typeface="Times New Roman" charset="0"/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denote the observational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data</a:t>
            </a:r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      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be the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number of observations</a:t>
            </a:r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      </a:t>
            </a:r>
            <a:r>
              <a:rPr lang="en-US" i="1" dirty="0">
                <a:latin typeface="Times New Roman" charset="0"/>
              </a:rPr>
              <a:t>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denote the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model parameters</a:t>
            </a:r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      </a:t>
            </a:r>
            <a:r>
              <a:rPr lang="en-US" i="1" dirty="0">
                <a:latin typeface="Times New Roman" charset="0"/>
              </a:rPr>
              <a:t>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be the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number of parameters</a:t>
            </a:r>
          </a:p>
          <a:p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       </a:t>
            </a:r>
            <a:r>
              <a:rPr lang="en-US" i="1" dirty="0">
                <a:latin typeface="Times New Roman" charset="0"/>
              </a:rPr>
              <a:t>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denote scalar (</a:t>
            </a:r>
            <a:r>
              <a:rPr lang="en-US" b="1" i="1" dirty="0">
                <a:solidFill>
                  <a:srgbClr val="0006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sensitivity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kernel</a:t>
            </a:r>
            <a:r>
              <a:rPr lang="en-US" dirty="0">
                <a:solidFill>
                  <a:srgbClr val="00067B"/>
                </a:solidFill>
              </a:rPr>
              <a:t>) values relating </a:t>
            </a:r>
            <a:r>
              <a:rPr lang="en-US" i="1" dirty="0">
                <a:latin typeface="Times New Roman" charset="0"/>
              </a:rPr>
              <a:t>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to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E9B52B6-F527-B9E1-F8AF-761B075E9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213" y="3259281"/>
            <a:ext cx="771557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Then any </a:t>
            </a:r>
            <a:r>
              <a:rPr lang="en-US" b="1" i="1" dirty="0">
                <a:solidFill>
                  <a:srgbClr val="0006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linear</a:t>
            </a:r>
            <a:r>
              <a:rPr lang="en-US" dirty="0">
                <a:solidFill>
                  <a:srgbClr val="00067B"/>
                </a:solidFill>
              </a:rPr>
              <a:t> modeling problem can be written as a</a:t>
            </a:r>
          </a:p>
          <a:p>
            <a:r>
              <a:rPr lang="en-US" dirty="0">
                <a:solidFill>
                  <a:srgbClr val="00067B"/>
                </a:solidFill>
              </a:rPr>
              <a:t>   set of 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linear equations of the form: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or in matrix notation,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02D055-235D-4E86-BD79-FC4E97BB6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454" y="3981594"/>
            <a:ext cx="1460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E63F28-ABA4-6B2A-B959-4CDD7AE11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4279" y="5523056"/>
            <a:ext cx="1238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EDFAF8-A94C-A128-D32C-8F9D4FBC5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66" y="5046519"/>
            <a:ext cx="3727938" cy="1524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46188E-02E2-C03D-0F24-3E5D9051D895}"/>
              </a:ext>
            </a:extLst>
          </p:cNvPr>
          <p:cNvSpPr/>
          <p:nvPr/>
        </p:nvSpPr>
        <p:spPr>
          <a:xfrm>
            <a:off x="6900331" y="5656119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or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8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7949DD-4038-D0C1-CCC2-B93B09B6B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852" y="1394847"/>
            <a:ext cx="5702300" cy="4025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C95F8A-D7DB-57A5-3A1F-CD301BA766AE}"/>
              </a:ext>
            </a:extLst>
          </p:cNvPr>
          <p:cNvSpPr txBox="1"/>
          <p:nvPr/>
        </p:nvSpPr>
        <p:spPr>
          <a:xfrm>
            <a:off x="5044791" y="2206518"/>
            <a:ext cx="1209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Feng et al.,</a:t>
            </a:r>
          </a:p>
          <a:p>
            <a:r>
              <a:rPr lang="en-US" dirty="0"/>
              <a:t>EPS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385FC2-0EDD-10D6-8D9D-8FD51C21D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243" y="1394847"/>
            <a:ext cx="3401115" cy="4025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3D7089-D7FF-E7F2-4546-4D89A489E8BB}"/>
              </a:ext>
            </a:extLst>
          </p:cNvPr>
          <p:cNvSpPr txBox="1"/>
          <p:nvPr/>
        </p:nvSpPr>
        <p:spPr>
          <a:xfrm>
            <a:off x="10585007" y="4180024"/>
            <a:ext cx="1042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Kai et al.,</a:t>
            </a:r>
          </a:p>
          <a:p>
            <a:r>
              <a:rPr lang="en-US" dirty="0"/>
              <a:t>JGR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0970C5-F2C4-07BB-8DF2-3CDA45FC64FC}"/>
              </a:ext>
            </a:extLst>
          </p:cNvPr>
          <p:cNvSpPr txBox="1"/>
          <p:nvPr/>
        </p:nvSpPr>
        <p:spPr>
          <a:xfrm>
            <a:off x="1012717" y="209434"/>
            <a:ext cx="10251524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1D and 3D sensitivity kernels for Rayleigh phase velocities that we</a:t>
            </a:r>
          </a:p>
          <a:p>
            <a:r>
              <a:rPr lang="en-US" sz="2400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showed in class last time are exactly this: Derivatives of the model</a:t>
            </a:r>
          </a:p>
          <a:p>
            <a:r>
              <a:rPr lang="en-US" sz="2400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 of a perturbation of phase velocity to a perturbation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endParaRPr lang="en-US" sz="2400" dirty="0">
              <a:solidFill>
                <a:srgbClr val="0006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6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6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6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6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6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6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6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6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6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06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represented by their position in one-D or three-D space! An important</a:t>
            </a:r>
          </a:p>
          <a:p>
            <a:r>
              <a:rPr lang="en-US" sz="2400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from the gravity example though is that this derivative depends</a:t>
            </a:r>
          </a:p>
          <a:p>
            <a:r>
              <a:rPr lang="en-US" sz="2400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other parameters. Nonlinear inversion is a complication saved for later!</a:t>
            </a:r>
          </a:p>
        </p:txBody>
      </p:sp>
    </p:spTree>
    <p:extLst>
      <p:ext uri="{BB962C8B-B14F-4D97-AF65-F5344CB8AC3E}">
        <p14:creationId xmlns:p14="http://schemas.microsoft.com/office/powerpoint/2010/main" val="2730198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96BCD0BD-3AE2-366D-6983-82D5B24A7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899" y="490964"/>
            <a:ext cx="7332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For now let</a:t>
            </a:r>
            <a:r>
              <a:rPr lang="en-US" dirty="0">
                <a:solidFill>
                  <a:srgbClr val="00067B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67B"/>
                </a:solidFill>
              </a:rPr>
              <a:t>s consider the linear problem: In practice,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31F981-13D3-FA87-02AD-6F43DF174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112" y="1092626"/>
            <a:ext cx="3068637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A55F2780-11A6-7C4C-9A41-6BA918583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899" y="1714926"/>
            <a:ext cx="832792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where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m</a:t>
            </a:r>
            <a:r>
              <a:rPr lang="en-US" i="1" baseline="-25000" dirty="0" err="1">
                <a:latin typeface="Times New Roman" charset="0"/>
              </a:rPr>
              <a:t>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are the 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“</a:t>
            </a:r>
            <a:r>
              <a:rPr lang="en-US" dirty="0">
                <a:solidFill>
                  <a:srgbClr val="00067B"/>
                </a:solidFill>
              </a:rPr>
              <a:t>true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”</a:t>
            </a:r>
            <a:r>
              <a:rPr lang="en-US" dirty="0">
                <a:solidFill>
                  <a:srgbClr val="00067B"/>
                </a:solidFill>
              </a:rPr>
              <a:t> parameters 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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are measurement</a:t>
            </a:r>
          </a:p>
          <a:p>
            <a:r>
              <a:rPr lang="en-US" dirty="0">
                <a:solidFill>
                  <a:srgbClr val="00067B"/>
                </a:solidFill>
              </a:rPr>
              <a:t>   errors. (Note this assumes physics is known and correct:</a:t>
            </a:r>
          </a:p>
          <a:p>
            <a:r>
              <a:rPr lang="en-US" dirty="0">
                <a:solidFill>
                  <a:srgbClr val="00067B"/>
                </a:solidFill>
              </a:rPr>
              <a:t>   No empiricisms, no simplifying approximations). If</a:t>
            </a:r>
          </a:p>
          <a:p>
            <a:r>
              <a:rPr lang="en-US" dirty="0">
                <a:solidFill>
                  <a:srgbClr val="00067B"/>
                </a:solidFill>
              </a:rPr>
              <a:t>   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and the inverse of </a:t>
            </a:r>
            <a:r>
              <a:rPr lang="en-US" i="1" dirty="0">
                <a:latin typeface="Times New Roman"/>
                <a:cs typeface="Times New Roman"/>
              </a:rPr>
              <a:t>G</a:t>
            </a:r>
            <a:r>
              <a:rPr lang="en-US" dirty="0">
                <a:solidFill>
                  <a:srgbClr val="00067B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G</a:t>
            </a:r>
            <a:r>
              <a:rPr lang="en-US" baseline="30000" dirty="0">
                <a:latin typeface="Times New Roman" charset="0"/>
              </a:rPr>
              <a:t>-1</a:t>
            </a:r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solidFill>
                  <a:srgbClr val="00067B"/>
                </a:solidFill>
              </a:rPr>
              <a:t> exists (defined as):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then:</a:t>
            </a: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E6BADC25-2DED-1486-13FF-69D80AFA92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0794" y="2892851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6C08863C-F5E7-82C4-654B-DF5AC33C8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0794" y="2854751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908DF515-130F-9279-A0A4-17912C3F16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0374" y="1864151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AE62B6B8-BB22-ADA6-7DA5-4AF6E42DAD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3002" y="184885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A0F5F6-B99D-F886-7964-4DFDA1B5E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6874" y="4615289"/>
            <a:ext cx="40767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D24C3BD0-D06C-37EC-01F4-B2CC7B107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899" y="5536039"/>
            <a:ext cx="85842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So, if you know something about error in your measurements,</a:t>
            </a:r>
          </a:p>
          <a:p>
            <a:r>
              <a:rPr lang="en-US" dirty="0">
                <a:solidFill>
                  <a:srgbClr val="00067B"/>
                </a:solidFill>
              </a:rPr>
              <a:t>   you can estimate error in your model parameters…</a:t>
            </a:r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E0C1A08E-1684-B7E0-9E31-1F45526290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4574" y="2896959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7D2E38FB-0B68-34FB-C256-388DAFC997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4574" y="2858859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4F1809-3204-046C-3C51-68B3B9D2A55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096373" y="3234164"/>
            <a:ext cx="234395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35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FA4B02A9-7322-7F0D-0BB7-E3000F1D8C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8915" y="284549"/>
                <a:ext cx="8674169" cy="62889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00067B"/>
                    </a:solidFill>
                  </a:rPr>
                  <a:t>For the simple (two parameter) case of a line fit, </a:t>
                </a:r>
                <a:r>
                  <a:rPr lang="en-US" i="1" dirty="0">
                    <a:latin typeface="Times New Roman" charset="0"/>
                  </a:rPr>
                  <a:t>N = M</a:t>
                </a:r>
                <a:endParaRPr lang="en-US" dirty="0">
                  <a:solidFill>
                    <a:srgbClr val="00067B"/>
                  </a:solidFill>
                </a:endParaRPr>
              </a:p>
              <a:p>
                <a:r>
                  <a:rPr lang="en-US" dirty="0">
                    <a:solidFill>
                      <a:srgbClr val="00067B"/>
                    </a:solidFill>
                  </a:rPr>
                  <a:t>   means two points and the answer is simple enough to avoid </a:t>
                </a:r>
              </a:p>
              <a:p>
                <a:r>
                  <a:rPr lang="en-US" dirty="0">
                    <a:solidFill>
                      <a:srgbClr val="00067B"/>
                    </a:solidFill>
                  </a:rPr>
                  <a:t>   matrix algebra: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r>
                  <a:rPr lang="en-US" dirty="0">
                    <a:solidFill>
                      <a:srgbClr val="00067B"/>
                    </a:solidFill>
                  </a:rPr>
                  <a:t>But, we can also solve by posing the problem as:</a:t>
                </a:r>
              </a:p>
              <a:p>
                <a:endParaRPr lang="en-US" dirty="0">
                  <a:solidFill>
                    <a:srgbClr val="00067B"/>
                  </a:solidFill>
                </a:endParaRPr>
              </a:p>
              <a:p>
                <a:endParaRPr lang="en-US" dirty="0">
                  <a:solidFill>
                    <a:srgbClr val="00067B"/>
                  </a:solidFill>
                </a:endParaRPr>
              </a:p>
              <a:p>
                <a:endParaRPr lang="en-US" dirty="0">
                  <a:solidFill>
                    <a:srgbClr val="00067B"/>
                  </a:solidFill>
                </a:endParaRPr>
              </a:p>
              <a:p>
                <a:r>
                  <a:rPr lang="en-US" dirty="0">
                    <a:solidFill>
                      <a:srgbClr val="00067B"/>
                    </a:solidFill>
                  </a:rPr>
                  <a:t>and multiplying both sides of the equation by the inverse </a:t>
                </a:r>
              </a:p>
              <a:p>
                <a:r>
                  <a:rPr lang="en-US" dirty="0">
                    <a:solidFill>
                      <a:srgbClr val="00067B"/>
                    </a:solidFill>
                  </a:rPr>
                  <a:t>   of 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067B"/>
                    </a:solidFill>
                  </a:rPr>
                  <a:t>…</a:t>
                </a:r>
              </a:p>
              <a:p>
                <a:endParaRPr lang="en-US" sz="1200" dirty="0">
                  <a:solidFill>
                    <a:srgbClr val="00067B"/>
                  </a:solidFill>
                </a:endParaRP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̿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𝑐𝑏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sz="1200" dirty="0">
                  <a:solidFill>
                    <a:schemeClr val="accent2"/>
                  </a:solidFill>
                </a:endParaRPr>
              </a:p>
              <a:p>
                <a:r>
                  <a:rPr lang="en-US" dirty="0">
                    <a:solidFill>
                      <a:srgbClr val="00067B"/>
                    </a:solidFill>
                  </a:rPr>
                  <a:t>(which you can confirm gives the same result!)</a:t>
                </a:r>
              </a:p>
            </p:txBody>
          </p:sp>
        </mc:Choice>
        <mc:Fallback xmlns="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FA4B02A9-7322-7F0D-0BB7-E3000F1D8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8915" y="284549"/>
                <a:ext cx="8674169" cy="6288901"/>
              </a:xfrm>
              <a:prstGeom prst="rect">
                <a:avLst/>
              </a:prstGeom>
              <a:blipFill>
                <a:blip r:embed="rId2"/>
                <a:stretch>
                  <a:fillRect l="-1023" t="-806" r="-146" b="-12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4">
            <a:extLst>
              <a:ext uri="{FF2B5EF4-FFF2-40B4-BE49-F238E27FC236}">
                <a16:creationId xmlns:a16="http://schemas.microsoft.com/office/drawing/2014/main" id="{9E43A43C-A0AA-8D40-7A9A-9C37801D7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390" y="1681549"/>
            <a:ext cx="1679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y</a:t>
            </a:r>
            <a:r>
              <a:rPr lang="en-US" baseline="-25000">
                <a:latin typeface="Times New Roman" charset="0"/>
              </a:rPr>
              <a:t>1</a:t>
            </a:r>
            <a:r>
              <a:rPr lang="en-US">
                <a:latin typeface="Times New Roman" charset="0"/>
              </a:rPr>
              <a:t> = </a:t>
            </a:r>
            <a:r>
              <a:rPr lang="en-US" i="1">
                <a:latin typeface="Times New Roman" charset="0"/>
              </a:rPr>
              <a:t>mx</a:t>
            </a:r>
            <a:r>
              <a:rPr lang="en-US" baseline="-25000">
                <a:latin typeface="Times New Roman" charset="0"/>
              </a:rPr>
              <a:t>1</a:t>
            </a:r>
            <a:r>
              <a:rPr lang="en-US">
                <a:latin typeface="Times New Roman" charset="0"/>
              </a:rPr>
              <a:t> + </a:t>
            </a:r>
            <a:r>
              <a:rPr lang="en-US" i="1">
                <a:latin typeface="Times New Roman" charset="0"/>
              </a:rPr>
              <a:t>b</a:t>
            </a:r>
            <a:endParaRPr lang="en-US">
              <a:latin typeface="Times New Roman" charset="0"/>
            </a:endParaRPr>
          </a:p>
          <a:p>
            <a:r>
              <a:rPr lang="en-US" i="1">
                <a:latin typeface="Times New Roman" charset="0"/>
              </a:rPr>
              <a:t>y</a:t>
            </a:r>
            <a:r>
              <a:rPr lang="en-US" baseline="-25000">
                <a:latin typeface="Times New Roman" charset="0"/>
              </a:rPr>
              <a:t>2</a:t>
            </a:r>
            <a:r>
              <a:rPr lang="en-US">
                <a:latin typeface="Times New Roman" charset="0"/>
              </a:rPr>
              <a:t> =</a:t>
            </a:r>
            <a:r>
              <a:rPr lang="en-US" i="1">
                <a:latin typeface="Times New Roman" charset="0"/>
              </a:rPr>
              <a:t> mx</a:t>
            </a:r>
            <a:r>
              <a:rPr lang="en-US" baseline="-25000">
                <a:latin typeface="Times New Roman" charset="0"/>
              </a:rPr>
              <a:t>2</a:t>
            </a:r>
            <a:r>
              <a:rPr lang="en-US">
                <a:latin typeface="Times New Roman" charset="0"/>
              </a:rPr>
              <a:t> + </a:t>
            </a:r>
            <a:r>
              <a:rPr lang="en-US" i="1">
                <a:latin typeface="Times New Roman" charset="0"/>
              </a:rPr>
              <a:t>b</a:t>
            </a:r>
            <a:endParaRPr lang="en-US"/>
          </a:p>
        </p:txBody>
      </p:sp>
      <p:sp>
        <p:nvSpPr>
          <p:cNvPr id="14" name="Line 5">
            <a:extLst>
              <a:ext uri="{FF2B5EF4-FFF2-40B4-BE49-F238E27FC236}">
                <a16:creationId xmlns:a16="http://schemas.microsoft.com/office/drawing/2014/main" id="{664D8AF6-A52B-0E20-7314-FE57E561ED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5028" y="1529149"/>
            <a:ext cx="1625600" cy="1193800"/>
          </a:xfrm>
          <a:prstGeom prst="line">
            <a:avLst/>
          </a:prstGeom>
          <a:noFill/>
          <a:ln w="38100">
            <a:solidFill>
              <a:srgbClr val="00067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941785A-4DE4-26FF-D059-08C290879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590" y="2459424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6843344-E27F-463A-B610-AB051B950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590" y="1621224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B1B74E9C-C095-5308-21E0-72772AD66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590" y="2078424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latin typeface="Times New Roman" charset="0"/>
              </a:rPr>
              <a:t>(</a:t>
            </a:r>
            <a:r>
              <a:rPr lang="en-US" i="1">
                <a:latin typeface="Times New Roman" charset="0"/>
              </a:rPr>
              <a:t>x</a:t>
            </a:r>
            <a:r>
              <a:rPr lang="en-US" baseline="-25000">
                <a:latin typeface="Times New Roman" charset="0"/>
              </a:rPr>
              <a:t>1</a:t>
            </a:r>
            <a:r>
              <a:rPr lang="en-US">
                <a:latin typeface="Times New Roman" charset="0"/>
              </a:rPr>
              <a:t>,</a:t>
            </a:r>
            <a:r>
              <a:rPr lang="en-US" i="1">
                <a:latin typeface="Times New Roman" charset="0"/>
              </a:rPr>
              <a:t>y</a:t>
            </a:r>
            <a:r>
              <a:rPr lang="en-US" baseline="-25000">
                <a:latin typeface="Times New Roman" charset="0"/>
              </a:rPr>
              <a:t>1</a:t>
            </a:r>
            <a:r>
              <a:rPr lang="en-US">
                <a:latin typeface="Times New Roman" charset="0"/>
              </a:rPr>
              <a:t>)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6234EAB6-DE7C-C033-431B-6A465413A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390" y="1697424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latin typeface="Times New Roman" charset="0"/>
              </a:rPr>
              <a:t>(</a:t>
            </a:r>
            <a:r>
              <a:rPr lang="en-US" i="1">
                <a:latin typeface="Times New Roman" charset="0"/>
              </a:rPr>
              <a:t>x</a:t>
            </a:r>
            <a:r>
              <a:rPr lang="en-US" baseline="-25000">
                <a:latin typeface="Times New Roman" charset="0"/>
              </a:rPr>
              <a:t>2</a:t>
            </a:r>
            <a:r>
              <a:rPr lang="en-US">
                <a:latin typeface="Times New Roman" charset="0"/>
              </a:rPr>
              <a:t>,</a:t>
            </a:r>
            <a:r>
              <a:rPr lang="en-US" i="1">
                <a:latin typeface="Times New Roman" charset="0"/>
              </a:rPr>
              <a:t>y</a:t>
            </a:r>
            <a:r>
              <a:rPr lang="en-US" baseline="-25000">
                <a:latin typeface="Times New Roman" charset="0"/>
              </a:rPr>
              <a:t>2</a:t>
            </a:r>
            <a:r>
              <a:rPr lang="en-US">
                <a:latin typeface="Times New Roman" charset="0"/>
              </a:rPr>
              <a:t>)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60A6D50E-811F-3603-4E8C-AC2D60C63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115" y="1581537"/>
            <a:ext cx="23701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m</a:t>
            </a:r>
            <a:r>
              <a:rPr lang="en-US">
                <a:latin typeface="Times New Roman" charset="0"/>
              </a:rPr>
              <a:t> = (</a:t>
            </a:r>
            <a:r>
              <a:rPr lang="en-US" i="1">
                <a:latin typeface="Times New Roman" charset="0"/>
              </a:rPr>
              <a:t>y</a:t>
            </a:r>
            <a:r>
              <a:rPr lang="en-US" baseline="-25000">
                <a:latin typeface="Times New Roman" charset="0"/>
              </a:rPr>
              <a:t>2</a:t>
            </a:r>
            <a:r>
              <a:rPr lang="en-US">
                <a:latin typeface="Times New Roman" charset="0"/>
              </a:rPr>
              <a:t>-</a:t>
            </a:r>
            <a:r>
              <a:rPr lang="en-US" i="1">
                <a:latin typeface="Times New Roman" charset="0"/>
              </a:rPr>
              <a:t>y</a:t>
            </a:r>
            <a:r>
              <a:rPr lang="en-US" baseline="-25000">
                <a:latin typeface="Times New Roman" charset="0"/>
              </a:rPr>
              <a:t>1</a:t>
            </a:r>
            <a:r>
              <a:rPr lang="en-US">
                <a:latin typeface="Times New Roman" charset="0"/>
              </a:rPr>
              <a:t>)/(</a:t>
            </a:r>
            <a:r>
              <a:rPr lang="en-US" i="1">
                <a:latin typeface="Times New Roman" charset="0"/>
              </a:rPr>
              <a:t>x</a:t>
            </a:r>
            <a:r>
              <a:rPr lang="en-US" baseline="-25000">
                <a:latin typeface="Times New Roman" charset="0"/>
              </a:rPr>
              <a:t>2</a:t>
            </a:r>
            <a:r>
              <a:rPr lang="en-US">
                <a:latin typeface="Times New Roman" charset="0"/>
              </a:rPr>
              <a:t>-</a:t>
            </a:r>
            <a:r>
              <a:rPr lang="en-US" i="1">
                <a:latin typeface="Times New Roman" charset="0"/>
              </a:rPr>
              <a:t>x</a:t>
            </a:r>
            <a:r>
              <a:rPr lang="en-US" baseline="-25000">
                <a:latin typeface="Times New Roman" charset="0"/>
              </a:rPr>
              <a:t>1</a:t>
            </a:r>
            <a:r>
              <a:rPr lang="en-US">
                <a:latin typeface="Times New Roman" charset="0"/>
              </a:rPr>
              <a:t>)</a:t>
            </a:r>
          </a:p>
          <a:p>
            <a:r>
              <a:rPr lang="en-US" i="1">
                <a:latin typeface="Times New Roman" charset="0"/>
              </a:rPr>
              <a:t>b</a:t>
            </a:r>
            <a:r>
              <a:rPr lang="en-US">
                <a:latin typeface="Times New Roman" charset="0"/>
              </a:rPr>
              <a:t> = </a:t>
            </a:r>
            <a:r>
              <a:rPr lang="en-US" i="1">
                <a:latin typeface="Times New Roman" charset="0"/>
              </a:rPr>
              <a:t>y</a:t>
            </a:r>
            <a:r>
              <a:rPr lang="en-US" baseline="-25000">
                <a:latin typeface="Times New Roman" charset="0"/>
              </a:rPr>
              <a:t>1</a:t>
            </a:r>
            <a:r>
              <a:rPr lang="en-US">
                <a:latin typeface="Times New Roman" charset="0"/>
              </a:rPr>
              <a:t> - </a:t>
            </a:r>
            <a:r>
              <a:rPr lang="en-US" i="1">
                <a:latin typeface="Times New Roman" charset="0"/>
              </a:rPr>
              <a:t>mx</a:t>
            </a:r>
            <a:r>
              <a:rPr lang="en-US" baseline="-25000">
                <a:latin typeface="Times New Roman" charset="0"/>
              </a:rPr>
              <a:t>1</a:t>
            </a:r>
            <a:endParaRPr lang="en-US"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">
                <a:extLst>
                  <a:ext uri="{FF2B5EF4-FFF2-40B4-BE49-F238E27FC236}">
                    <a16:creationId xmlns:a16="http://schemas.microsoft.com/office/drawing/2014/main" id="{B8A9812E-9CF1-8941-9B27-378252C4A669}"/>
                  </a:ext>
                </a:extLst>
              </p:cNvPr>
              <p:cNvSpPr txBox="1"/>
              <p:nvPr/>
            </p:nvSpPr>
            <p:spPr>
              <a:xfrm>
                <a:off x="2612990" y="3543914"/>
                <a:ext cx="1317412" cy="494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̿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">
                <a:extLst>
                  <a:ext uri="{FF2B5EF4-FFF2-40B4-BE49-F238E27FC236}">
                    <a16:creationId xmlns:a16="http://schemas.microsoft.com/office/drawing/2014/main" id="{B8A9812E-9CF1-8941-9B27-378252C4A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90" y="3543914"/>
                <a:ext cx="1317412" cy="494879"/>
              </a:xfrm>
              <a:prstGeom prst="rect">
                <a:avLst/>
              </a:prstGeom>
              <a:blipFill>
                <a:blip r:embed="rId3"/>
                <a:stretch>
                  <a:fillRect t="-7317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">
            <a:extLst>
              <a:ext uri="{FF2B5EF4-FFF2-40B4-BE49-F238E27FC236}">
                <a16:creationId xmlns:a16="http://schemas.microsoft.com/office/drawing/2014/main" id="{4EF17827-CC3C-AF46-AECA-A99D4ECB2714}"/>
              </a:ext>
            </a:extLst>
          </p:cNvPr>
          <p:cNvSpPr txBox="1"/>
          <p:nvPr/>
        </p:nvSpPr>
        <p:spPr>
          <a:xfrm>
            <a:off x="4081870" y="3577128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3">
                <a:extLst>
                  <a:ext uri="{FF2B5EF4-FFF2-40B4-BE49-F238E27FC236}">
                    <a16:creationId xmlns:a16="http://schemas.microsoft.com/office/drawing/2014/main" id="{C91985AD-3CEA-DB4F-BB84-2615CDBEC06A}"/>
                  </a:ext>
                </a:extLst>
              </p:cNvPr>
              <p:cNvSpPr txBox="1"/>
              <p:nvPr/>
            </p:nvSpPr>
            <p:spPr>
              <a:xfrm>
                <a:off x="5189978" y="3434149"/>
                <a:ext cx="4200894" cy="776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̿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3">
                <a:extLst>
                  <a:ext uri="{FF2B5EF4-FFF2-40B4-BE49-F238E27FC236}">
                    <a16:creationId xmlns:a16="http://schemas.microsoft.com/office/drawing/2014/main" id="{C91985AD-3CEA-DB4F-BB84-2615CDBEC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978" y="3434149"/>
                <a:ext cx="4200894" cy="776303"/>
              </a:xfrm>
              <a:prstGeom prst="rect">
                <a:avLst/>
              </a:prstGeom>
              <a:blipFill>
                <a:blip r:embed="rId4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838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</TotalTime>
  <Words>1031</Words>
  <Application>Microsoft Macintosh PowerPoint</Application>
  <PresentationFormat>Widescreen</PresentationFormat>
  <Paragraphs>175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9</cp:revision>
  <dcterms:created xsi:type="dcterms:W3CDTF">2023-08-28T22:59:26Z</dcterms:created>
  <dcterms:modified xsi:type="dcterms:W3CDTF">2023-09-05T16:28:42Z</dcterms:modified>
</cp:coreProperties>
</file>