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6" r:id="rId2"/>
    <p:sldId id="285" r:id="rId3"/>
    <p:sldId id="286" r:id="rId4"/>
    <p:sldId id="287" r:id="rId5"/>
    <p:sldId id="291" r:id="rId6"/>
    <p:sldId id="292" r:id="rId7"/>
    <p:sldId id="293" r:id="rId8"/>
    <p:sldId id="294" r:id="rId9"/>
    <p:sldId id="288" r:id="rId10"/>
    <p:sldId id="282" r:id="rId11"/>
    <p:sldId id="289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  <a:srgbClr val="83E9D6"/>
    <a:srgbClr val="6CC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D2F0-EC7C-4C4C-B49C-FF7EE215A4A1}" type="datetimeFigureOut">
              <a:rPr lang="en-US" smtClean="0"/>
              <a:t>10/1/24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B26-4453-3249-9A72-28952B50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56C-66EA-8ED1-1B96-E738E61F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6F70A-21C6-DF2C-736C-6E70D8DB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3C16-9285-0952-7D97-7E589FB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B626-6953-01D4-FB0F-D664DC1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73F9-A07A-2159-0107-AB65E5D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3EB4-849C-1052-551D-B04C73F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7E3-98F8-2FA1-E507-D8E3B88AF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7544-E78E-67D2-4338-955161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3B0B-7A95-AF11-D17A-A98EF80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01FC-A213-765C-D3C5-4EBA572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B6B9-6BDC-48EF-5138-70E12CBB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D109-96DE-D467-F155-2CA52536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4A3-2769-C360-A8B4-FDE9A5A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9D5-1029-EA43-C038-F01188D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60AD-2AA2-3AA6-A73E-B97A7C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7DCE-092A-386A-2C5B-B5528B59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968-08CC-5B40-33D7-47E88FA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5036-2E71-A970-BD3C-745447B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AE20-BF9D-5D83-148A-92ADB204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E269-40D0-D377-8C53-2129CAD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03D-F571-6DDA-CCF2-AAB2953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8FA-20BE-6BB0-7CE5-63E167BC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10B1-F3CB-3728-82D9-1A22336F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1CDA-AB62-7F9A-1E1B-C2E5E54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9A77-1EE6-056B-8223-C75CCCD0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3B4A-F811-AB4A-3DCF-70836D9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48DC-FF69-7EF8-7BC2-3E412980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8F6-D2E5-6C38-B9C2-BB764ED2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F0F23-8082-ED7E-B928-951FC5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C7E5-145C-BF20-4201-301105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35EA-7C32-6BEA-5AA0-2CAD689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4BE3-F60B-771A-984D-8A60B9A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F9F7-7A7B-FC77-9CE8-9BFC503C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DA8-2CC8-3CDF-D35D-23FC0F5B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B1DB9-6345-AE7B-90D9-D9AA365CE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B737-2017-B5E9-D18D-589CBAC9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BE6C-E2C6-B966-B96F-06686B3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36D1-0F0D-28CB-BF0C-2A3F4D08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AF1E-F5FB-0516-0663-F83FCDA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0FBD-8349-D9F3-AEAB-A830E3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6FFA-52C0-C50A-AB5F-9CD4B92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7F30-4265-01FE-9BCC-4368883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22F2-F712-9CB5-9AEB-CB1F952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3CC04-BEC7-9775-78E3-F1EC046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C713C-FB2D-3AD7-2B23-00C691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96CB-60A4-6116-8FE4-EA91AF0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D8B-EC4E-188F-C438-E30F9CE0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483-0D94-9282-40D2-A176B9BE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729F-8598-A55E-1C0F-88E6E9B0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F13D-FDE9-A768-D3A2-1012125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7712-67A3-65ED-501E-E3E97343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2F80-4B40-23C2-75F6-17A98E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1247-777D-8B0D-4258-73DDAB5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18334-4920-EC4C-B61A-4A75434C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91E-9297-AF99-8950-7B6F1326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E255-8BA1-E5FC-D3A5-E4C6ACB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995-1035-9951-4CFB-60666EEC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2596-5153-D75A-A535-3B97684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5C438-5715-DAB5-041A-3CAFAAD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B12A-E23F-E34D-1F1C-BC73E022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D7-33D6-704D-A5AC-054BCB3B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A20-F6A4-8847-B2F0-A30A2A9D8294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84F2-7043-0641-8D45-B967A454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198-58F3-11A2-2CD3-928FC37D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208039E-45F9-CB8F-393C-3AEF6F3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934" y="60603"/>
            <a:ext cx="7022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Introduction to Seismology</a:t>
            </a:r>
            <a:endParaRPr lang="en-US" sz="3600" i="1" u="sng" dirty="0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00B1A641-72DF-BA70-2808-5F94C3DA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95" y="60603"/>
            <a:ext cx="17748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 1 Oct 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F77B3A9C-006E-5D56-D699-EFFD1A17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843" y="6428066"/>
            <a:ext cx="26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1ABF"/>
                </a:solidFill>
              </a:rPr>
              <a:t>© A.R. Lowry 2011-2024</a:t>
            </a:r>
            <a:endParaRPr lang="en-US" sz="1800" dirty="0">
              <a:solidFill>
                <a:srgbClr val="001AB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406BCDF-8913-20DC-8F6B-B64DFAD1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70" y="6348763"/>
            <a:ext cx="7004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Read for Thursday 3 October: </a:t>
            </a:r>
            <a:r>
              <a:rPr lang="en-US" i="1" dirty="0">
                <a:solidFill>
                  <a:srgbClr val="001ABF"/>
                </a:solidFill>
              </a:rPr>
              <a:t>S&amp;W</a:t>
            </a:r>
            <a:r>
              <a:rPr lang="en-US" dirty="0">
                <a:solidFill>
                  <a:srgbClr val="001ABF"/>
                </a:solidFill>
              </a:rPr>
              <a:t> 62–75 (§2.5)</a:t>
            </a:r>
          </a:p>
        </p:txBody>
      </p:sp>
      <p:sp>
        <p:nvSpPr>
          <p:cNvPr id="6" name="Text Box 29">
            <a:extLst>
              <a:ext uri="{FF2B5EF4-FFF2-40B4-BE49-F238E27FC236}">
                <a16:creationId xmlns:a16="http://schemas.microsoft.com/office/drawing/2014/main" id="{129BCB85-6425-A5AF-07E0-B10441E9B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611" y="1182986"/>
            <a:ext cx="8514703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 time: </a:t>
            </a:r>
            <a:r>
              <a:rPr lang="en-US" dirty="0">
                <a:solidFill>
                  <a:srgbClr val="001ABF"/>
                </a:solidFill>
              </a:rPr>
              <a:t>The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solution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to the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Wave Equation!</a:t>
            </a:r>
            <a:endParaRPr lang="en-US" dirty="0">
              <a:solidFill>
                <a:srgbClr val="001ABF"/>
              </a:solidFill>
            </a:endParaRP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The wave equations expressed in terms of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displacement</a:t>
            </a:r>
          </a:p>
          <a:p>
            <a:r>
              <a:rPr lang="en-US" i="1" dirty="0">
                <a:solidFill>
                  <a:srgbClr val="FF3300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potentials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can be solved by plugging in eigenfunctions of the</a:t>
            </a:r>
          </a:p>
          <a:p>
            <a:r>
              <a:rPr lang="en-US" sz="2300" dirty="0">
                <a:solidFill>
                  <a:srgbClr val="001ABF"/>
                </a:solidFill>
              </a:rPr>
              <a:t>   form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and solutions are: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Note these are alternative expressions of the more familiar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                            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348022-FCD6-1D39-F103-D698699B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48" y="2139076"/>
            <a:ext cx="1600200" cy="727075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DC1E2-E749-BEA5-64C0-C903F5E93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48" y="2140664"/>
            <a:ext cx="1676400" cy="723900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85B18E-C168-6058-19F0-871EA7EDF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61" y="3333834"/>
            <a:ext cx="27622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0961DF-95BF-B4F4-3196-6D1CCA112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61" y="3333834"/>
            <a:ext cx="28638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F10F52-C322-F83A-314A-3A94BDCB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86" y="4553034"/>
            <a:ext cx="4367309" cy="731520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D22ACD-73A0-3EEB-FDBD-9D86951CE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86" y="4553034"/>
            <a:ext cx="4032428" cy="731520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20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F91CB-D5A2-954D-1FE6-0955CCF08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05" y="968374"/>
            <a:ext cx="7773988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127391FD-6722-0C33-2C3A-1CABB633B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291" y="131762"/>
            <a:ext cx="83794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 typical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seismogram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: note different signals are observed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  on different channels!</a:t>
            </a:r>
            <a:endParaRPr lang="en-US" dirty="0">
              <a:solidFill>
                <a:srgbClr val="001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21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>
            <a:extLst>
              <a:ext uri="{FF2B5EF4-FFF2-40B4-BE49-F238E27FC236}">
                <a16:creationId xmlns:a16="http://schemas.microsoft.com/office/drawing/2014/main" id="{1FC92E3D-715B-138E-38AF-3DD28B357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152400"/>
            <a:ext cx="82970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Seismic Phases </a:t>
            </a:r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arrivals at a particular time and</a:t>
            </a:r>
          </a:p>
          <a:p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from a source, implying a particular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travel path</a:t>
            </a:r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 </a:t>
            </a:r>
          </a:p>
        </p:txBody>
      </p:sp>
      <p:pic>
        <p:nvPicPr>
          <p:cNvPr id="9" name="Picture 8" descr="A graph of colored lines&#10;&#10;Description automatically generated">
            <a:extLst>
              <a:ext uri="{FF2B5EF4-FFF2-40B4-BE49-F238E27FC236}">
                <a16:creationId xmlns:a16="http://schemas.microsoft.com/office/drawing/2014/main" id="{CC8CC97B-497A-38AC-143B-14E4D98B6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762" y="983396"/>
            <a:ext cx="5600477" cy="5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lt's-raypath">
            <a:extLst>
              <a:ext uri="{FF2B5EF4-FFF2-40B4-BE49-F238E27FC236}">
                <a16:creationId xmlns:a16="http://schemas.microsoft.com/office/drawing/2014/main" id="{023AB421-CDD7-E1D0-D065-653F7578D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79338"/>
            <a:ext cx="47244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4F1262-CA86-2D7A-048B-F6CB5F11E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370338"/>
            <a:ext cx="5943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i="1" dirty="0">
                <a:solidFill>
                  <a:srgbClr val="001ABF"/>
                </a:solidFill>
                <a:cs typeface="ＭＳ Ｐゴシック" charset="0"/>
              </a:rPr>
              <a:t>P, S</a:t>
            </a:r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	- </a:t>
            </a:r>
            <a:r>
              <a:rPr lang="en-US" sz="1800" i="1" dirty="0">
                <a:solidFill>
                  <a:srgbClr val="001ABF"/>
                </a:solidFill>
                <a:cs typeface="ＭＳ Ｐゴシック" charset="0"/>
              </a:rPr>
              <a:t>P</a:t>
            </a:r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 or </a:t>
            </a:r>
            <a:r>
              <a:rPr lang="en-US" sz="1800" i="1" dirty="0">
                <a:solidFill>
                  <a:srgbClr val="001ABF"/>
                </a:solidFill>
                <a:cs typeface="ＭＳ Ｐゴシック" charset="0"/>
              </a:rPr>
              <a:t>S</a:t>
            </a:r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 wave segments in the mantle</a:t>
            </a:r>
          </a:p>
          <a:p>
            <a:r>
              <a:rPr lang="en-US" sz="1800" i="1" dirty="0">
                <a:solidFill>
                  <a:srgbClr val="001ABF"/>
                </a:solidFill>
                <a:cs typeface="ＭＳ Ｐゴシック" charset="0"/>
              </a:rPr>
              <a:t>p, s</a:t>
            </a:r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	- up-going energy from an earthquake</a:t>
            </a:r>
          </a:p>
          <a:p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                 (not shown here)</a:t>
            </a:r>
          </a:p>
          <a:p>
            <a:r>
              <a:rPr lang="en-US" sz="1800" i="1" dirty="0">
                <a:solidFill>
                  <a:srgbClr val="001ABF"/>
                </a:solidFill>
                <a:cs typeface="ＭＳ Ｐゴシック" charset="0"/>
              </a:rPr>
              <a:t>K</a:t>
            </a:r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	- </a:t>
            </a:r>
            <a:r>
              <a:rPr lang="en-US" sz="1800" i="1" dirty="0">
                <a:solidFill>
                  <a:srgbClr val="001ABF"/>
                </a:solidFill>
                <a:cs typeface="ＭＳ Ｐゴシック" charset="0"/>
              </a:rPr>
              <a:t>P</a:t>
            </a:r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 wave segment in the fluid outer core</a:t>
            </a:r>
          </a:p>
          <a:p>
            <a:r>
              <a:rPr lang="en-US" sz="1800" i="1" dirty="0">
                <a:solidFill>
                  <a:srgbClr val="001ABF"/>
                </a:solidFill>
                <a:cs typeface="ＭＳ Ｐゴシック" charset="0"/>
              </a:rPr>
              <a:t>I</a:t>
            </a:r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	- </a:t>
            </a:r>
            <a:r>
              <a:rPr lang="en-US" sz="1800" i="1" dirty="0">
                <a:solidFill>
                  <a:srgbClr val="001ABF"/>
                </a:solidFill>
                <a:cs typeface="ＭＳ Ｐゴシック" charset="0"/>
              </a:rPr>
              <a:t>P</a:t>
            </a:r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 wave segment in the solid inner core</a:t>
            </a:r>
          </a:p>
          <a:p>
            <a:r>
              <a:rPr lang="en-US" sz="1800" i="1" dirty="0">
                <a:solidFill>
                  <a:srgbClr val="001ABF"/>
                </a:solidFill>
                <a:cs typeface="ＭＳ Ｐゴシック" charset="0"/>
              </a:rPr>
              <a:t>J</a:t>
            </a:r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	- </a:t>
            </a:r>
            <a:r>
              <a:rPr lang="en-US" sz="1800" i="1" dirty="0">
                <a:solidFill>
                  <a:srgbClr val="001ABF"/>
                </a:solidFill>
                <a:cs typeface="ＭＳ Ｐゴシック" charset="0"/>
              </a:rPr>
              <a:t>S</a:t>
            </a:r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 wave segment in the solid inner core</a:t>
            </a:r>
          </a:p>
          <a:p>
            <a:r>
              <a:rPr lang="en-US" sz="1800" i="1" dirty="0">
                <a:solidFill>
                  <a:srgbClr val="001ABF"/>
                </a:solidFill>
                <a:cs typeface="ＭＳ Ｐゴシック" charset="0"/>
              </a:rPr>
              <a:t>c	</a:t>
            </a:r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- a reflection off the core-mantle boundary</a:t>
            </a:r>
          </a:p>
          <a:p>
            <a:r>
              <a:rPr lang="en-US" sz="1800" i="1" dirty="0" err="1">
                <a:solidFill>
                  <a:srgbClr val="001ABF"/>
                </a:solidFill>
                <a:cs typeface="ＭＳ Ｐゴシック" charset="0"/>
              </a:rPr>
              <a:t>i</a:t>
            </a:r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	- a reflection off the inner core boundary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DAD5BA45-6F76-6279-A6F1-AA4692F3D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0" y="4508451"/>
            <a:ext cx="28194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>
                <a:solidFill>
                  <a:srgbClr val="001ABF"/>
                </a:solidFill>
                <a:cs typeface="ＭＳ Ｐゴシック" charset="0"/>
              </a:rPr>
              <a:t>Example: SKS—</a:t>
            </a:r>
            <a:r>
              <a:rPr lang="en-US" sz="1800" i="1">
                <a:solidFill>
                  <a:srgbClr val="001ABF"/>
                </a:solidFill>
                <a:cs typeface="ＭＳ Ｐゴシック" charset="0"/>
              </a:rPr>
              <a:t>S</a:t>
            </a:r>
            <a:r>
              <a:rPr lang="en-US" sz="1800">
                <a:solidFill>
                  <a:srgbClr val="001ABF"/>
                </a:solidFill>
                <a:cs typeface="ＭＳ Ｐゴシック" charset="0"/>
              </a:rPr>
              <a:t>-wave that converts to a </a:t>
            </a:r>
            <a:r>
              <a:rPr lang="en-US" sz="1800" i="1">
                <a:solidFill>
                  <a:srgbClr val="001ABF"/>
                </a:solidFill>
                <a:cs typeface="ＭＳ Ｐゴシック" charset="0"/>
              </a:rPr>
              <a:t>P</a:t>
            </a:r>
            <a:r>
              <a:rPr lang="en-US" sz="1800">
                <a:solidFill>
                  <a:srgbClr val="001ABF"/>
                </a:solidFill>
                <a:cs typeface="ＭＳ Ｐゴシック" charset="0"/>
              </a:rPr>
              <a:t>-wave in the outer core, then back to an </a:t>
            </a:r>
            <a:r>
              <a:rPr lang="en-US" sz="1800" i="1">
                <a:solidFill>
                  <a:srgbClr val="001ABF"/>
                </a:solidFill>
                <a:cs typeface="ＭＳ Ｐゴシック" charset="0"/>
              </a:rPr>
              <a:t>S</a:t>
            </a:r>
            <a:r>
              <a:rPr lang="en-US" sz="1800">
                <a:solidFill>
                  <a:srgbClr val="001ABF"/>
                </a:solidFill>
                <a:cs typeface="ＭＳ Ｐゴシック" charset="0"/>
              </a:rPr>
              <a:t>-wave when it leaves the outer core and travels up towards the seismometer.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AD5373C7-349B-394F-258B-EDE2B047F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0" y="1687463"/>
            <a:ext cx="304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Ray Naming Conventions</a:t>
            </a: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38404044-5D96-5967-34B3-651F181E4A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65450" y="2335163"/>
            <a:ext cx="4692650" cy="2305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B8B5EB3-37DE-17E0-3346-25378B744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2049413"/>
            <a:ext cx="4572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1CC718-8A6C-00E0-5FE1-B394F89AD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725438"/>
            <a:ext cx="228600" cy="228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13D8D8-477C-3A43-3406-CDA762C69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1592213"/>
            <a:ext cx="228600" cy="228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04D0C4-5E04-DFA0-4CEB-F6A18ACC6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049413"/>
            <a:ext cx="228600" cy="228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1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EFE4138B-3E79-170A-A06B-9D97E23B2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534" y="1859340"/>
            <a:ext cx="822693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 time continued: </a:t>
            </a:r>
            <a:r>
              <a:rPr lang="en-US" i="1" dirty="0">
                <a:solidFill>
                  <a:srgbClr val="001ABF"/>
                </a:solidFill>
                <a:latin typeface="Arial Black"/>
                <a:cs typeface="Arial Black"/>
              </a:rPr>
              <a:t>Harmonic wave motion</a:t>
            </a: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Harmonic wave motion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can be described entirely by</a:t>
            </a:r>
          </a:p>
          <a:p>
            <a:r>
              <a:rPr lang="en-US" dirty="0">
                <a:solidFill>
                  <a:srgbClr val="001ABF"/>
                </a:solidFill>
              </a:rPr>
              <a:t>   specifying a period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</a:t>
            </a:r>
            <a:r>
              <a:rPr lang="en-US" dirty="0">
                <a:latin typeface="Times New Roman" charset="0"/>
              </a:rPr>
              <a:t>= 1/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latin typeface="Times New Roman" charset="0"/>
              </a:rPr>
              <a:t> = 2</a:t>
            </a:r>
            <a:r>
              <a:rPr lang="en-US" i="1" dirty="0">
                <a:latin typeface="Symbol" charset="0"/>
                <a:sym typeface="Symbol" charset="0"/>
              </a:rPr>
              <a:t>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dirty="0">
                <a:solidFill>
                  <a:srgbClr val="001ABF"/>
                </a:solidFill>
              </a:rPr>
              <a:t>), wavelength 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</a:t>
            </a:r>
            <a:r>
              <a:rPr lang="en-US" dirty="0">
                <a:latin typeface="Times New Roman" charset="0"/>
              </a:rPr>
              <a:t>= 2</a:t>
            </a:r>
            <a:r>
              <a:rPr lang="en-US" i="1" dirty="0">
                <a:latin typeface="Symbol" charset="0"/>
                <a:sym typeface="Symbol" charset="0"/>
              </a:rPr>
              <a:t>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dirty="0">
                <a:solidFill>
                  <a:srgbClr val="001ABF"/>
                </a:solidFill>
              </a:rPr>
              <a:t>),</a:t>
            </a:r>
          </a:p>
          <a:p>
            <a:r>
              <a:rPr lang="en-US" dirty="0">
                <a:solidFill>
                  <a:srgbClr val="001ABF"/>
                </a:solidFill>
              </a:rPr>
              <a:t>   and a phase 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</a:t>
            </a:r>
            <a:r>
              <a:rPr lang="en-US" dirty="0">
                <a:latin typeface="Times New Roman" charset="0"/>
              </a:rPr>
              <a:t>=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-25000" dirty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-25000" dirty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dirty="0">
                <a:latin typeface="Times New Roman" charset="0"/>
              </a:rPr>
              <a:t> = tan</a:t>
            </a:r>
            <a:r>
              <a:rPr lang="en-US" baseline="30000" dirty="0">
                <a:latin typeface="Times New Roman" charset="0"/>
              </a:rPr>
              <a:t>-1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]</a:t>
            </a:r>
            <a:r>
              <a:rPr lang="en-US" dirty="0">
                <a:solidFill>
                  <a:srgbClr val="001ABF"/>
                </a:solidFill>
              </a:rPr>
              <a:t>) for a function</a:t>
            </a:r>
          </a:p>
          <a:p>
            <a:r>
              <a:rPr lang="en-US" i="1" dirty="0">
                <a:solidFill>
                  <a:schemeClr val="accent2"/>
                </a:solidFill>
                <a:latin typeface="Times New Roman" charset="0"/>
              </a:rPr>
              <a:t>                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= </a:t>
            </a:r>
            <a:r>
              <a:rPr lang="en-US" i="1" dirty="0">
                <a:latin typeface="Times New Roman" charset="0"/>
              </a:rPr>
              <a:t>a </a:t>
            </a:r>
            <a:r>
              <a:rPr lang="en-US" dirty="0">
                <a:latin typeface="Times New Roman" charset="0"/>
              </a:rPr>
              <a:t>cos(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t </a:t>
            </a:r>
            <a:r>
              <a:rPr lang="en-US" dirty="0">
                <a:latin typeface="Times New Roman" charset="0"/>
              </a:rPr>
              <a:t>+ 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dirty="0">
                <a:latin typeface="Times New Roman" charset="0"/>
              </a:rPr>
              <a:t>) =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cos(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+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sin(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</a:t>
            </a:r>
            <a:endParaRPr lang="en-US" dirty="0">
              <a:solidFill>
                <a:srgbClr val="001ABF"/>
              </a:solidFill>
              <a:latin typeface="Times New Roman" charset="0"/>
            </a:endParaRP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Using Euler’s identity,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can be shown to be</a:t>
            </a:r>
          </a:p>
          <a:p>
            <a:r>
              <a:rPr lang="en-US" dirty="0">
                <a:solidFill>
                  <a:srgbClr val="001ABF"/>
                </a:solidFill>
              </a:rPr>
              <a:t>   equivalent to the real and imaginary parts (respectively)</a:t>
            </a:r>
          </a:p>
          <a:p>
            <a:r>
              <a:rPr lang="en-US" dirty="0">
                <a:solidFill>
                  <a:srgbClr val="001ABF"/>
                </a:solidFill>
              </a:rPr>
              <a:t>   of a complex-valued sinusoidal amplitude!</a:t>
            </a:r>
          </a:p>
        </p:txBody>
      </p:sp>
    </p:spTree>
    <p:extLst>
      <p:ext uri="{BB962C8B-B14F-4D97-AF65-F5344CB8AC3E}">
        <p14:creationId xmlns:p14="http://schemas.microsoft.com/office/powerpoint/2010/main" val="174199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>
            <a:extLst>
              <a:ext uri="{FF2B5EF4-FFF2-40B4-BE49-F238E27FC236}">
                <a16:creationId xmlns:a16="http://schemas.microsoft.com/office/drawing/2014/main" id="{2BC4868E-087F-8A49-AEE0-F70A857A1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183" y="1905506"/>
            <a:ext cx="859363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 time continued: </a:t>
            </a:r>
            <a:r>
              <a:rPr lang="en-US" i="1" dirty="0">
                <a:solidFill>
                  <a:srgbClr val="001ABF"/>
                </a:solidFill>
                <a:latin typeface="Arial Black"/>
                <a:cs typeface="Arial Black"/>
              </a:rPr>
              <a:t>Displacement Polarization</a:t>
            </a:r>
          </a:p>
          <a:p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Polarization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of a wave describes the initial (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first-motion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)</a:t>
            </a:r>
          </a:p>
          <a:p>
            <a:r>
              <a:rPr lang="en-US" dirty="0">
                <a:solidFill>
                  <a:srgbClr val="001ABF"/>
                </a:solidFill>
              </a:rPr>
              <a:t>   displacement direction in a reference frame defined by the</a:t>
            </a:r>
          </a:p>
          <a:p>
            <a:r>
              <a:rPr lang="en-US" dirty="0">
                <a:solidFill>
                  <a:srgbClr val="001ABF"/>
                </a:solidFill>
              </a:rPr>
              <a:t>   wave propagation. </a:t>
            </a:r>
          </a:p>
          <a:p>
            <a:r>
              <a:rPr lang="en-US" dirty="0">
                <a:solidFill>
                  <a:srgbClr val="001ABF"/>
                </a:solidFill>
              </a:rPr>
              <a:t>• For a </a:t>
            </a:r>
            <a:r>
              <a:rPr lang="en-US" i="1" dirty="0"/>
              <a:t>P</a:t>
            </a:r>
            <a:r>
              <a:rPr lang="en-US" dirty="0">
                <a:solidFill>
                  <a:srgbClr val="001ABF"/>
                </a:solidFill>
              </a:rPr>
              <a:t>-wave, displacements are ± in the direction of</a:t>
            </a:r>
          </a:p>
          <a:p>
            <a:r>
              <a:rPr lang="en-US" dirty="0">
                <a:solidFill>
                  <a:srgbClr val="001ABF"/>
                </a:solidFill>
              </a:rPr>
              <a:t>   propagation (+ or 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upward</a:t>
            </a:r>
            <a:r>
              <a:rPr lang="ja-JP" altLang="en-US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 for compression). </a:t>
            </a:r>
          </a:p>
          <a:p>
            <a:r>
              <a:rPr lang="en-US" i="1" dirty="0">
                <a:solidFill>
                  <a:srgbClr val="001ABF"/>
                </a:solidFill>
              </a:rPr>
              <a:t>• </a:t>
            </a:r>
            <a:r>
              <a:rPr lang="en-US" i="1" dirty="0"/>
              <a:t>S</a:t>
            </a:r>
            <a:r>
              <a:rPr lang="en-US" dirty="0">
                <a:solidFill>
                  <a:srgbClr val="001ABF"/>
                </a:solidFill>
              </a:rPr>
              <a:t>-wave displacements are in a plane perpendicular to</a:t>
            </a:r>
          </a:p>
          <a:p>
            <a:r>
              <a:rPr lang="en-US" dirty="0">
                <a:solidFill>
                  <a:srgbClr val="001ABF"/>
                </a:solidFill>
              </a:rPr>
              <a:t>   propagation.</a:t>
            </a:r>
          </a:p>
        </p:txBody>
      </p:sp>
    </p:spTree>
    <p:extLst>
      <p:ext uri="{BB962C8B-B14F-4D97-AF65-F5344CB8AC3E}">
        <p14:creationId xmlns:p14="http://schemas.microsoft.com/office/powerpoint/2010/main" val="402222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6CAB29-0EC1-CE4B-B47A-8492C5B9BF52}"/>
              </a:ext>
            </a:extLst>
          </p:cNvPr>
          <p:cNvSpPr txBox="1"/>
          <p:nvPr/>
        </p:nvSpPr>
        <p:spPr>
          <a:xfrm>
            <a:off x="2496296" y="2151728"/>
            <a:ext cx="71994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b="1" i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Assignment 1 </a:t>
            </a:r>
          </a:p>
          <a:p>
            <a:r>
              <a:rPr lang="en-US" sz="3200" dirty="0">
                <a:solidFill>
                  <a:srgbClr val="001ABF"/>
                </a:solidFill>
              </a:rPr>
              <a:t>is now posted on the course website…</a:t>
            </a:r>
          </a:p>
          <a:p>
            <a:r>
              <a:rPr lang="en-US" sz="3200" dirty="0">
                <a:solidFill>
                  <a:srgbClr val="001ABF"/>
                </a:solidFill>
              </a:rPr>
              <a:t>Along with other materials you’ll need.</a:t>
            </a:r>
          </a:p>
          <a:p>
            <a:endParaRPr lang="en-US" sz="3200" dirty="0">
              <a:solidFill>
                <a:srgbClr val="001ABF"/>
              </a:solidFill>
            </a:endParaRPr>
          </a:p>
          <a:p>
            <a:r>
              <a:rPr lang="en-US" sz="3200" dirty="0">
                <a:solidFill>
                  <a:srgbClr val="001ABF"/>
                </a:solidFill>
              </a:rPr>
              <a:t>Due Tuesday, 15 October at 9:00 am</a:t>
            </a:r>
          </a:p>
        </p:txBody>
      </p:sp>
    </p:spTree>
    <p:extLst>
      <p:ext uri="{BB962C8B-B14F-4D97-AF65-F5344CB8AC3E}">
        <p14:creationId xmlns:p14="http://schemas.microsoft.com/office/powerpoint/2010/main" val="231134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D8388F83-4195-42E8-3B23-5A0164703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305" y="612775"/>
            <a:ext cx="8307389" cy="56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So for an </a:t>
            </a:r>
            <a:r>
              <a:rPr lang="en-US" i="1" dirty="0"/>
              <a:t>S</a:t>
            </a:r>
            <a:r>
              <a:rPr lang="en-US" dirty="0">
                <a:solidFill>
                  <a:srgbClr val="001ABF"/>
                </a:solidFill>
              </a:rPr>
              <a:t>-wave propagating in the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solidFill>
                  <a:srgbClr val="001ABF"/>
                </a:solidFill>
              </a:rPr>
              <a:t>-direction, particle</a:t>
            </a:r>
          </a:p>
          <a:p>
            <a:r>
              <a:rPr lang="en-US" dirty="0">
                <a:solidFill>
                  <a:srgbClr val="001ABF"/>
                </a:solidFill>
              </a:rPr>
              <a:t>   motion is only in the </a:t>
            </a:r>
            <a:r>
              <a:rPr lang="en-US" i="1" dirty="0">
                <a:latin typeface="Times New Roman" charset="0"/>
              </a:rPr>
              <a:t>y</a:t>
            </a:r>
            <a:r>
              <a:rPr lang="en-US" dirty="0">
                <a:solidFill>
                  <a:srgbClr val="001ABF"/>
                </a:solidFill>
              </a:rPr>
              <a:t>- and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solidFill>
                  <a:srgbClr val="001ABF"/>
                </a:solidFill>
              </a:rPr>
              <a:t>-directions, and not the 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solidFill>
                  <a:srgbClr val="001ABF"/>
                </a:solidFill>
              </a:rPr>
              <a:t>-direction.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We further decompose</a:t>
            </a:r>
          </a:p>
          <a:p>
            <a:r>
              <a:rPr lang="en-US" dirty="0">
                <a:solidFill>
                  <a:srgbClr val="001ABF"/>
                </a:solidFill>
              </a:rPr>
              <a:t>   the </a:t>
            </a:r>
            <a:r>
              <a:rPr lang="en-US" dirty="0" err="1">
                <a:solidFill>
                  <a:srgbClr val="001ABF"/>
                </a:solidFill>
              </a:rPr>
              <a:t>wavefield</a:t>
            </a:r>
            <a:r>
              <a:rPr lang="en-US" dirty="0">
                <a:solidFill>
                  <a:srgbClr val="001ABF"/>
                </a:solidFill>
              </a:rPr>
              <a:t> using a</a:t>
            </a:r>
          </a:p>
          <a:p>
            <a:r>
              <a:rPr lang="en-US" dirty="0">
                <a:solidFill>
                  <a:srgbClr val="001ABF"/>
                </a:solidFill>
              </a:rPr>
              <a:t>   convention that: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>
                <a:latin typeface="Times New Roman" charset="0"/>
              </a:rPr>
              <a:t>SH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= </a:t>
            </a:r>
            <a:r>
              <a:rPr lang="en-US" dirty="0">
                <a:solidFill>
                  <a:srgbClr val="001ABF"/>
                </a:solidFill>
                <a:latin typeface="Arial Black" charset="0"/>
              </a:rPr>
              <a:t>h</a:t>
            </a:r>
            <a:r>
              <a:rPr lang="en-US" dirty="0">
                <a:solidFill>
                  <a:srgbClr val="001ABF"/>
                </a:solidFill>
              </a:rPr>
              <a:t>orizontally</a:t>
            </a:r>
          </a:p>
          <a:p>
            <a:r>
              <a:rPr lang="en-US" dirty="0">
                <a:solidFill>
                  <a:srgbClr val="001ABF"/>
                </a:solidFill>
              </a:rPr>
              <a:t>     polarized shear wave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>
                <a:latin typeface="Times New Roman" charset="0"/>
              </a:rPr>
              <a:t>SV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= </a:t>
            </a:r>
            <a:r>
              <a:rPr lang="en-US" dirty="0">
                <a:solidFill>
                  <a:srgbClr val="001ABF"/>
                </a:solidFill>
                <a:latin typeface="Arial Black" charset="0"/>
              </a:rPr>
              <a:t>v</a:t>
            </a:r>
            <a:r>
              <a:rPr lang="en-US" dirty="0">
                <a:solidFill>
                  <a:srgbClr val="001ABF"/>
                </a:solidFill>
              </a:rPr>
              <a:t>ertically</a:t>
            </a:r>
          </a:p>
          <a:p>
            <a:r>
              <a:rPr lang="en-US" dirty="0">
                <a:solidFill>
                  <a:srgbClr val="001ABF"/>
                </a:solidFill>
              </a:rPr>
              <a:t>     polarized shear wave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Both of these are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always</a:t>
            </a:r>
            <a:r>
              <a:rPr lang="en-US" dirty="0">
                <a:solidFill>
                  <a:srgbClr val="001ABF"/>
                </a:solidFill>
              </a:rPr>
              <a:t> perpendicular to the propagation</a:t>
            </a:r>
          </a:p>
          <a:p>
            <a:r>
              <a:rPr lang="en-US" dirty="0">
                <a:solidFill>
                  <a:srgbClr val="001ABF"/>
                </a:solidFill>
              </a:rPr>
              <a:t>   direction, with </a:t>
            </a:r>
            <a:r>
              <a:rPr lang="en-US" i="1" dirty="0">
                <a:latin typeface="Times New Roman" charset="0"/>
              </a:rPr>
              <a:t>SH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in the horizontal plane and </a:t>
            </a:r>
            <a:r>
              <a:rPr lang="en-US" i="1" dirty="0">
                <a:latin typeface="Times New Roman" charset="0"/>
              </a:rPr>
              <a:t>SV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in the</a:t>
            </a:r>
          </a:p>
          <a:p>
            <a:r>
              <a:rPr lang="en-US" dirty="0">
                <a:solidFill>
                  <a:srgbClr val="001ABF"/>
                </a:solidFill>
              </a:rPr>
              <a:t>   direction orthogonal to both the propagation direction</a:t>
            </a:r>
          </a:p>
          <a:p>
            <a:r>
              <a:rPr lang="en-US" dirty="0">
                <a:solidFill>
                  <a:srgbClr val="001ABF"/>
                </a:solidFill>
              </a:rPr>
              <a:t>   and </a:t>
            </a:r>
            <a:r>
              <a:rPr lang="en-US" i="1" dirty="0">
                <a:latin typeface="Times New Roman" charset="0"/>
              </a:rPr>
              <a:t>SH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A2012-1DC8-2785-DDC2-4D67D4D31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68" y="1541463"/>
            <a:ext cx="4138613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19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A3EC40-5769-B362-676D-13F1A0BDA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77" y="190500"/>
            <a:ext cx="434657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3CDC8C52-0500-F648-374F-3EDA6705C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777" y="347663"/>
            <a:ext cx="345479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Thus for our example of</a:t>
            </a:r>
          </a:p>
          <a:p>
            <a:r>
              <a:rPr lang="en-US" dirty="0">
                <a:solidFill>
                  <a:srgbClr val="001ABF"/>
                </a:solidFill>
              </a:rPr>
              <a:t>   a shear wave </a:t>
            </a:r>
          </a:p>
          <a:p>
            <a:r>
              <a:rPr lang="en-US" dirty="0">
                <a:solidFill>
                  <a:srgbClr val="001ABF"/>
                </a:solidFill>
              </a:rPr>
              <a:t>   propagating only in</a:t>
            </a:r>
          </a:p>
          <a:p>
            <a:r>
              <a:rPr lang="en-US" dirty="0">
                <a:solidFill>
                  <a:srgbClr val="001ABF"/>
                </a:solidFill>
              </a:rPr>
              <a:t>   the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solidFill>
                  <a:srgbClr val="001ABF"/>
                </a:solidFill>
              </a:rPr>
              <a:t>-direction: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Different texts illustrate</a:t>
            </a:r>
          </a:p>
          <a:p>
            <a:r>
              <a:rPr lang="en-US" dirty="0">
                <a:solidFill>
                  <a:srgbClr val="001ABF"/>
                </a:solidFill>
              </a:rPr>
              <a:t>   this differently; one </a:t>
            </a:r>
          </a:p>
          <a:p>
            <a:r>
              <a:rPr lang="en-US" dirty="0">
                <a:solidFill>
                  <a:srgbClr val="001ABF"/>
                </a:solidFill>
              </a:rPr>
              <a:t>   way is to think of a </a:t>
            </a:r>
          </a:p>
          <a:p>
            <a:r>
              <a:rPr lang="en-US" dirty="0">
                <a:solidFill>
                  <a:srgbClr val="001ABF"/>
                </a:solidFill>
              </a:rPr>
              <a:t>   series of blocks: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4A419-8ABD-46AC-0E92-9E951B3F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52" y="3808413"/>
            <a:ext cx="80772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77329DC-6FB5-BD73-2C55-CAC644654517}"/>
              </a:ext>
            </a:extLst>
          </p:cNvPr>
          <p:cNvSpPr/>
          <p:nvPr/>
        </p:nvSpPr>
        <p:spPr>
          <a:xfrm>
            <a:off x="839641" y="1502434"/>
            <a:ext cx="1516811" cy="38531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1ABF"/>
                </a:solidFill>
              </a:rPr>
              <a:t>Note here that the sign of first-motion is defined by the axis system we choose: e.g., SH + is a first-motion in the direction of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+y</a:t>
            </a:r>
            <a:r>
              <a:rPr lang="en-US" dirty="0">
                <a:solidFill>
                  <a:srgbClr val="001AB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3678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9028302A-2C29-6801-078B-D2857611E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2" y="481013"/>
            <a:ext cx="836193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To visualize </a:t>
            </a:r>
            <a:r>
              <a:rPr lang="en-US" i="1" dirty="0">
                <a:latin typeface="Times New Roman" charset="0"/>
              </a:rPr>
              <a:t>SH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SV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 little better, consider a point source</a:t>
            </a:r>
          </a:p>
          <a:p>
            <a:r>
              <a:rPr lang="en-US" dirty="0">
                <a:solidFill>
                  <a:srgbClr val="001ABF"/>
                </a:solidFill>
              </a:rPr>
              <a:t>   deep within a constant-velocity medium:</a:t>
            </a:r>
          </a:p>
          <a:p>
            <a:r>
              <a:rPr lang="en-US" dirty="0">
                <a:solidFill>
                  <a:srgbClr val="001ABF"/>
                </a:solidFill>
              </a:rPr>
              <a:t>The ray paths must be straight lines; the </a:t>
            </a:r>
            <a:r>
              <a:rPr lang="en-US" dirty="0" err="1">
                <a:solidFill>
                  <a:srgbClr val="001ABF"/>
                </a:solidFill>
              </a:rPr>
              <a:t>wavefronts</a:t>
            </a:r>
            <a:r>
              <a:rPr lang="en-US" dirty="0">
                <a:solidFill>
                  <a:srgbClr val="001ABF"/>
                </a:solidFill>
              </a:rPr>
              <a:t> are</a:t>
            </a:r>
          </a:p>
          <a:p>
            <a:r>
              <a:rPr lang="en-US" dirty="0">
                <a:solidFill>
                  <a:srgbClr val="001ABF"/>
                </a:solidFill>
              </a:rPr>
              <a:t>   spheres.</a:t>
            </a:r>
          </a:p>
        </p:txBody>
      </p:sp>
      <p:pic>
        <p:nvPicPr>
          <p:cNvPr id="7" name="Picture 6" descr="p1">
            <a:extLst>
              <a:ext uri="{FF2B5EF4-FFF2-40B4-BE49-F238E27FC236}">
                <a16:creationId xmlns:a16="http://schemas.microsoft.com/office/drawing/2014/main" id="{E8B73057-083A-3063-21DE-EAB2C473E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2238376"/>
            <a:ext cx="4367213" cy="4138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DDD1AE-1D69-943C-CCDD-2D3C984CC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2238376"/>
            <a:ext cx="4346575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50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F709611A-ECC6-8875-59B7-64F567F5F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238036"/>
            <a:ext cx="80018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Now imagine the same source-receiver pair for a medium</a:t>
            </a:r>
          </a:p>
          <a:p>
            <a:r>
              <a:rPr lang="en-US" dirty="0">
                <a:solidFill>
                  <a:srgbClr val="001ABF"/>
                </a:solidFill>
              </a:rPr>
              <a:t>   in which velocity increases with depth: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D618C-BDBB-73C1-4262-25A7541F1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2" y="1181011"/>
            <a:ext cx="4371975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883F73-95FE-9760-2106-9A5828884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2" y="1181011"/>
            <a:ext cx="4359275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01CB3C8D-41ED-B918-0351-B672E4B85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419636"/>
            <a:ext cx="7939643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The definition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 i</a:t>
            </a:r>
            <a:r>
              <a:rPr lang="en-US" dirty="0">
                <a:solidFill>
                  <a:srgbClr val="001ABF"/>
                </a:solidFill>
              </a:rPr>
              <a:t>s the same, but now the angle between </a:t>
            </a:r>
          </a:p>
          <a:p>
            <a:r>
              <a:rPr lang="en-US" dirty="0">
                <a:solidFill>
                  <a:srgbClr val="001ABF"/>
                </a:solidFill>
              </a:rPr>
              <a:t>   direction of propagation &amp; the horizontal is changing</a:t>
            </a:r>
          </a:p>
          <a:p>
            <a:r>
              <a:rPr lang="en-US" dirty="0">
                <a:solidFill>
                  <a:srgbClr val="001ABF"/>
                </a:solidFill>
              </a:rPr>
              <a:t>   (so angle of </a:t>
            </a:r>
            <a:r>
              <a:rPr lang="en-US" i="1" dirty="0">
                <a:latin typeface="Times New Roman" charset="0"/>
              </a:rPr>
              <a:t>SV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motion WRT horizontal also changes).</a:t>
            </a:r>
          </a:p>
        </p:txBody>
      </p:sp>
    </p:spTree>
    <p:extLst>
      <p:ext uri="{BB962C8B-B14F-4D97-AF65-F5344CB8AC3E}">
        <p14:creationId xmlns:p14="http://schemas.microsoft.com/office/powerpoint/2010/main" val="332819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CD047E18-2C78-CECB-E270-0A313A084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2211388"/>
            <a:ext cx="6991350" cy="2435225"/>
          </a:xfrm>
          <a:prstGeom prst="rect">
            <a:avLst/>
          </a:prstGeom>
          <a:solidFill>
            <a:srgbClr val="B3B3B3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>
                <a:solidFill>
                  <a:srgbClr val="001ABF"/>
                </a:solidFill>
                <a:latin typeface="Arial Black" charset="0"/>
              </a:rPr>
              <a:t>Seismic Data and Analysis:</a:t>
            </a:r>
          </a:p>
          <a:p>
            <a:pPr algn="ctr"/>
            <a:endParaRPr lang="en-US" sz="3600" i="1">
              <a:solidFill>
                <a:srgbClr val="001ABF"/>
              </a:solidFill>
            </a:endParaRPr>
          </a:p>
          <a:p>
            <a:pPr algn="ctr"/>
            <a:r>
              <a:rPr lang="en-US" sz="4000">
                <a:solidFill>
                  <a:srgbClr val="001ABF"/>
                </a:solidFill>
              </a:rPr>
              <a:t>First, a quick look at some </a:t>
            </a:r>
          </a:p>
          <a:p>
            <a:pPr algn="ctr"/>
            <a:r>
              <a:rPr lang="en-US" sz="4000">
                <a:solidFill>
                  <a:srgbClr val="001ABF"/>
                </a:solidFill>
              </a:rPr>
              <a:t>data and phases</a:t>
            </a:r>
          </a:p>
        </p:txBody>
      </p:sp>
    </p:spTree>
    <p:extLst>
      <p:ext uri="{BB962C8B-B14F-4D97-AF65-F5344CB8AC3E}">
        <p14:creationId xmlns:p14="http://schemas.microsoft.com/office/powerpoint/2010/main" val="2355223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4201</TotalTime>
  <Words>699</Words>
  <Application>Microsoft Macintosh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34</cp:revision>
  <dcterms:created xsi:type="dcterms:W3CDTF">2022-08-29T13:41:31Z</dcterms:created>
  <dcterms:modified xsi:type="dcterms:W3CDTF">2024-10-01T16:31:09Z</dcterms:modified>
</cp:coreProperties>
</file>