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3" r:id="rId2"/>
    <p:sldId id="319" r:id="rId3"/>
    <p:sldId id="285" r:id="rId4"/>
    <p:sldId id="318" r:id="rId5"/>
    <p:sldId id="315" r:id="rId6"/>
    <p:sldId id="316" r:id="rId7"/>
    <p:sldId id="317" r:id="rId8"/>
    <p:sldId id="325" r:id="rId9"/>
    <p:sldId id="326" r:id="rId10"/>
    <p:sldId id="327" r:id="rId11"/>
    <p:sldId id="320" r:id="rId12"/>
    <p:sldId id="321" r:id="rId13"/>
    <p:sldId id="322" r:id="rId14"/>
    <p:sldId id="328" r:id="rId15"/>
    <p:sldId id="343" r:id="rId16"/>
    <p:sldId id="330" r:id="rId17"/>
    <p:sldId id="331" r:id="rId18"/>
    <p:sldId id="332"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E7"/>
    <a:srgbClr val="0CE321"/>
    <a:srgbClr val="FCFCEA"/>
    <a:srgbClr val="E8FAFC"/>
    <a:srgbClr val="E1F8FB"/>
    <a:srgbClr val="FF3300"/>
    <a:srgbClr val="D6F6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40" autoAdjust="0"/>
    <p:restoredTop sz="94660" autoAdjust="0"/>
  </p:normalViewPr>
  <p:slideViewPr>
    <p:cSldViewPr snapToGrid="0">
      <p:cViewPr varScale="1">
        <p:scale>
          <a:sx n="224" d="100"/>
          <a:sy n="224" d="100"/>
        </p:scale>
        <p:origin x="85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9EBFFE4-8ED9-9E4D-9237-0C2D7CFDE33F}" type="slidenum">
              <a:rPr lang="en-US"/>
              <a:pPr/>
              <a:t>‹#›</a:t>
            </a:fld>
            <a:endParaRPr lang="en-US"/>
          </a:p>
        </p:txBody>
      </p:sp>
    </p:spTree>
    <p:extLst>
      <p:ext uri="{BB962C8B-B14F-4D97-AF65-F5344CB8AC3E}">
        <p14:creationId xmlns:p14="http://schemas.microsoft.com/office/powerpoint/2010/main" val="3214821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8F3C-64EB-2D4B-9F5E-58F1250EE38B}" type="slidenum">
              <a:rPr lang="en-US"/>
              <a:pPr/>
              <a:t>1</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445EE-5E45-9441-A499-0E23D6061216}" type="slidenum">
              <a:rPr lang="en-US"/>
              <a:pPr/>
              <a:t>10</a:t>
            </a:fld>
            <a:endParaRPr lang="en-US"/>
          </a:p>
        </p:txBody>
      </p:sp>
      <p:sp>
        <p:nvSpPr>
          <p:cNvPr id="1207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72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30719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DD96E-B9BE-F64D-846A-0C9D1B2EB623}" type="slidenum">
              <a:rPr lang="en-US"/>
              <a:pPr/>
              <a:t>11</a:t>
            </a:fld>
            <a:endParaRPr lang="en-US"/>
          </a:p>
        </p:txBody>
      </p:sp>
      <p:sp>
        <p:nvSpPr>
          <p:cNvPr id="1209346"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9347" name="Text Box 3"/>
          <p:cNvSpPr txBox="1">
            <a:spLocks noGrp="1" noChangeArrowheads="1"/>
          </p:cNvSpPr>
          <p:nvPr>
            <p:ph type="body"/>
          </p:nvPr>
        </p:nvSpPr>
        <p:spPr bwMode="auto">
          <a:xfrm>
            <a:off x="1046163" y="4352925"/>
            <a:ext cx="4770437" cy="34782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1pPr>
            <a:lvl2pPr marL="742950" indent="-28575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2pPr>
            <a:lvl3pPr marL="11430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3pPr>
            <a:lvl4pPr marL="16002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4pPr>
            <a:lvl5pPr marL="2057400" indent="-228600" defTabSz="457200">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5pPr>
            <a:lvl6pPr marL="25146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6pPr>
            <a:lvl7pPr marL="29718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7pPr>
            <a:lvl8pPr marL="34290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8pPr>
            <a:lvl9pPr marL="38862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Arial" charset="0"/>
                <a:ea typeface="ＭＳ Ｐゴシック" charset="0"/>
              </a:defRPr>
            </a:lvl9pPr>
          </a:lstStyle>
          <a:p>
            <a:pPr>
              <a:lnSpc>
                <a:spcPct val="93000"/>
              </a:lnSpc>
              <a:spcBef>
                <a:spcPct val="0"/>
              </a:spcBef>
              <a:buSzPct val="45000"/>
              <a:buFont typeface="Wingdings" charset="0"/>
              <a:buNone/>
            </a:pPr>
            <a:r>
              <a:rPr lang="en-GB">
                <a:cs typeface="msgothic" charset="0"/>
              </a:rPr>
              <a:t>Map views of Ruapehu with topographic contours shown as thin black lines and roads as thin gray lines. Irregular gray areas are lakes. The measurements are indicated by a bar whose azimuth is φ and whose length is proportional to δt. They are plotted at the surface projection of the point where the ray paths intersect 10 km depth. The marking of the bar corresponds to the station recording the waveform surrounded by a circle of the same marking where the measurement was recorded [stations are shown as stars in (A) and (C) (1994) and as triangles in (B) and (D) (1998)]. (A) Shear-wave splitting from shallow (&lt;30 km) events recorded in 1994. (B) Shear-wave splitting from shallow events recorded in 1998. (C) Shear-wave splitting from deep (&gt;50 km) events recorded in 1994. (D) Shear-wave splitting from deep events recorded in 1998.</a:t>
            </a:r>
          </a:p>
        </p:txBody>
      </p:sp>
    </p:spTree>
    <p:extLst>
      <p:ext uri="{BB962C8B-B14F-4D97-AF65-F5344CB8AC3E}">
        <p14:creationId xmlns:p14="http://schemas.microsoft.com/office/powerpoint/2010/main" val="58917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DD9E9-C109-1147-A2D4-6BFA9DDB3F78}" type="slidenum">
              <a:rPr lang="en-US"/>
              <a:pPr/>
              <a:t>12</a:t>
            </a:fld>
            <a:endParaRPr lang="en-US"/>
          </a:p>
        </p:txBody>
      </p:sp>
      <p:sp>
        <p:nvSpPr>
          <p:cNvPr id="12410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1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27164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6F9C3-5439-BD48-A4C1-D9695275D27A}" type="slidenum">
              <a:rPr lang="en-US"/>
              <a:pPr/>
              <a:t>13</a:t>
            </a:fld>
            <a:endParaRPr lang="en-US"/>
          </a:p>
        </p:txBody>
      </p:sp>
      <p:sp>
        <p:nvSpPr>
          <p:cNvPr id="1243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3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6144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E5F71-4D87-0B43-B81B-1B273A3FBAE5}" type="slidenum">
              <a:rPr lang="en-US"/>
              <a:pPr/>
              <a:t>14</a:t>
            </a:fld>
            <a:endParaRPr lang="en-US"/>
          </a:p>
        </p:txBody>
      </p:sp>
      <p:sp>
        <p:nvSpPr>
          <p:cNvPr id="1245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5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02034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53525-FFAE-E149-95ED-937DEE565B93}" type="slidenum">
              <a:rPr lang="en-US"/>
              <a:pPr/>
              <a:t>15</a:t>
            </a:fld>
            <a:endParaRPr lang="en-US"/>
          </a:p>
        </p:txBody>
      </p:sp>
      <p:sp>
        <p:nvSpPr>
          <p:cNvPr id="1247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7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4110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39966-B436-B44D-8C0D-E12251E13CF7}" type="slidenum">
              <a:rPr lang="en-US"/>
              <a:pPr/>
              <a:t>16</a:t>
            </a:fld>
            <a:endParaRPr lang="en-US"/>
          </a:p>
        </p:txBody>
      </p:sp>
      <p:sp>
        <p:nvSpPr>
          <p:cNvPr id="1249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49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3360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2A6D-49A6-704F-AD30-9383A0B12E54}" type="slidenum">
              <a:rPr lang="en-US"/>
              <a:pPr/>
              <a:t>17</a:t>
            </a:fld>
            <a:endParaRPr lang="en-US"/>
          </a:p>
        </p:txBody>
      </p:sp>
      <p:sp>
        <p:nvSpPr>
          <p:cNvPr id="1251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51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6978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BF7CA-8152-9740-84C6-591A5F7F20BD}" type="slidenum">
              <a:rPr lang="en-US"/>
              <a:pPr/>
              <a:t>18</a:t>
            </a:fld>
            <a:endParaRPr lang="en-US"/>
          </a:p>
        </p:txBody>
      </p:sp>
      <p:sp>
        <p:nvSpPr>
          <p:cNvPr id="1253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53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231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8F3C-64EB-2D4B-9F5E-58F1250EE38B}" type="slidenum">
              <a:rPr lang="en-US"/>
              <a:pPr/>
              <a:t>2</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18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FCD4B-F7BB-5B4C-A337-04920AADC333}" type="slidenum">
              <a:rPr lang="en-US"/>
              <a:pPr/>
              <a:t>3</a:t>
            </a:fld>
            <a:endParaRPr lang="en-US"/>
          </a:p>
        </p:txBody>
      </p:sp>
      <p:sp>
        <p:nvSpPr>
          <p:cNvPr id="1114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14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32727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FCD4B-F7BB-5B4C-A337-04920AADC333}" type="slidenum">
              <a:rPr lang="en-US"/>
              <a:pPr/>
              <a:t>4</a:t>
            </a:fld>
            <a:endParaRPr lang="en-US"/>
          </a:p>
        </p:txBody>
      </p:sp>
      <p:sp>
        <p:nvSpPr>
          <p:cNvPr id="1114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114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6190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184C4-FD4E-CB46-AB54-BF5DA6365BCC}" type="slidenum">
              <a:rPr lang="en-US"/>
              <a:pPr/>
              <a:t>5</a:t>
            </a:fld>
            <a:endParaRPr lang="en-US"/>
          </a:p>
        </p:txBody>
      </p:sp>
      <p:sp>
        <p:nvSpPr>
          <p:cNvPr id="1197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97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04673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06A70-2D92-9748-BC8F-C49D67BFD66A}" type="slidenum">
              <a:rPr lang="en-US"/>
              <a:pPr/>
              <a:t>6</a:t>
            </a:fld>
            <a:endParaRPr lang="en-US"/>
          </a:p>
        </p:txBody>
      </p:sp>
      <p:sp>
        <p:nvSpPr>
          <p:cNvPr id="1199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199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40269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3243C-4CCB-C94E-AC49-A5AA5D650EC4}" type="slidenum">
              <a:rPr lang="en-US"/>
              <a:pPr/>
              <a:t>7</a:t>
            </a:fld>
            <a:endParaRPr lang="en-US"/>
          </a:p>
        </p:txBody>
      </p:sp>
      <p:sp>
        <p:nvSpPr>
          <p:cNvPr id="1201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1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01778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85151-3DC0-674A-BA40-EE1DD8146943}" type="slidenum">
              <a:rPr lang="en-US"/>
              <a:pPr/>
              <a:t>8</a:t>
            </a:fld>
            <a:endParaRPr lang="en-US"/>
          </a:p>
        </p:txBody>
      </p:sp>
      <p:sp>
        <p:nvSpPr>
          <p:cNvPr id="1203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3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7936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C3D76-EE0C-C045-AFF6-D758B4EC6DF5}" type="slidenum">
              <a:rPr lang="en-US"/>
              <a:pPr/>
              <a:t>9</a:t>
            </a:fld>
            <a:endParaRPr lang="en-US"/>
          </a:p>
        </p:txBody>
      </p:sp>
      <p:sp>
        <p:nvSpPr>
          <p:cNvPr id="1205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205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43212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0CCBB3-33A2-284E-9259-8C01078CF709}" type="slidenum">
              <a:rPr lang="en-US"/>
              <a:pPr/>
              <a:t>‹#›</a:t>
            </a:fld>
            <a:endParaRPr lang="en-US"/>
          </a:p>
        </p:txBody>
      </p:sp>
    </p:spTree>
    <p:extLst>
      <p:ext uri="{BB962C8B-B14F-4D97-AF65-F5344CB8AC3E}">
        <p14:creationId xmlns:p14="http://schemas.microsoft.com/office/powerpoint/2010/main" val="9153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1BE45F-671C-3A4E-BF9D-771D58660117}" type="slidenum">
              <a:rPr lang="en-US"/>
              <a:pPr/>
              <a:t>‹#›</a:t>
            </a:fld>
            <a:endParaRPr lang="en-US"/>
          </a:p>
        </p:txBody>
      </p:sp>
    </p:spTree>
    <p:extLst>
      <p:ext uri="{BB962C8B-B14F-4D97-AF65-F5344CB8AC3E}">
        <p14:creationId xmlns:p14="http://schemas.microsoft.com/office/powerpoint/2010/main" val="246195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B30DC3-DAAB-0740-BD10-C5A1499017B4}" type="slidenum">
              <a:rPr lang="en-US"/>
              <a:pPr/>
              <a:t>‹#›</a:t>
            </a:fld>
            <a:endParaRPr lang="en-US"/>
          </a:p>
        </p:txBody>
      </p:sp>
    </p:spTree>
    <p:extLst>
      <p:ext uri="{BB962C8B-B14F-4D97-AF65-F5344CB8AC3E}">
        <p14:creationId xmlns:p14="http://schemas.microsoft.com/office/powerpoint/2010/main" val="10005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72203-C79A-264B-9885-398CD6B69ABA}" type="slidenum">
              <a:rPr lang="en-US"/>
              <a:pPr/>
              <a:t>‹#›</a:t>
            </a:fld>
            <a:endParaRPr lang="en-US"/>
          </a:p>
        </p:txBody>
      </p:sp>
    </p:spTree>
    <p:extLst>
      <p:ext uri="{BB962C8B-B14F-4D97-AF65-F5344CB8AC3E}">
        <p14:creationId xmlns:p14="http://schemas.microsoft.com/office/powerpoint/2010/main" val="22456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C3223-A961-1540-BEFB-788266316EAF}" type="slidenum">
              <a:rPr lang="en-US"/>
              <a:pPr/>
              <a:t>‹#›</a:t>
            </a:fld>
            <a:endParaRPr lang="en-US"/>
          </a:p>
        </p:txBody>
      </p:sp>
    </p:spTree>
    <p:extLst>
      <p:ext uri="{BB962C8B-B14F-4D97-AF65-F5344CB8AC3E}">
        <p14:creationId xmlns:p14="http://schemas.microsoft.com/office/powerpoint/2010/main" val="22946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35D22-A4D2-1A4D-8AB2-8616B1D2F3BF}" type="slidenum">
              <a:rPr lang="en-US"/>
              <a:pPr/>
              <a:t>‹#›</a:t>
            </a:fld>
            <a:endParaRPr lang="en-US"/>
          </a:p>
        </p:txBody>
      </p:sp>
    </p:spTree>
    <p:extLst>
      <p:ext uri="{BB962C8B-B14F-4D97-AF65-F5344CB8AC3E}">
        <p14:creationId xmlns:p14="http://schemas.microsoft.com/office/powerpoint/2010/main" val="36842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06541F-17F8-5044-812B-3D3B8C044E5B}" type="slidenum">
              <a:rPr lang="en-US"/>
              <a:pPr/>
              <a:t>‹#›</a:t>
            </a:fld>
            <a:endParaRPr lang="en-US"/>
          </a:p>
        </p:txBody>
      </p:sp>
    </p:spTree>
    <p:extLst>
      <p:ext uri="{BB962C8B-B14F-4D97-AF65-F5344CB8AC3E}">
        <p14:creationId xmlns:p14="http://schemas.microsoft.com/office/powerpoint/2010/main" val="249101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F358A3-305C-B140-B107-394FA550EEAB}" type="slidenum">
              <a:rPr lang="en-US"/>
              <a:pPr/>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33CBC5-57D9-D34F-B112-07E9561DFE98}" type="slidenum">
              <a:rPr lang="en-US"/>
              <a:pPr/>
              <a:t>‹#›</a:t>
            </a:fld>
            <a:endParaRPr lang="en-US"/>
          </a:p>
        </p:txBody>
      </p:sp>
    </p:spTree>
    <p:extLst>
      <p:ext uri="{BB962C8B-B14F-4D97-AF65-F5344CB8AC3E}">
        <p14:creationId xmlns:p14="http://schemas.microsoft.com/office/powerpoint/2010/main" val="216994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4237B-8C57-5C40-ABA7-252E39B9D0C2}" type="slidenum">
              <a:rPr lang="en-US"/>
              <a:pPr/>
              <a:t>‹#›</a:t>
            </a:fld>
            <a:endParaRPr lang="en-US"/>
          </a:p>
        </p:txBody>
      </p:sp>
    </p:spTree>
    <p:extLst>
      <p:ext uri="{BB962C8B-B14F-4D97-AF65-F5344CB8AC3E}">
        <p14:creationId xmlns:p14="http://schemas.microsoft.com/office/powerpoint/2010/main" val="25073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3A2CD-EEB7-1048-8A63-593001EDF682}" type="slidenum">
              <a:rPr lang="en-US"/>
              <a:pPr/>
              <a:t>‹#›</a:t>
            </a:fld>
            <a:endParaRPr lang="en-US"/>
          </a:p>
        </p:txBody>
      </p:sp>
    </p:spTree>
    <p:extLst>
      <p:ext uri="{BB962C8B-B14F-4D97-AF65-F5344CB8AC3E}">
        <p14:creationId xmlns:p14="http://schemas.microsoft.com/office/powerpoint/2010/main" val="32779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9A21CE1-CADD-4446-B3C5-0DF05235A1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8.emf"/><Relationship Id="rId5" Type="http://schemas.openxmlformats.org/officeDocument/2006/relationships/image" Target="../media/image20.png"/><Relationship Id="rId10" Type="http://schemas.openxmlformats.org/officeDocument/2006/relationships/oleObject" Target="../embeddings/oleObject9.bin"/><Relationship Id="rId4" Type="http://schemas.openxmlformats.org/officeDocument/2006/relationships/image" Target="../media/image19.jpeg"/><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4.bin"/><Relationship Id="rId10" Type="http://schemas.openxmlformats.org/officeDocument/2006/relationships/image" Target="../media/image10.emf"/><Relationship Id="rId4" Type="http://schemas.openxmlformats.org/officeDocument/2006/relationships/image" Target="../media/image11.jpeg"/><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103313" y="76200"/>
            <a:ext cx="694055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600" i="1" dirty="0">
                <a:solidFill>
                  <a:schemeClr val="accent2"/>
                </a:solidFill>
                <a:latin typeface="Arial Black" charset="0"/>
              </a:rPr>
              <a:t>Geology 5640/6640</a:t>
            </a:r>
          </a:p>
          <a:p>
            <a:pPr algn="ctr"/>
            <a:r>
              <a:rPr lang="en-US" sz="3600" i="1" dirty="0">
                <a:solidFill>
                  <a:schemeClr val="accent2"/>
                </a:solidFill>
                <a:latin typeface="Arial Black" charset="0"/>
              </a:rPr>
              <a:t>Introduction to Seismology</a:t>
            </a:r>
            <a:endParaRPr lang="en-US" sz="3600" i="1" u="sng" dirty="0">
              <a:solidFill>
                <a:schemeClr val="accent2"/>
              </a:solidFill>
              <a:latin typeface="Arial Black" charset="0"/>
            </a:endParaRPr>
          </a:p>
        </p:txBody>
      </p:sp>
      <p:sp>
        <p:nvSpPr>
          <p:cNvPr id="43034" name="Text Box 26"/>
          <p:cNvSpPr txBox="1">
            <a:spLocks noChangeArrowheads="1"/>
          </p:cNvSpPr>
          <p:nvPr/>
        </p:nvSpPr>
        <p:spPr bwMode="auto">
          <a:xfrm>
            <a:off x="7205663" y="76200"/>
            <a:ext cx="184537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0000"/>
                </a:solidFill>
              </a:rPr>
              <a:t> 2 Dec 2020</a:t>
            </a:r>
          </a:p>
        </p:txBody>
      </p:sp>
      <p:sp>
        <p:nvSpPr>
          <p:cNvPr id="43035" name="Text Box 27"/>
          <p:cNvSpPr txBox="1">
            <a:spLocks noChangeArrowheads="1"/>
          </p:cNvSpPr>
          <p:nvPr/>
        </p:nvSpPr>
        <p:spPr bwMode="auto">
          <a:xfrm>
            <a:off x="6991350" y="6443663"/>
            <a:ext cx="21115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chemeClr val="accent2"/>
                </a:solidFill>
              </a:rPr>
              <a:t>© A.R. Lowry 2020</a:t>
            </a:r>
            <a:endParaRPr lang="en-US" sz="1800" dirty="0">
              <a:solidFill>
                <a:schemeClr val="accent2"/>
              </a:solidFill>
              <a:ea typeface="ヒラギノ角ゴ Pro W3" charset="0"/>
              <a:cs typeface="ヒラギノ角ゴ Pro W3" charset="0"/>
            </a:endParaRPr>
          </a:p>
        </p:txBody>
      </p:sp>
      <p:sp>
        <p:nvSpPr>
          <p:cNvPr id="13" name="Text Box 69">
            <a:extLst>
              <a:ext uri="{FF2B5EF4-FFF2-40B4-BE49-F238E27FC236}">
                <a16:creationId xmlns:a16="http://schemas.microsoft.com/office/drawing/2014/main" id="{AB6E2B9C-4CC6-324A-ACFD-3154B6669559}"/>
              </a:ext>
            </a:extLst>
          </p:cNvPr>
          <p:cNvSpPr txBox="1">
            <a:spLocks noChangeArrowheads="1"/>
          </p:cNvSpPr>
          <p:nvPr/>
        </p:nvSpPr>
        <p:spPr bwMode="auto">
          <a:xfrm>
            <a:off x="60325" y="6324600"/>
            <a:ext cx="581281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solidFill>
                  <a:schemeClr val="accent2"/>
                </a:solidFill>
                <a:cs typeface="ＭＳ Ｐゴシック" charset="0"/>
              </a:rPr>
              <a:t>Read for Fri 4 Dec: </a:t>
            </a:r>
            <a:r>
              <a:rPr lang="en-US" i="1" dirty="0">
                <a:solidFill>
                  <a:schemeClr val="accent2"/>
                </a:solidFill>
                <a:cs typeface="ＭＳ Ｐゴシック" charset="0"/>
              </a:rPr>
              <a:t>S&amp;W</a:t>
            </a:r>
            <a:r>
              <a:rPr lang="en-US" dirty="0">
                <a:solidFill>
                  <a:schemeClr val="accent2"/>
                </a:solidFill>
                <a:cs typeface="ＭＳ Ｐゴシック" charset="0"/>
              </a:rPr>
              <a:t> 185-198 (§3.7)</a:t>
            </a:r>
          </a:p>
        </p:txBody>
      </p:sp>
      <p:sp>
        <p:nvSpPr>
          <p:cNvPr id="14" name="Text Box 119">
            <a:extLst>
              <a:ext uri="{FF2B5EF4-FFF2-40B4-BE49-F238E27FC236}">
                <a16:creationId xmlns:a16="http://schemas.microsoft.com/office/drawing/2014/main" id="{5D589EE3-0990-D342-8A7F-B5F3C2512DFB}"/>
              </a:ext>
            </a:extLst>
          </p:cNvPr>
          <p:cNvSpPr txBox="1">
            <a:spLocks noChangeArrowheads="1"/>
          </p:cNvSpPr>
          <p:nvPr/>
        </p:nvSpPr>
        <p:spPr bwMode="auto">
          <a:xfrm>
            <a:off x="127000" y="1143000"/>
            <a:ext cx="9000681"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FF0000"/>
                </a:solidFill>
                <a:latin typeface="Arial Black" charset="0"/>
              </a:rPr>
              <a:t>Last time:</a:t>
            </a:r>
            <a:r>
              <a:rPr lang="en-US" dirty="0">
                <a:solidFill>
                  <a:schemeClr val="accent2"/>
                </a:solidFill>
              </a:rPr>
              <a:t> </a:t>
            </a:r>
            <a:r>
              <a:rPr lang="en-US" i="1" dirty="0">
                <a:solidFill>
                  <a:schemeClr val="accent2"/>
                </a:solidFill>
                <a:latin typeface="Arial Black" charset="0"/>
              </a:rPr>
              <a:t>Anisotropy</a:t>
            </a:r>
          </a:p>
          <a:p>
            <a:endParaRPr lang="en-US" sz="600" dirty="0">
              <a:solidFill>
                <a:schemeClr val="accent2"/>
              </a:solidFill>
            </a:endParaRPr>
          </a:p>
          <a:p>
            <a:pPr>
              <a:buFontTx/>
              <a:buChar char="•"/>
            </a:pPr>
            <a:r>
              <a:rPr lang="en-US" dirty="0">
                <a:solidFill>
                  <a:schemeClr val="accent2"/>
                </a:solidFill>
              </a:rPr>
              <a:t> </a:t>
            </a:r>
            <a:r>
              <a:rPr lang="en-US" i="1" dirty="0">
                <a:solidFill>
                  <a:srgbClr val="FF0000"/>
                </a:solidFill>
                <a:latin typeface="Arial Black" charset="0"/>
              </a:rPr>
              <a:t>Anisotropy</a:t>
            </a:r>
            <a:r>
              <a:rPr lang="en-US" dirty="0">
                <a:solidFill>
                  <a:schemeClr val="accent2"/>
                </a:solidFill>
              </a:rPr>
              <a:t> refers to the directional dependence of seismic</a:t>
            </a:r>
          </a:p>
          <a:p>
            <a:r>
              <a:rPr lang="en-US" dirty="0">
                <a:solidFill>
                  <a:schemeClr val="accent2"/>
                </a:solidFill>
              </a:rPr>
              <a:t>   velocity, and has two main types: </a:t>
            </a:r>
            <a:r>
              <a:rPr lang="en-US" i="1" dirty="0">
                <a:solidFill>
                  <a:srgbClr val="FF0000"/>
                </a:solidFill>
                <a:latin typeface="Arial Black" charset="0"/>
              </a:rPr>
              <a:t>SPO</a:t>
            </a:r>
            <a:r>
              <a:rPr lang="en-US" dirty="0">
                <a:solidFill>
                  <a:schemeClr val="accent2"/>
                </a:solidFill>
              </a:rPr>
              <a:t> and </a:t>
            </a:r>
            <a:r>
              <a:rPr lang="en-US" i="1" dirty="0">
                <a:solidFill>
                  <a:srgbClr val="FF0000"/>
                </a:solidFill>
                <a:latin typeface="Arial Black" charset="0"/>
              </a:rPr>
              <a:t>LPO</a:t>
            </a:r>
            <a:endParaRPr lang="en-US" dirty="0">
              <a:solidFill>
                <a:schemeClr val="accent2"/>
              </a:solidFill>
            </a:endParaRPr>
          </a:p>
          <a:p>
            <a:endParaRPr lang="en-US" sz="600" dirty="0">
              <a:solidFill>
                <a:schemeClr val="accent2"/>
              </a:solidFill>
            </a:endParaRPr>
          </a:p>
          <a:p>
            <a:r>
              <a:rPr lang="en-US" dirty="0">
                <a:solidFill>
                  <a:schemeClr val="accent2"/>
                </a:solidFill>
              </a:rPr>
              <a:t>• </a:t>
            </a:r>
            <a:r>
              <a:rPr lang="en-US" i="1" dirty="0">
                <a:solidFill>
                  <a:srgbClr val="FF0000"/>
                </a:solidFill>
                <a:latin typeface="Arial Black" charset="0"/>
              </a:rPr>
              <a:t>Shape-preferred orientation (SPO)</a:t>
            </a:r>
            <a:r>
              <a:rPr lang="en-US" dirty="0">
                <a:solidFill>
                  <a:schemeClr val="accent2"/>
                </a:solidFill>
              </a:rPr>
              <a:t> refers to geometrical</a:t>
            </a:r>
          </a:p>
          <a:p>
            <a:r>
              <a:rPr lang="en-US" dirty="0">
                <a:solidFill>
                  <a:schemeClr val="accent2"/>
                </a:solidFill>
              </a:rPr>
              <a:t>   arrangement of bodies that have intrinsically isotropic velocity</a:t>
            </a:r>
          </a:p>
          <a:p>
            <a:r>
              <a:rPr lang="en-US" dirty="0">
                <a:solidFill>
                  <a:schemeClr val="accent2"/>
                </a:solidFill>
              </a:rPr>
              <a:t>   properties. When velocity is heterogeneous on scales that</a:t>
            </a:r>
          </a:p>
          <a:p>
            <a:r>
              <a:rPr lang="en-US" dirty="0">
                <a:solidFill>
                  <a:schemeClr val="accent2"/>
                </a:solidFill>
              </a:rPr>
              <a:t>   are small relative to the seismic wavelength, the wave </a:t>
            </a:r>
            <a:r>
              <a:rPr lang="ja-JP" altLang="en-US" dirty="0">
                <a:solidFill>
                  <a:schemeClr val="accent2"/>
                </a:solidFill>
              </a:rPr>
              <a:t>“</a:t>
            </a:r>
            <a:r>
              <a:rPr lang="en-US" dirty="0">
                <a:solidFill>
                  <a:schemeClr val="accent2"/>
                </a:solidFill>
              </a:rPr>
              <a:t>acts</a:t>
            </a:r>
          </a:p>
          <a:p>
            <a:r>
              <a:rPr lang="en-US" dirty="0">
                <a:solidFill>
                  <a:schemeClr val="accent2"/>
                </a:solidFill>
              </a:rPr>
              <a:t>   like</a:t>
            </a:r>
            <a:r>
              <a:rPr lang="ja-JP" altLang="en-US" dirty="0">
                <a:solidFill>
                  <a:schemeClr val="accent2"/>
                </a:solidFill>
              </a:rPr>
              <a:t>”</a:t>
            </a:r>
            <a:r>
              <a:rPr lang="en-US" dirty="0">
                <a:solidFill>
                  <a:schemeClr val="accent2"/>
                </a:solidFill>
              </a:rPr>
              <a:t> a wave traveling in an intrinsically anisotropic medium</a:t>
            </a:r>
            <a:endParaRPr lang="fr-FR" sz="3000" i="1" dirty="0">
              <a:solidFill>
                <a:schemeClr val="tx2"/>
              </a:solidFill>
              <a:latin typeface="Times New Roman" charset="0"/>
              <a:cs typeface="DejaVu Sans" charset="0"/>
            </a:endParaRPr>
          </a:p>
          <a:p>
            <a:endParaRPr lang="en-US" sz="600" dirty="0">
              <a:solidFill>
                <a:schemeClr val="accent2"/>
              </a:solidFill>
            </a:endParaRPr>
          </a:p>
          <a:p>
            <a:r>
              <a:rPr lang="en-US" dirty="0">
                <a:solidFill>
                  <a:schemeClr val="accent2"/>
                </a:solidFill>
              </a:rPr>
              <a:t>• </a:t>
            </a:r>
            <a:r>
              <a:rPr lang="en-US" i="1" dirty="0">
                <a:solidFill>
                  <a:srgbClr val="FF0000"/>
                </a:solidFill>
                <a:latin typeface="Arial Black" charset="0"/>
              </a:rPr>
              <a:t>Lattice-preferred orientation (LPO)</a:t>
            </a:r>
            <a:r>
              <a:rPr lang="en-US" dirty="0">
                <a:solidFill>
                  <a:schemeClr val="accent2"/>
                </a:solidFill>
              </a:rPr>
              <a:t> describes</a:t>
            </a:r>
          </a:p>
          <a:p>
            <a:r>
              <a:rPr lang="en-US" dirty="0">
                <a:solidFill>
                  <a:schemeClr val="accent2"/>
                </a:solidFill>
              </a:rPr>
              <a:t>   anisotropy that is intrinsic (i.e., not scale dependent) resulting</a:t>
            </a:r>
          </a:p>
          <a:p>
            <a:r>
              <a:rPr lang="en-US" dirty="0">
                <a:solidFill>
                  <a:schemeClr val="accent2"/>
                </a:solidFill>
              </a:rPr>
              <a:t>   from packing/bond structure at the molecular level</a:t>
            </a:r>
          </a:p>
          <a:p>
            <a:endParaRPr lang="en-US" sz="600" dirty="0">
              <a:solidFill>
                <a:schemeClr val="accent2"/>
              </a:solidFill>
            </a:endParaRPr>
          </a:p>
          <a:p>
            <a:r>
              <a:rPr lang="en-US" dirty="0">
                <a:solidFill>
                  <a:schemeClr val="accent2"/>
                </a:solidFill>
              </a:rPr>
              <a:t>• Different minerals have different fast-axis relations to crystal</a:t>
            </a:r>
          </a:p>
          <a:p>
            <a:r>
              <a:rPr lang="en-US" dirty="0">
                <a:solidFill>
                  <a:schemeClr val="accent2"/>
                </a:solidFill>
              </a:rPr>
              <a:t>   axes &amp; strain, but for dry olivine, fast </a:t>
            </a:r>
            <a:r>
              <a:rPr lang="en-US" i="1" dirty="0" err="1">
                <a:latin typeface="Times New Roman" charset="0"/>
              </a:rPr>
              <a:t>v</a:t>
            </a:r>
            <a:r>
              <a:rPr lang="en-US" i="1" baseline="-25000" dirty="0" err="1">
                <a:latin typeface="Times New Roman" charset="0"/>
              </a:rPr>
              <a:t>S</a:t>
            </a:r>
            <a:r>
              <a:rPr lang="en-US" dirty="0">
                <a:solidFill>
                  <a:schemeClr val="accent2"/>
                </a:solidFill>
              </a:rPr>
              <a:t> axis = flow direction!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6275" name="Picture 1" descr="3_6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8288"/>
            <a:ext cx="7467600" cy="632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6276" name="Text Box 4"/>
          <p:cNvSpPr txBox="1">
            <a:spLocks noChangeArrowheads="1"/>
          </p:cNvSpPr>
          <p:nvPr/>
        </p:nvSpPr>
        <p:spPr bwMode="auto">
          <a:xfrm>
            <a:off x="7543800" y="1922463"/>
            <a:ext cx="1489075" cy="301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Note </a:t>
            </a:r>
            <a:r>
              <a:rPr lang="en-US" i="1">
                <a:solidFill>
                  <a:schemeClr val="tx2"/>
                </a:solidFill>
                <a:latin typeface="Symbol" charset="0"/>
                <a:sym typeface="Symbol" charset="0"/>
              </a:rPr>
              <a:t></a:t>
            </a:r>
          </a:p>
          <a:p>
            <a:r>
              <a:rPr lang="en-US">
                <a:solidFill>
                  <a:schemeClr val="accent2"/>
                </a:solidFill>
              </a:rPr>
              <a:t>gives you</a:t>
            </a:r>
          </a:p>
          <a:p>
            <a:r>
              <a:rPr lang="en-US">
                <a:solidFill>
                  <a:schemeClr val="accent2"/>
                </a:solidFill>
              </a:rPr>
              <a:t>the fast</a:t>
            </a:r>
          </a:p>
          <a:p>
            <a:r>
              <a:rPr lang="en-US">
                <a:solidFill>
                  <a:schemeClr val="accent2"/>
                </a:solidFill>
              </a:rPr>
              <a:t>direction;</a:t>
            </a:r>
          </a:p>
          <a:p>
            <a:r>
              <a:rPr lang="en-US" i="1">
                <a:solidFill>
                  <a:schemeClr val="tx2"/>
                </a:solidFill>
                <a:latin typeface="Symbol" charset="0"/>
                <a:sym typeface="Symbol" charset="0"/>
              </a:rPr>
              <a:t></a:t>
            </a:r>
            <a:r>
              <a:rPr lang="en-US" i="1">
                <a:solidFill>
                  <a:schemeClr val="tx2"/>
                </a:solidFill>
                <a:latin typeface="Times New Roman" charset="0"/>
              </a:rPr>
              <a:t>t</a:t>
            </a:r>
            <a:r>
              <a:rPr lang="en-US">
                <a:solidFill>
                  <a:schemeClr val="accent2"/>
                </a:solidFill>
              </a:rPr>
              <a:t> </a:t>
            </a:r>
          </a:p>
          <a:p>
            <a:r>
              <a:rPr lang="en-US">
                <a:solidFill>
                  <a:schemeClr val="accent2"/>
                </a:solidFill>
              </a:rPr>
              <a:t>describes</a:t>
            </a:r>
          </a:p>
          <a:p>
            <a:r>
              <a:rPr lang="en-US">
                <a:solidFill>
                  <a:schemeClr val="accent2"/>
                </a:solidFill>
              </a:rPr>
              <a:t>thickness</a:t>
            </a:r>
          </a:p>
          <a:p>
            <a:r>
              <a:rPr lang="en-US">
                <a:solidFill>
                  <a:schemeClr val="accent2"/>
                </a:solidFill>
              </a:rPr>
              <a:t>times </a:t>
            </a:r>
            <a:r>
              <a:rPr lang="en-US" i="1">
                <a:solidFill>
                  <a:schemeClr val="tx2"/>
                </a:solidFill>
                <a:latin typeface="Symbol" charset="0"/>
                <a:sym typeface="Symbol" charset="0"/>
              </a:rPr>
              <a:t></a:t>
            </a:r>
            <a:r>
              <a:rPr lang="en-US" i="1">
                <a:solidFill>
                  <a:schemeClr val="tx2"/>
                </a:solidFill>
                <a:latin typeface="Times New Roman" charset="0"/>
              </a:rPr>
              <a:t>v</a:t>
            </a:r>
            <a:r>
              <a:rPr lang="en-US">
                <a:solidFill>
                  <a:schemeClr val="accent2"/>
                </a:solidFill>
              </a:rPr>
              <a:t>!</a:t>
            </a:r>
          </a:p>
        </p:txBody>
      </p:sp>
    </p:spTree>
    <p:extLst>
      <p:ext uri="{BB962C8B-B14F-4D97-AF65-F5344CB8AC3E}">
        <p14:creationId xmlns:p14="http://schemas.microsoft.com/office/powerpoint/2010/main" val="315204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52400"/>
            <a:ext cx="7239000" cy="62817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08324" name="Rectangle 4"/>
          <p:cNvSpPr>
            <a:spLocks noChangeArrowheads="1"/>
          </p:cNvSpPr>
          <p:nvPr/>
        </p:nvSpPr>
        <p:spPr bwMode="auto">
          <a:xfrm>
            <a:off x="4362450" y="6462713"/>
            <a:ext cx="3008313" cy="31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hangingPunct="0">
              <a:lnSpc>
                <a:spcPct val="93000"/>
              </a:lnSpc>
              <a:buClr>
                <a:srgbClr val="000000"/>
              </a:buClr>
              <a:buSzPct val="45000"/>
              <a:buFont typeface="Wingdings" charset="0"/>
              <a:buNone/>
            </a:pPr>
            <a:r>
              <a:rPr lang="en-GB" sz="1600" i="1">
                <a:solidFill>
                  <a:srgbClr val="000000"/>
                </a:solidFill>
                <a:cs typeface="msgothic" charset="0"/>
              </a:rPr>
              <a:t>Miller &amp; Savage, Science, 2001</a:t>
            </a:r>
          </a:p>
        </p:txBody>
      </p:sp>
      <p:pic>
        <p:nvPicPr>
          <p:cNvPr id="1208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5157788"/>
            <a:ext cx="762000" cy="4048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08326" name="Text Box 6"/>
          <p:cNvSpPr txBox="1">
            <a:spLocks noChangeArrowheads="1"/>
          </p:cNvSpPr>
          <p:nvPr/>
        </p:nvSpPr>
        <p:spPr bwMode="auto">
          <a:xfrm>
            <a:off x="7318375" y="1192213"/>
            <a:ext cx="1709738"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Time-</a:t>
            </a:r>
          </a:p>
          <a:p>
            <a:r>
              <a:rPr lang="en-US">
                <a:solidFill>
                  <a:schemeClr val="accent2"/>
                </a:solidFill>
              </a:rPr>
              <a:t>varying</a:t>
            </a:r>
          </a:p>
          <a:p>
            <a:r>
              <a:rPr lang="en-US">
                <a:solidFill>
                  <a:schemeClr val="accent2"/>
                </a:solidFill>
              </a:rPr>
              <a:t>anisotropy</a:t>
            </a:r>
          </a:p>
          <a:p>
            <a:r>
              <a:rPr lang="en-US">
                <a:solidFill>
                  <a:schemeClr val="accent2"/>
                </a:solidFill>
              </a:rPr>
              <a:t>has been</a:t>
            </a:r>
          </a:p>
          <a:p>
            <a:r>
              <a:rPr lang="en-US">
                <a:solidFill>
                  <a:schemeClr val="accent2"/>
                </a:solidFill>
              </a:rPr>
              <a:t>observed</a:t>
            </a:r>
          </a:p>
          <a:p>
            <a:r>
              <a:rPr lang="en-US">
                <a:solidFill>
                  <a:schemeClr val="accent2"/>
                </a:solidFill>
              </a:rPr>
              <a:t>e.g. before</a:t>
            </a:r>
          </a:p>
          <a:p>
            <a:r>
              <a:rPr lang="en-US">
                <a:solidFill>
                  <a:schemeClr val="accent2"/>
                </a:solidFill>
              </a:rPr>
              <a:t>and after</a:t>
            </a:r>
          </a:p>
          <a:p>
            <a:r>
              <a:rPr lang="en-US">
                <a:solidFill>
                  <a:schemeClr val="accent2"/>
                </a:solidFill>
              </a:rPr>
              <a:t>an eruption</a:t>
            </a:r>
          </a:p>
          <a:p>
            <a:r>
              <a:rPr lang="en-US">
                <a:solidFill>
                  <a:schemeClr val="accent2"/>
                </a:solidFill>
              </a:rPr>
              <a:t>of Mount</a:t>
            </a:r>
          </a:p>
          <a:p>
            <a:r>
              <a:rPr lang="en-US">
                <a:solidFill>
                  <a:schemeClr val="accent2"/>
                </a:solidFill>
              </a:rPr>
              <a:t>Ruapehu</a:t>
            </a:r>
          </a:p>
          <a:p>
            <a:r>
              <a:rPr lang="en-US">
                <a:solidFill>
                  <a:schemeClr val="accent2"/>
                </a:solidFill>
              </a:rPr>
              <a:t>in New</a:t>
            </a:r>
          </a:p>
          <a:p>
            <a:r>
              <a:rPr lang="en-US">
                <a:solidFill>
                  <a:schemeClr val="accent2"/>
                </a:solidFill>
              </a:rPr>
              <a:t>Zealand…</a:t>
            </a:r>
          </a:p>
        </p:txBody>
      </p:sp>
      <p:sp>
        <p:nvSpPr>
          <p:cNvPr id="1208327" name="Text Box 7"/>
          <p:cNvSpPr txBox="1">
            <a:spLocks noChangeArrowheads="1"/>
          </p:cNvSpPr>
          <p:nvPr/>
        </p:nvSpPr>
        <p:spPr bwMode="auto">
          <a:xfrm>
            <a:off x="1162050" y="228600"/>
            <a:ext cx="1730375"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1994, &lt;30 km</a:t>
            </a:r>
          </a:p>
        </p:txBody>
      </p:sp>
      <p:sp>
        <p:nvSpPr>
          <p:cNvPr id="1208328" name="Text Box 8"/>
          <p:cNvSpPr txBox="1">
            <a:spLocks noChangeArrowheads="1"/>
          </p:cNvSpPr>
          <p:nvPr/>
        </p:nvSpPr>
        <p:spPr bwMode="auto">
          <a:xfrm>
            <a:off x="4537075" y="228600"/>
            <a:ext cx="1730375"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1998, &lt;30 km</a:t>
            </a:r>
          </a:p>
        </p:txBody>
      </p:sp>
      <p:sp>
        <p:nvSpPr>
          <p:cNvPr id="1208329" name="Text Box 9"/>
          <p:cNvSpPr txBox="1">
            <a:spLocks noChangeArrowheads="1"/>
          </p:cNvSpPr>
          <p:nvPr/>
        </p:nvSpPr>
        <p:spPr bwMode="auto">
          <a:xfrm>
            <a:off x="1216025" y="3352800"/>
            <a:ext cx="1730375"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1994, &gt;50 km</a:t>
            </a:r>
          </a:p>
        </p:txBody>
      </p:sp>
      <p:sp>
        <p:nvSpPr>
          <p:cNvPr id="1208330" name="Text Box 10"/>
          <p:cNvSpPr txBox="1">
            <a:spLocks noChangeArrowheads="1"/>
          </p:cNvSpPr>
          <p:nvPr/>
        </p:nvSpPr>
        <p:spPr bwMode="auto">
          <a:xfrm>
            <a:off x="4591050" y="3352800"/>
            <a:ext cx="1730375"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a:t>1998, &gt;50 km</a:t>
            </a:r>
          </a:p>
        </p:txBody>
      </p:sp>
    </p:spTree>
    <p:extLst>
      <p:ext uri="{BB962C8B-B14F-4D97-AF65-F5344CB8AC3E}">
        <p14:creationId xmlns:p14="http://schemas.microsoft.com/office/powerpoint/2010/main" val="3026013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7" name="Rectangle 3"/>
          <p:cNvSpPr>
            <a:spLocks noChangeArrowheads="1"/>
          </p:cNvSpPr>
          <p:nvPr/>
        </p:nvSpPr>
        <p:spPr bwMode="auto">
          <a:xfrm>
            <a:off x="504825" y="215900"/>
            <a:ext cx="8420244" cy="6494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rPr>
              <a:t>Attenuation and </a:t>
            </a:r>
            <a:r>
              <a:rPr lang="en-US" sz="3200" i="1" dirty="0" err="1">
                <a:solidFill>
                  <a:schemeClr val="accent2"/>
                </a:solidFill>
                <a:latin typeface="Arial Black" charset="0"/>
              </a:rPr>
              <a:t>Anelasticity</a:t>
            </a:r>
            <a:endParaRPr lang="en-US" sz="3200" i="1" dirty="0">
              <a:solidFill>
                <a:schemeClr val="accent2"/>
              </a:solidFill>
              <a:latin typeface="Arial Black" charset="0"/>
            </a:endParaRPr>
          </a:p>
          <a:p>
            <a:endParaRPr lang="en-US" sz="1200" i="1" dirty="0">
              <a:solidFill>
                <a:schemeClr val="accent2"/>
              </a:solidFill>
              <a:latin typeface="Arial Black" charset="0"/>
            </a:endParaRPr>
          </a:p>
          <a:p>
            <a:r>
              <a:rPr lang="en-US" dirty="0">
                <a:solidFill>
                  <a:schemeClr val="accent2"/>
                </a:solidFill>
                <a:cs typeface="ＭＳ Ｐゴシック" charset="0"/>
              </a:rPr>
              <a:t>Wave amplitudes depend on:</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a:solidFill>
                  <a:schemeClr val="accent2"/>
                </a:solidFill>
                <a:latin typeface="Arial Black" charset="0"/>
                <a:cs typeface="ＭＳ Ｐゴシック" charset="0"/>
              </a:rPr>
              <a:t>Source energy</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a:solidFill>
                  <a:schemeClr val="accent2"/>
                </a:solidFill>
                <a:latin typeface="Arial Black"/>
                <a:cs typeface="Arial Black"/>
              </a:rPr>
              <a:t>Mode conversions </a:t>
            </a:r>
            <a:r>
              <a:rPr lang="en-US" dirty="0">
                <a:solidFill>
                  <a:schemeClr val="accent2"/>
                </a:solidFill>
                <a:cs typeface="ＭＳ Ｐゴシック" charset="0"/>
              </a:rPr>
              <a:t>or </a:t>
            </a:r>
            <a:r>
              <a:rPr lang="en-US" i="1" dirty="0">
                <a:solidFill>
                  <a:schemeClr val="accent2"/>
                </a:solidFill>
                <a:latin typeface="Arial Black" charset="0"/>
                <a:cs typeface="ＭＳ Ｐゴシック" charset="0"/>
              </a:rPr>
              <a:t>Transmissions/Reflections</a:t>
            </a:r>
          </a:p>
          <a:p>
            <a:r>
              <a:rPr lang="en-US" i="1" dirty="0">
                <a:solidFill>
                  <a:schemeClr val="accent2"/>
                </a:solidFill>
                <a:latin typeface="Arial Black" charset="0"/>
                <a:cs typeface="ＭＳ Ｐゴシック" charset="0"/>
              </a:rPr>
              <a:t>  </a:t>
            </a:r>
            <a:r>
              <a:rPr lang="en-US" dirty="0">
                <a:solidFill>
                  <a:schemeClr val="accent2"/>
                </a:solidFill>
                <a:cs typeface="ＭＳ Ｐゴシック" charset="0"/>
              </a:rPr>
              <a:t> at interfaces (i.e., </a:t>
            </a:r>
            <a:r>
              <a:rPr lang="en-US" i="1" dirty="0" err="1">
                <a:solidFill>
                  <a:schemeClr val="accent2"/>
                </a:solidFill>
                <a:latin typeface="Arial Black" charset="0"/>
                <a:cs typeface="ＭＳ Ｐゴシック" charset="0"/>
              </a:rPr>
              <a:t>Zoeppritz</a:t>
            </a:r>
            <a:r>
              <a:rPr lang="en-US" i="1" dirty="0">
                <a:solidFill>
                  <a:schemeClr val="accent2"/>
                </a:solidFill>
                <a:latin typeface="Arial Black" charset="0"/>
                <a:cs typeface="ＭＳ Ｐゴシック" charset="0"/>
              </a:rPr>
              <a:t>’ Equations</a:t>
            </a:r>
            <a:r>
              <a:rPr lang="en-US" dirty="0">
                <a:solidFill>
                  <a:schemeClr val="accent2"/>
                </a:solidFill>
                <a:cs typeface="ＭＳ Ｐゴシック" charset="0"/>
              </a:rPr>
              <a:t>)</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a:solidFill>
                  <a:schemeClr val="accent2"/>
                </a:solidFill>
                <a:latin typeface="Arial Black" charset="0"/>
                <a:cs typeface="ＭＳ Ｐゴシック" charset="0"/>
              </a:rPr>
              <a:t>Geometric Spreading</a:t>
            </a:r>
            <a:r>
              <a:rPr lang="en-US" dirty="0">
                <a:solidFill>
                  <a:schemeClr val="accent2"/>
                </a:solidFill>
                <a:cs typeface="ＭＳ Ｐゴシック" charset="0"/>
              </a:rPr>
              <a:t>: As a </a:t>
            </a:r>
            <a:r>
              <a:rPr lang="en-US" dirty="0" err="1">
                <a:solidFill>
                  <a:schemeClr val="accent2"/>
                </a:solidFill>
                <a:cs typeface="ＭＳ Ｐゴシック" charset="0"/>
              </a:rPr>
              <a:t>wavefront</a:t>
            </a:r>
            <a:r>
              <a:rPr lang="en-US" dirty="0">
                <a:solidFill>
                  <a:schemeClr val="accent2"/>
                </a:solidFill>
                <a:cs typeface="ＭＳ Ｐゴシック" charset="0"/>
              </a:rPr>
              <a:t> propagates </a:t>
            </a:r>
          </a:p>
          <a:p>
            <a:r>
              <a:rPr lang="en-US" dirty="0">
                <a:solidFill>
                  <a:schemeClr val="accent2"/>
                </a:solidFill>
                <a:cs typeface="ＭＳ Ｐゴシック" charset="0"/>
              </a:rPr>
              <a:t>   from a finite source and encompasses a larger volume, </a:t>
            </a:r>
          </a:p>
          <a:p>
            <a:r>
              <a:rPr lang="en-US" dirty="0">
                <a:solidFill>
                  <a:schemeClr val="accent2"/>
                </a:solidFill>
                <a:cs typeface="ＭＳ Ｐゴシック" charset="0"/>
              </a:rPr>
              <a:t>   conservation of energy requires amplitude to diminish.</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err="1">
                <a:solidFill>
                  <a:schemeClr val="accent2"/>
                </a:solidFill>
                <a:latin typeface="Arial Black" charset="0"/>
                <a:cs typeface="ＭＳ Ｐゴシック" charset="0"/>
              </a:rPr>
              <a:t>Multipathing</a:t>
            </a:r>
            <a:r>
              <a:rPr lang="en-US" dirty="0">
                <a:solidFill>
                  <a:schemeClr val="accent2"/>
                </a:solidFill>
                <a:cs typeface="ＭＳ Ｐゴシック" charset="0"/>
              </a:rPr>
              <a:t>: Focusing and defocusing of waves</a:t>
            </a:r>
          </a:p>
          <a:p>
            <a:r>
              <a:rPr lang="en-US" dirty="0">
                <a:solidFill>
                  <a:schemeClr val="accent2"/>
                </a:solidFill>
                <a:cs typeface="ＭＳ Ｐゴシック" charset="0"/>
              </a:rPr>
              <a:t>   (analogous to mirages in the case of light).</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a:solidFill>
                  <a:schemeClr val="accent2"/>
                </a:solidFill>
                <a:latin typeface="Arial Black" charset="0"/>
                <a:cs typeface="ＭＳ Ｐゴシック" charset="0"/>
              </a:rPr>
              <a:t>Scattering</a:t>
            </a:r>
            <a:r>
              <a:rPr lang="en-US" dirty="0">
                <a:solidFill>
                  <a:schemeClr val="accent2"/>
                </a:solidFill>
                <a:cs typeface="ＭＳ Ｐゴシック" charset="0"/>
              </a:rPr>
              <a:t>: Like </a:t>
            </a:r>
            <a:r>
              <a:rPr lang="en-US" dirty="0" err="1">
                <a:solidFill>
                  <a:schemeClr val="accent2"/>
                </a:solidFill>
                <a:cs typeface="ＭＳ Ｐゴシック" charset="0"/>
              </a:rPr>
              <a:t>multipathing</a:t>
            </a:r>
            <a:r>
              <a:rPr lang="en-US" dirty="0">
                <a:solidFill>
                  <a:schemeClr val="accent2"/>
                </a:solidFill>
                <a:cs typeface="ＭＳ Ｐゴシック" charset="0"/>
              </a:rPr>
              <a:t>, but this occurs when</a:t>
            </a:r>
          </a:p>
          <a:p>
            <a:r>
              <a:rPr lang="en-US" dirty="0">
                <a:solidFill>
                  <a:schemeClr val="accent2"/>
                </a:solidFill>
                <a:cs typeface="ＭＳ Ｐゴシック" charset="0"/>
              </a:rPr>
              <a:t>   velocity heterogeneities have wavelengths of the same</a:t>
            </a:r>
          </a:p>
          <a:p>
            <a:r>
              <a:rPr lang="en-US" dirty="0">
                <a:solidFill>
                  <a:schemeClr val="accent2"/>
                </a:solidFill>
                <a:cs typeface="ＭＳ Ｐゴシック" charset="0"/>
              </a:rPr>
              <a:t>   order as the propagating wave.</a:t>
            </a:r>
          </a:p>
          <a:p>
            <a:endParaRPr lang="en-US" sz="600" dirty="0">
              <a:solidFill>
                <a:schemeClr val="accent2"/>
              </a:solidFill>
              <a:cs typeface="ＭＳ Ｐゴシック" charset="0"/>
            </a:endParaRPr>
          </a:p>
          <a:p>
            <a:r>
              <a:rPr lang="en-US" dirty="0">
                <a:solidFill>
                  <a:schemeClr val="accent2"/>
                </a:solidFill>
                <a:cs typeface="ＭＳ Ｐゴシック" charset="0"/>
              </a:rPr>
              <a:t>• </a:t>
            </a:r>
            <a:r>
              <a:rPr lang="en-US" i="1" dirty="0" err="1">
                <a:solidFill>
                  <a:schemeClr val="accent2"/>
                </a:solidFill>
                <a:latin typeface="Arial Black" charset="0"/>
                <a:cs typeface="ＭＳ Ｐゴシック" charset="0"/>
              </a:rPr>
              <a:t>Anelasticity</a:t>
            </a:r>
            <a:r>
              <a:rPr lang="en-US" dirty="0">
                <a:solidFill>
                  <a:schemeClr val="accent2"/>
                </a:solidFill>
                <a:cs typeface="ＭＳ Ｐゴシック" charset="0"/>
              </a:rPr>
              <a:t>: Elastic energy is converted to heat during</a:t>
            </a:r>
          </a:p>
          <a:p>
            <a:r>
              <a:rPr lang="en-US" dirty="0">
                <a:solidFill>
                  <a:schemeClr val="accent2"/>
                </a:solidFill>
                <a:cs typeface="ＭＳ Ｐゴシック" charset="0"/>
              </a:rPr>
              <a:t>   </a:t>
            </a:r>
            <a:r>
              <a:rPr lang="en-US" dirty="0" err="1">
                <a:solidFill>
                  <a:schemeClr val="accent2"/>
                </a:solidFill>
                <a:cs typeface="ＭＳ Ｐゴシック" charset="0"/>
              </a:rPr>
              <a:t>anelastic</a:t>
            </a:r>
            <a:r>
              <a:rPr lang="en-US" dirty="0">
                <a:solidFill>
                  <a:schemeClr val="accent2"/>
                </a:solidFill>
                <a:cs typeface="ＭＳ Ｐゴシック" charset="0"/>
              </a:rPr>
              <a:t> (unrecoverable) deformation.</a:t>
            </a:r>
            <a:endParaRPr lang="en-US" i="1" dirty="0">
              <a:solidFill>
                <a:schemeClr val="accent2"/>
              </a:solidFill>
            </a:endParaRPr>
          </a:p>
        </p:txBody>
      </p:sp>
    </p:spTree>
    <p:extLst>
      <p:ext uri="{BB962C8B-B14F-4D97-AF65-F5344CB8AC3E}">
        <p14:creationId xmlns:p14="http://schemas.microsoft.com/office/powerpoint/2010/main" val="369778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2115" name="Picture 3" descr="3_7_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2514600"/>
            <a:ext cx="4194175"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2116" name="Rectangle 4"/>
          <p:cNvSpPr>
            <a:spLocks noChangeArrowheads="1"/>
          </p:cNvSpPr>
          <p:nvPr/>
        </p:nvSpPr>
        <p:spPr bwMode="auto">
          <a:xfrm>
            <a:off x="0" y="444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1800">
              <a:latin typeface="Calibri" charset="0"/>
              <a:cs typeface="ＭＳ Ｐゴシック" charset="0"/>
            </a:endParaRPr>
          </a:p>
        </p:txBody>
      </p:sp>
      <mc:AlternateContent xmlns:mc="http://schemas.openxmlformats.org/markup-compatibility/2006">
        <mc:Choice xmlns:a14="http://schemas.microsoft.com/office/drawing/2010/main" Requires="a14">
          <p:sp>
            <p:nvSpPr>
              <p:cNvPr id="1242117" name="Text Box 5"/>
              <p:cNvSpPr txBox="1">
                <a:spLocks noChangeArrowheads="1"/>
              </p:cNvSpPr>
              <p:nvPr/>
            </p:nvSpPr>
            <p:spPr bwMode="auto">
              <a:xfrm>
                <a:off x="100013" y="106363"/>
                <a:ext cx="8616561" cy="677108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cs typeface="ＭＳ Ｐゴシック" charset="0"/>
                  </a:rPr>
                  <a:t>Geometrical Spreading on a Sphere:</a:t>
                </a:r>
              </a:p>
              <a:p>
                <a:endParaRPr lang="en-US" sz="600" b="1" i="1" dirty="0">
                  <a:solidFill>
                    <a:schemeClr val="accent2"/>
                  </a:solidFill>
                  <a:latin typeface="Arial Black" charset="0"/>
                  <a:cs typeface="ＭＳ Ｐゴシック" charset="0"/>
                </a:endParaRPr>
              </a:p>
              <a:p>
                <a:r>
                  <a:rPr lang="en-US" dirty="0">
                    <a:solidFill>
                      <a:schemeClr val="accent2"/>
                    </a:solidFill>
                  </a:rPr>
                  <a:t>Recall from our derivation of the wave equation in spherical</a:t>
                </a:r>
              </a:p>
              <a:p>
                <a:r>
                  <a:rPr lang="en-US" dirty="0">
                    <a:solidFill>
                      <a:schemeClr val="accent2"/>
                    </a:solidFill>
                  </a:rPr>
                  <a:t>   coordinates that amplitudes of a spherical (body) </a:t>
                </a:r>
                <a:r>
                  <a:rPr lang="en-US" dirty="0" err="1">
                    <a:solidFill>
                      <a:schemeClr val="accent2"/>
                    </a:solidFill>
                  </a:rPr>
                  <a:t>wavefront</a:t>
                </a:r>
                <a:endParaRPr lang="en-US" dirty="0">
                  <a:solidFill>
                    <a:schemeClr val="accent2"/>
                  </a:solidFill>
                </a:endParaRPr>
              </a:p>
              <a:p>
                <a:r>
                  <a:rPr lang="en-US" dirty="0">
                    <a:solidFill>
                      <a:schemeClr val="accent2"/>
                    </a:solidFill>
                  </a:rPr>
                  <a:t>   decay as </a:t>
                </a:r>
                <a:r>
                  <a:rPr lang="en-US" dirty="0">
                    <a:solidFill>
                      <a:schemeClr val="tx2"/>
                    </a:solidFill>
                    <a:latin typeface="Times New Roman" charset="0"/>
                  </a:rPr>
                  <a:t>1/</a:t>
                </a:r>
                <a:r>
                  <a:rPr lang="en-US" i="1" dirty="0">
                    <a:solidFill>
                      <a:schemeClr val="tx2"/>
                    </a:solidFill>
                    <a:latin typeface="Times New Roman" charset="0"/>
                  </a:rPr>
                  <a:t>r</a:t>
                </a:r>
                <a:r>
                  <a:rPr lang="en-US" dirty="0">
                    <a:solidFill>
                      <a:schemeClr val="accent2"/>
                    </a:solidFill>
                  </a:rPr>
                  <a:t>; we also showed that a (cylindrical) head wave</a:t>
                </a:r>
              </a:p>
              <a:p>
                <a:r>
                  <a:rPr lang="en-US" dirty="0">
                    <a:solidFill>
                      <a:schemeClr val="accent2"/>
                    </a:solidFill>
                  </a:rPr>
                  <a:t>   amplitude decays as </a:t>
                </a:r>
                <a:r>
                  <a:rPr lang="en-US" dirty="0">
                    <a:solidFill>
                      <a:schemeClr val="tx2"/>
                    </a:solidFill>
                    <a:latin typeface="Times New Roman" charset="0"/>
                  </a:rPr>
                  <a:t>1/      </a:t>
                </a:r>
                <a:r>
                  <a:rPr lang="en-US" dirty="0">
                    <a:solidFill>
                      <a:srgbClr val="333399"/>
                    </a:solidFill>
                    <a:latin typeface="Arial"/>
                    <a:cs typeface="Arial"/>
                  </a:rPr>
                  <a:t>(but that assumed Cartesian!)</a:t>
                </a:r>
                <a:r>
                  <a:rPr lang="en-US" dirty="0">
                    <a:solidFill>
                      <a:schemeClr val="accent2"/>
                    </a:solidFill>
                  </a:rPr>
                  <a:t>.</a:t>
                </a:r>
              </a:p>
              <a:p>
                <a:endParaRPr lang="en-US" sz="600" dirty="0">
                  <a:solidFill>
                    <a:schemeClr val="accent2"/>
                  </a:solidFill>
                </a:endParaRPr>
              </a:p>
              <a:p>
                <a:r>
                  <a:rPr lang="en-US" dirty="0">
                    <a:solidFill>
                      <a:schemeClr val="accent2"/>
                    </a:solidFill>
                  </a:rPr>
                  <a:t>A surface wave on a sphere</a:t>
                </a:r>
              </a:p>
              <a:p>
                <a:r>
                  <a:rPr lang="en-US" dirty="0">
                    <a:solidFill>
                      <a:schemeClr val="accent2"/>
                    </a:solidFill>
                  </a:rPr>
                  <a:t>follows a ring whose circumference</a:t>
                </a:r>
              </a:p>
              <a:p>
                <a:r>
                  <a:rPr lang="en-US" dirty="0">
                    <a:solidFill>
                      <a:schemeClr val="accent2"/>
                    </a:solidFill>
                  </a:rPr>
                  <a:t>equals </a:t>
                </a:r>
                <a:r>
                  <a:rPr lang="en-US" i="1" dirty="0">
                    <a:solidFill>
                      <a:schemeClr val="tx2"/>
                    </a:solidFill>
                    <a:latin typeface="Times New Roman" charset="0"/>
                  </a:rPr>
                  <a:t>a</a:t>
                </a:r>
                <a:r>
                  <a:rPr lang="en-US" sz="1200" i="1" dirty="0">
                    <a:solidFill>
                      <a:schemeClr val="tx2"/>
                    </a:solidFill>
                    <a:latin typeface="Times New Roman" charset="0"/>
                  </a:rPr>
                  <a:t> </a:t>
                </a:r>
                <a:r>
                  <a:rPr lang="en-US" dirty="0">
                    <a:solidFill>
                      <a:schemeClr val="tx2"/>
                    </a:solidFill>
                    <a:latin typeface="Times New Roman" charset="0"/>
                  </a:rPr>
                  <a:t>sin</a:t>
                </a:r>
                <a:r>
                  <a:rPr lang="en-US" dirty="0">
                    <a:solidFill>
                      <a:schemeClr val="tx2"/>
                    </a:solidFill>
                    <a:latin typeface="Symbol" charset="0"/>
                    <a:sym typeface="Symbol" charset="0"/>
                  </a:rPr>
                  <a:t></a:t>
                </a:r>
                <a:r>
                  <a:rPr lang="en-US" dirty="0">
                    <a:solidFill>
                      <a:schemeClr val="accent2"/>
                    </a:solidFill>
                  </a:rPr>
                  <a:t>. The energy per unit</a:t>
                </a:r>
              </a:p>
              <a:p>
                <a:r>
                  <a:rPr lang="en-US" dirty="0" err="1">
                    <a:solidFill>
                      <a:schemeClr val="accent2"/>
                    </a:solidFill>
                  </a:rPr>
                  <a:t>wavefront</a:t>
                </a:r>
                <a:r>
                  <a:rPr lang="en-US" dirty="0">
                    <a:solidFill>
                      <a:schemeClr val="accent2"/>
                    </a:solidFill>
                  </a:rPr>
                  <a:t> decreases as </a:t>
                </a:r>
              </a:p>
              <a:p>
                <a:endParaRPr lang="en-US" dirty="0">
                  <a:solidFill>
                    <a:schemeClr val="accent2"/>
                  </a:solidFill>
                </a:endParaRPr>
              </a:p>
              <a:p>
                <a:endParaRPr lang="en-US" dirty="0">
                  <a:solidFill>
                    <a:schemeClr val="accent2"/>
                  </a:solidFill>
                </a:endParaRPr>
              </a:p>
              <a:p>
                <a:r>
                  <a:rPr lang="en-US" dirty="0">
                    <a:solidFill>
                      <a:schemeClr val="accent2"/>
                    </a:solidFill>
                  </a:rPr>
                  <a:t>Amplitude is proportional to the</a:t>
                </a:r>
              </a:p>
              <a:p>
                <a:r>
                  <a:rPr lang="en-US" dirty="0">
                    <a:solidFill>
                      <a:schemeClr val="accent2"/>
                    </a:solidFill>
                  </a:rPr>
                  <a:t>square-root of energy, so</a:t>
                </a:r>
              </a:p>
              <a:p>
                <a:endParaRPr lang="en-US" dirty="0">
                  <a:solidFill>
                    <a:schemeClr val="accent2"/>
                  </a:solidFill>
                </a:endParaRPr>
              </a:p>
              <a:p>
                <a:endParaRPr lang="en-US" dirty="0">
                  <a:solidFill>
                    <a:schemeClr val="accent2"/>
                  </a:solidFill>
                </a:endParaRPr>
              </a:p>
              <a:p>
                <a:endParaRPr lang="en-US" sz="600" dirty="0">
                  <a:solidFill>
                    <a:schemeClr val="accent2"/>
                  </a:solidFill>
                </a:endParaRPr>
              </a:p>
              <a:p>
                <a:r>
                  <a:rPr lang="en-US" dirty="0">
                    <a:solidFill>
                      <a:schemeClr val="accent2"/>
                    </a:solidFill>
                  </a:rPr>
                  <a:t>which is a minimum at </a:t>
                </a:r>
                <a:r>
                  <a:rPr lang="en-US" dirty="0">
                    <a:solidFill>
                      <a:schemeClr val="tx2"/>
                    </a:solidFill>
                    <a:latin typeface="Symbol" charset="0"/>
                    <a:sym typeface="Symbol" charset="0"/>
                  </a:rPr>
                  <a:t></a:t>
                </a:r>
                <a:r>
                  <a:rPr lang="en-US" dirty="0">
                    <a:solidFill>
                      <a:schemeClr val="tx2"/>
                    </a:solidFill>
                    <a:latin typeface="Times New Roman" charset="0"/>
                  </a:rPr>
                  <a:t> = 90</a:t>
                </a:r>
                <a:r>
                  <a:rPr lang="en-US" dirty="0">
                    <a:solidFill>
                      <a:schemeClr val="tx2"/>
                    </a:solidFill>
                    <a:latin typeface="Cambria Math" panose="02040503050406030204" pitchFamily="18" charset="0"/>
                    <a:ea typeface="Cambria Math" panose="02040503050406030204" pitchFamily="18" charset="0"/>
                  </a:rPr>
                  <a:t>°</a:t>
                </a:r>
                <a:r>
                  <a:rPr lang="en-US" dirty="0">
                    <a:solidFill>
                      <a:schemeClr val="accent2"/>
                    </a:solidFill>
                  </a:rPr>
                  <a:t> and</a:t>
                </a:r>
              </a:p>
              <a:p>
                <a:r>
                  <a:rPr lang="en-US" dirty="0">
                    <a:solidFill>
                      <a:schemeClr val="accent2"/>
                    </a:solidFill>
                  </a:rPr>
                  <a:t>maximum at </a:t>
                </a:r>
                <a:r>
                  <a:rPr lang="en-US" dirty="0">
                    <a:solidFill>
                      <a:schemeClr val="tx2"/>
                    </a:solidFill>
                    <a:latin typeface="Symbol" charset="0"/>
                    <a:sym typeface="Symbol" charset="0"/>
                  </a:rPr>
                  <a:t></a:t>
                </a:r>
                <a:r>
                  <a:rPr lang="en-US" dirty="0">
                    <a:solidFill>
                      <a:schemeClr val="tx2"/>
                    </a:solidFill>
                    <a:latin typeface="Times New Roman" charset="0"/>
                  </a:rPr>
                  <a:t> = 0</a:t>
                </a:r>
                <a14:m>
                  <m:oMath xmlns:m="http://schemas.openxmlformats.org/officeDocument/2006/math">
                    <m:r>
                      <a:rPr lang="en-US" i="1" dirty="0" smtClean="0">
                        <a:solidFill>
                          <a:schemeClr val="tx2"/>
                        </a:solidFill>
                        <a:latin typeface="Cambria Math" panose="02040503050406030204" pitchFamily="18" charset="0"/>
                        <a:ea typeface="Cambria Math" panose="02040503050406030204" pitchFamily="18" charset="0"/>
                      </a:rPr>
                      <m:t>°</m:t>
                    </m:r>
                  </m:oMath>
                </a14:m>
                <a:r>
                  <a:rPr lang="en-US" dirty="0">
                    <a:solidFill>
                      <a:schemeClr val="tx2"/>
                    </a:solidFill>
                    <a:latin typeface="Times New Roman" charset="0"/>
                  </a:rPr>
                  <a:t> </a:t>
                </a:r>
                <a:r>
                  <a:rPr lang="en-US" dirty="0">
                    <a:solidFill>
                      <a:schemeClr val="accent2"/>
                    </a:solidFill>
                  </a:rPr>
                  <a:t>&amp;</a:t>
                </a:r>
                <a:r>
                  <a:rPr lang="en-US" dirty="0">
                    <a:solidFill>
                      <a:schemeClr val="tx2"/>
                    </a:solidFill>
                    <a:latin typeface="Times New Roman" charset="0"/>
                  </a:rPr>
                  <a:t> 180</a:t>
                </a:r>
                <a14:m>
                  <m:oMath xmlns:m="http://schemas.openxmlformats.org/officeDocument/2006/math">
                    <m:r>
                      <a:rPr lang="en-US" i="1" dirty="0" smtClean="0">
                        <a:solidFill>
                          <a:schemeClr val="tx2"/>
                        </a:solidFill>
                        <a:latin typeface="Cambria Math" panose="02040503050406030204" pitchFamily="18" charset="0"/>
                        <a:ea typeface="Cambria Math" panose="02040503050406030204" pitchFamily="18" charset="0"/>
                      </a:rPr>
                      <m:t>°</m:t>
                    </m:r>
                  </m:oMath>
                </a14:m>
                <a:r>
                  <a:rPr lang="en-US" dirty="0">
                    <a:solidFill>
                      <a:schemeClr val="accent2"/>
                    </a:solidFill>
                  </a:rPr>
                  <a:t>!</a:t>
                </a:r>
              </a:p>
            </p:txBody>
          </p:sp>
        </mc:Choice>
        <mc:Fallback>
          <p:sp>
            <p:nvSpPr>
              <p:cNvPr id="1242117" name="Text Box 5"/>
              <p:cNvSpPr txBox="1">
                <a:spLocks noRot="1" noChangeAspect="1" noMove="1" noResize="1" noEditPoints="1" noAdjustHandles="1" noChangeArrowheads="1" noChangeShapeType="1" noTextEdit="1"/>
              </p:cNvSpPr>
              <p:nvPr/>
            </p:nvSpPr>
            <p:spPr bwMode="auto">
              <a:xfrm>
                <a:off x="100013" y="106363"/>
                <a:ext cx="8616561" cy="6771083"/>
              </a:xfrm>
              <a:prstGeom prst="rect">
                <a:avLst/>
              </a:prstGeom>
              <a:blipFill>
                <a:blip r:embed="rId5"/>
                <a:stretch>
                  <a:fillRect l="-1765" t="-1124" b="-1124"/>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graphicFrame>
        <p:nvGraphicFramePr>
          <p:cNvPr id="1242118" name="Object 6"/>
          <p:cNvGraphicFramePr>
            <a:graphicFrameLocks noChangeAspect="1"/>
          </p:cNvGraphicFramePr>
          <p:nvPr>
            <p:extLst>
              <p:ext uri="{D42A27DB-BD31-4B8C-83A1-F6EECF244321}">
                <p14:modId xmlns:p14="http://schemas.microsoft.com/office/powerpoint/2010/main" val="1452322978"/>
              </p:ext>
            </p:extLst>
          </p:nvPr>
        </p:nvGraphicFramePr>
        <p:xfrm>
          <a:off x="3479800" y="1770075"/>
          <a:ext cx="482600" cy="422275"/>
        </p:xfrm>
        <a:graphic>
          <a:graphicData uri="http://schemas.openxmlformats.org/presentationml/2006/ole">
            <mc:AlternateContent xmlns:mc="http://schemas.openxmlformats.org/markup-compatibility/2006">
              <mc:Choice xmlns:v="urn:schemas-microsoft-com:vml" Requires="v">
                <p:oleObj spid="_x0000_s275469" name="Equation" r:id="rId6" imgW="203200" imgH="177800" progId="Equation.3">
                  <p:embed/>
                </p:oleObj>
              </mc:Choice>
              <mc:Fallback>
                <p:oleObj name="Equation" r:id="rId6" imgW="203200" imgH="177800" progId="Equation.3">
                  <p:embed/>
                  <p:pic>
                    <p:nvPicPr>
                      <p:cNvPr id="12421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800" y="1770075"/>
                        <a:ext cx="482600" cy="42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42119" name="Object 7"/>
          <p:cNvGraphicFramePr>
            <a:graphicFrameLocks noChangeAspect="1"/>
          </p:cNvGraphicFramePr>
          <p:nvPr/>
        </p:nvGraphicFramePr>
        <p:xfrm>
          <a:off x="1866900" y="3733800"/>
          <a:ext cx="1295400" cy="685800"/>
        </p:xfrm>
        <a:graphic>
          <a:graphicData uri="http://schemas.openxmlformats.org/presentationml/2006/ole">
            <mc:AlternateContent xmlns:mc="http://schemas.openxmlformats.org/markup-compatibility/2006">
              <mc:Choice xmlns:v="urn:schemas-microsoft-com:vml" Requires="v">
                <p:oleObj spid="_x0000_s275470" name="Equation" r:id="rId8" imgW="647700" imgH="342900" progId="Equation.3">
                  <p:embed/>
                </p:oleObj>
              </mc:Choice>
              <mc:Fallback>
                <p:oleObj name="Equation" r:id="rId8" imgW="647700" imgH="342900" progId="Equation.3">
                  <p:embed/>
                  <p:pic>
                    <p:nvPicPr>
                      <p:cNvPr id="12421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6900" y="3733800"/>
                        <a:ext cx="1295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42120" name="Object 8"/>
          <p:cNvGraphicFramePr>
            <a:graphicFrameLocks noChangeAspect="1"/>
          </p:cNvGraphicFramePr>
          <p:nvPr/>
        </p:nvGraphicFramePr>
        <p:xfrm>
          <a:off x="1752600" y="5187950"/>
          <a:ext cx="1524000" cy="736600"/>
        </p:xfrm>
        <a:graphic>
          <a:graphicData uri="http://schemas.openxmlformats.org/presentationml/2006/ole">
            <mc:AlternateContent xmlns:mc="http://schemas.openxmlformats.org/markup-compatibility/2006">
              <mc:Choice xmlns:v="urn:schemas-microsoft-com:vml" Requires="v">
                <p:oleObj spid="_x0000_s275471" name="Equation" r:id="rId10" imgW="762000" imgH="368300" progId="Equation.3">
                  <p:embed/>
                </p:oleObj>
              </mc:Choice>
              <mc:Fallback>
                <p:oleObj name="Equation" r:id="rId10" imgW="762000" imgH="368300" progId="Equation.3">
                  <p:embed/>
                  <p:pic>
                    <p:nvPicPr>
                      <p:cNvPr id="12421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187950"/>
                        <a:ext cx="1524000" cy="73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1044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3" name="Rectangle 2"/>
          <p:cNvSpPr>
            <a:spLocks noChangeArrowheads="1"/>
          </p:cNvSpPr>
          <p:nvPr/>
        </p:nvSpPr>
        <p:spPr bwMode="auto">
          <a:xfrm>
            <a:off x="0" y="444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1800">
              <a:latin typeface="Calibri" charset="0"/>
              <a:cs typeface="ＭＳ Ｐゴシック" charset="0"/>
            </a:endParaRPr>
          </a:p>
        </p:txBody>
      </p:sp>
      <p:sp>
        <p:nvSpPr>
          <p:cNvPr id="1244164" name="Rectangle 6"/>
          <p:cNvSpPr>
            <a:spLocks noChangeArrowheads="1"/>
          </p:cNvSpPr>
          <p:nvPr/>
        </p:nvSpPr>
        <p:spPr bwMode="auto">
          <a:xfrm>
            <a:off x="0" y="4445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sz="1800">
              <a:latin typeface="Calibri" charset="0"/>
              <a:cs typeface="ＭＳ Ｐゴシック" charset="0"/>
            </a:endParaRPr>
          </a:p>
        </p:txBody>
      </p:sp>
      <p:pic>
        <p:nvPicPr>
          <p:cNvPr id="1244165" name="Picture 9" descr="3_7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685800"/>
            <a:ext cx="7239000" cy="596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4166" name="Text Box 6"/>
          <p:cNvSpPr txBox="1">
            <a:spLocks noChangeArrowheads="1"/>
          </p:cNvSpPr>
          <p:nvPr/>
        </p:nvSpPr>
        <p:spPr bwMode="auto">
          <a:xfrm>
            <a:off x="212725" y="30163"/>
            <a:ext cx="3232150" cy="55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i="1">
                <a:solidFill>
                  <a:schemeClr val="accent2"/>
                </a:solidFill>
                <a:latin typeface="Arial Black" charset="0"/>
                <a:cs typeface="ＭＳ Ｐゴシック" charset="0"/>
              </a:rPr>
              <a:t>Multipathing: </a:t>
            </a:r>
          </a:p>
          <a:p>
            <a:endParaRPr lang="en-US" sz="3200" i="1">
              <a:solidFill>
                <a:schemeClr val="accent2"/>
              </a:solidFill>
              <a:latin typeface="Arial Black" charset="0"/>
              <a:cs typeface="ＭＳ Ｐゴシック" charset="0"/>
            </a:endParaRPr>
          </a:p>
          <a:p>
            <a:endParaRPr lang="en-US" sz="3200" i="1">
              <a:solidFill>
                <a:schemeClr val="accent2"/>
              </a:solidFill>
              <a:latin typeface="Arial Black" charset="0"/>
              <a:cs typeface="ＭＳ Ｐゴシック" charset="0"/>
            </a:endParaRPr>
          </a:p>
          <a:p>
            <a:r>
              <a:rPr lang="en-US">
                <a:solidFill>
                  <a:schemeClr val="accent2"/>
                </a:solidFill>
                <a:cs typeface="ＭＳ Ｐゴシック" charset="0"/>
              </a:rPr>
              <a:t>Seismic</a:t>
            </a:r>
            <a:endParaRPr lang="en-US">
              <a:cs typeface="ＭＳ Ｐゴシック" charset="0"/>
            </a:endParaRPr>
          </a:p>
          <a:p>
            <a:r>
              <a:rPr lang="en-US">
                <a:solidFill>
                  <a:schemeClr val="accent2"/>
                </a:solidFill>
                <a:cs typeface="ＭＳ Ｐゴシック" charset="0"/>
              </a:rPr>
              <a:t>waves</a:t>
            </a:r>
          </a:p>
          <a:p>
            <a:r>
              <a:rPr lang="en-US">
                <a:solidFill>
                  <a:schemeClr val="accent2"/>
                </a:solidFill>
                <a:cs typeface="ＭＳ Ｐゴシック" charset="0"/>
              </a:rPr>
              <a:t>also can</a:t>
            </a:r>
          </a:p>
          <a:p>
            <a:r>
              <a:rPr lang="en-US">
                <a:solidFill>
                  <a:schemeClr val="accent2"/>
                </a:solidFill>
                <a:cs typeface="ＭＳ Ｐゴシック" charset="0"/>
              </a:rPr>
              <a:t>be </a:t>
            </a:r>
          </a:p>
          <a:p>
            <a:r>
              <a:rPr lang="en-US">
                <a:solidFill>
                  <a:schemeClr val="accent2"/>
                </a:solidFill>
                <a:cs typeface="ＭＳ Ｐゴシック" charset="0"/>
              </a:rPr>
              <a:t>focused</a:t>
            </a:r>
          </a:p>
          <a:p>
            <a:r>
              <a:rPr lang="en-US">
                <a:solidFill>
                  <a:schemeClr val="accent2"/>
                </a:solidFill>
                <a:cs typeface="ＭＳ Ｐゴシック" charset="0"/>
              </a:rPr>
              <a:t>and</a:t>
            </a:r>
          </a:p>
          <a:p>
            <a:r>
              <a:rPr lang="en-US">
                <a:solidFill>
                  <a:schemeClr val="accent2"/>
                </a:solidFill>
                <a:cs typeface="ＭＳ Ｐゴシック" charset="0"/>
              </a:rPr>
              <a:t>defocused</a:t>
            </a:r>
          </a:p>
          <a:p>
            <a:r>
              <a:rPr lang="en-US">
                <a:solidFill>
                  <a:schemeClr val="accent2"/>
                </a:solidFill>
                <a:cs typeface="ＭＳ Ｐゴシック" charset="0"/>
              </a:rPr>
              <a:t>by velocity</a:t>
            </a:r>
          </a:p>
          <a:p>
            <a:r>
              <a:rPr lang="en-US">
                <a:solidFill>
                  <a:schemeClr val="accent2"/>
                </a:solidFill>
                <a:cs typeface="ＭＳ Ｐゴシック" charset="0"/>
              </a:rPr>
              <a:t>variations</a:t>
            </a:r>
          </a:p>
          <a:p>
            <a:r>
              <a:rPr lang="en-US">
                <a:solidFill>
                  <a:schemeClr val="accent2"/>
                </a:solidFill>
              </a:rPr>
              <a:t>in the</a:t>
            </a:r>
          </a:p>
          <a:p>
            <a:r>
              <a:rPr lang="en-US">
                <a:solidFill>
                  <a:schemeClr val="accent2"/>
                </a:solidFill>
              </a:rPr>
              <a:t>medium.</a:t>
            </a:r>
          </a:p>
        </p:txBody>
      </p:sp>
    </p:spTree>
    <p:extLst>
      <p:ext uri="{BB962C8B-B14F-4D97-AF65-F5344CB8AC3E}">
        <p14:creationId xmlns:p14="http://schemas.microsoft.com/office/powerpoint/2010/main" val="128298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6211" name="Group 3"/>
          <p:cNvGrpSpPr>
            <a:grpSpLocks/>
          </p:cNvGrpSpPr>
          <p:nvPr/>
        </p:nvGrpSpPr>
        <p:grpSpPr bwMode="auto">
          <a:xfrm>
            <a:off x="252413" y="533400"/>
            <a:ext cx="8639175" cy="3740150"/>
            <a:chOff x="159" y="50"/>
            <a:chExt cx="5442" cy="2356"/>
          </a:xfrm>
        </p:grpSpPr>
        <p:pic>
          <p:nvPicPr>
            <p:cNvPr id="1246212" name="Picture 4" descr="Go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 y="146"/>
              <a:ext cx="2739" cy="2219"/>
            </a:xfrm>
            <a:prstGeom prst="rect">
              <a:avLst/>
            </a:prstGeom>
            <a:noFill/>
            <a:extLst>
              <a:ext uri="{909E8E84-426E-40dd-AFC4-6F175D3DCCD1}">
                <a14:hiddenFill xmlns:a14="http://schemas.microsoft.com/office/drawing/2010/main" xmlns="">
                  <a:solidFill>
                    <a:srgbClr val="FFFFFF"/>
                  </a:solidFill>
                </a14:hiddenFill>
              </a:ext>
            </a:extLst>
          </p:spPr>
        </p:pic>
        <p:pic>
          <p:nvPicPr>
            <p:cNvPr id="1246213" name="Picture 5" descr="Gos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289">
              <a:off x="2858" y="50"/>
              <a:ext cx="2743" cy="235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46214" name="Text Box 6"/>
          <p:cNvSpPr txBox="1">
            <a:spLocks noChangeArrowheads="1"/>
          </p:cNvSpPr>
          <p:nvPr/>
        </p:nvSpPr>
        <p:spPr bwMode="auto">
          <a:xfrm>
            <a:off x="439738" y="4360863"/>
            <a:ext cx="8344201" cy="1754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Reverse shot from a seismic refraction profile collected on a</a:t>
            </a:r>
          </a:p>
          <a:p>
            <a:r>
              <a:rPr lang="en-US" dirty="0">
                <a:solidFill>
                  <a:schemeClr val="accent2"/>
                </a:solidFill>
              </a:rPr>
              <a:t>farm near </a:t>
            </a:r>
            <a:r>
              <a:rPr lang="en-US" dirty="0" err="1">
                <a:solidFill>
                  <a:schemeClr val="accent2"/>
                </a:solidFill>
              </a:rPr>
              <a:t>Gosport</a:t>
            </a:r>
            <a:r>
              <a:rPr lang="en-US" dirty="0">
                <a:solidFill>
                  <a:schemeClr val="accent2"/>
                </a:solidFill>
              </a:rPr>
              <a:t>, IN.</a:t>
            </a:r>
          </a:p>
          <a:p>
            <a:endParaRPr lang="en-US" sz="1200" dirty="0">
              <a:solidFill>
                <a:schemeClr val="accent2"/>
              </a:solidFill>
            </a:endParaRPr>
          </a:p>
          <a:p>
            <a:r>
              <a:rPr lang="en-US" dirty="0">
                <a:solidFill>
                  <a:schemeClr val="accent2"/>
                </a:solidFill>
              </a:rPr>
              <a:t>(Note: You</a:t>
            </a:r>
            <a:r>
              <a:rPr lang="en-US" dirty="0">
                <a:solidFill>
                  <a:schemeClr val="accent2"/>
                </a:solidFill>
                <a:latin typeface="Arial"/>
              </a:rPr>
              <a:t>’</a:t>
            </a:r>
            <a:r>
              <a:rPr lang="en-US" dirty="0">
                <a:solidFill>
                  <a:schemeClr val="accent2"/>
                </a:solidFill>
              </a:rPr>
              <a:t>ll be looking at something similar to this for your</a:t>
            </a:r>
          </a:p>
          <a:p>
            <a:r>
              <a:rPr lang="en-US" dirty="0">
                <a:solidFill>
                  <a:schemeClr val="accent2"/>
                </a:solidFill>
              </a:rPr>
              <a:t>Final Exam…)</a:t>
            </a:r>
          </a:p>
        </p:txBody>
      </p:sp>
    </p:spTree>
    <p:extLst>
      <p:ext uri="{BB962C8B-B14F-4D97-AF65-F5344CB8AC3E}">
        <p14:creationId xmlns:p14="http://schemas.microsoft.com/office/powerpoint/2010/main" val="424495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259" name="Picture 3" descr="Gosp_t-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234950"/>
            <a:ext cx="8997950" cy="5702300"/>
          </a:xfrm>
          <a:prstGeom prst="rect">
            <a:avLst/>
          </a:prstGeom>
          <a:noFill/>
          <a:extLst>
            <a:ext uri="{909E8E84-426E-40dd-AFC4-6F175D3DCCD1}">
              <a14:hiddenFill xmlns:a14="http://schemas.microsoft.com/office/drawing/2010/main" xmlns="">
                <a:solidFill>
                  <a:srgbClr val="FFFFFF"/>
                </a:solidFill>
              </a14:hiddenFill>
            </a:ext>
          </a:extLst>
        </p:spPr>
      </p:pic>
      <p:pic>
        <p:nvPicPr>
          <p:cNvPr id="1248260" name="Picture 4" descr="Gosp_xs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3276600"/>
            <a:ext cx="3367088"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1248267" name="Text Box 11"/>
          <p:cNvSpPr txBox="1">
            <a:spLocks noChangeArrowheads="1"/>
          </p:cNvSpPr>
          <p:nvPr/>
        </p:nvSpPr>
        <p:spPr bwMode="auto">
          <a:xfrm>
            <a:off x="685800" y="1600200"/>
            <a:ext cx="2960688" cy="508000"/>
          </a:xfrm>
          <a:prstGeom prst="rect">
            <a:avLst/>
          </a:prstGeom>
          <a:solidFill>
            <a:srgbClr val="C8C8C8"/>
          </a:solidFill>
          <a:ln w="50800">
            <a:solidFill>
              <a:srgbClr val="FF0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accent2"/>
                </a:solidFill>
                <a:latin typeface="Arial Black" charset="0"/>
              </a:rPr>
              <a:t>Gosport Best Fit</a:t>
            </a:r>
          </a:p>
        </p:txBody>
      </p:sp>
      <p:sp>
        <p:nvSpPr>
          <p:cNvPr id="1248268" name="Text Box 12"/>
          <p:cNvSpPr txBox="1">
            <a:spLocks noChangeArrowheads="1"/>
          </p:cNvSpPr>
          <p:nvPr/>
        </p:nvSpPr>
        <p:spPr bwMode="auto">
          <a:xfrm>
            <a:off x="5638800" y="1600200"/>
            <a:ext cx="2687638" cy="508000"/>
          </a:xfrm>
          <a:prstGeom prst="rect">
            <a:avLst/>
          </a:prstGeom>
          <a:solidFill>
            <a:srgbClr val="C8C8C8"/>
          </a:solidFill>
          <a:ln w="50800">
            <a:solidFill>
              <a:srgbClr val="FF03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a:solidFill>
                  <a:schemeClr val="accent2"/>
                </a:solidFill>
                <a:latin typeface="Arial Black" charset="0"/>
              </a:rPr>
              <a:t>RMS = 1.39 ms</a:t>
            </a:r>
          </a:p>
        </p:txBody>
      </p:sp>
    </p:spTree>
    <p:extLst>
      <p:ext uri="{BB962C8B-B14F-4D97-AF65-F5344CB8AC3E}">
        <p14:creationId xmlns:p14="http://schemas.microsoft.com/office/powerpoint/2010/main" val="188119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Text Box 3"/>
          <p:cNvSpPr txBox="1">
            <a:spLocks noChangeArrowheads="1"/>
          </p:cNvSpPr>
          <p:nvPr/>
        </p:nvSpPr>
        <p:spPr bwMode="auto">
          <a:xfrm>
            <a:off x="346075" y="320675"/>
            <a:ext cx="84518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Note that the amplitudes for these first arrivals do not follow a</a:t>
            </a:r>
          </a:p>
          <a:p>
            <a:r>
              <a:rPr lang="en-US">
                <a:solidFill>
                  <a:schemeClr val="accent2"/>
                </a:solidFill>
              </a:rPr>
              <a:t>simple </a:t>
            </a:r>
            <a:r>
              <a:rPr lang="en-US">
                <a:latin typeface="Times New Roman" charset="0"/>
              </a:rPr>
              <a:t>1/</a:t>
            </a:r>
            <a:r>
              <a:rPr lang="en-US" i="1">
                <a:latin typeface="Times New Roman" charset="0"/>
              </a:rPr>
              <a:t>r</a:t>
            </a:r>
            <a:r>
              <a:rPr lang="en-US">
                <a:solidFill>
                  <a:schemeClr val="accent2"/>
                </a:solidFill>
              </a:rPr>
              <a:t> or </a:t>
            </a:r>
            <a:r>
              <a:rPr lang="en-US">
                <a:latin typeface="Times New Roman" charset="0"/>
              </a:rPr>
              <a:t>1/√</a:t>
            </a:r>
            <a:r>
              <a:rPr lang="en-US" i="1">
                <a:latin typeface="Times New Roman" charset="0"/>
              </a:rPr>
              <a:t>r</a:t>
            </a:r>
            <a:r>
              <a:rPr lang="en-US">
                <a:solidFill>
                  <a:schemeClr val="accent2"/>
                </a:solidFill>
              </a:rPr>
              <a:t> decay… !</a:t>
            </a:r>
          </a:p>
        </p:txBody>
      </p:sp>
      <p:pic>
        <p:nvPicPr>
          <p:cNvPr id="1250308" name="Picture 4" descr="Gos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65225"/>
            <a:ext cx="6858000" cy="5559425"/>
          </a:xfrm>
          <a:prstGeom prst="rect">
            <a:avLst/>
          </a:prstGeom>
          <a:noFill/>
          <a:extLst>
            <a:ext uri="{909E8E84-426E-40dd-AFC4-6F175D3DCCD1}">
              <a14:hiddenFill xmlns:a14="http://schemas.microsoft.com/office/drawing/2010/main" xmlns="">
                <a:solidFill>
                  <a:srgbClr val="FFFFFF"/>
                </a:solidFill>
              </a14:hiddenFill>
            </a:ext>
          </a:extLst>
        </p:spPr>
      </p:pic>
      <p:sp>
        <p:nvSpPr>
          <p:cNvPr id="1250309" name="Line 5"/>
          <p:cNvSpPr>
            <a:spLocks noChangeShapeType="1"/>
          </p:cNvSpPr>
          <p:nvPr/>
        </p:nvSpPr>
        <p:spPr bwMode="auto">
          <a:xfrm>
            <a:off x="2600325" y="742950"/>
            <a:ext cx="292100" cy="4763"/>
          </a:xfrm>
          <a:prstGeom prst="line">
            <a:avLst/>
          </a:prstGeom>
          <a:noFill/>
          <a:ln w="1524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9884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5" name="Text Box 3"/>
          <p:cNvSpPr txBox="1">
            <a:spLocks noChangeArrowheads="1"/>
          </p:cNvSpPr>
          <p:nvPr/>
        </p:nvSpPr>
        <p:spPr bwMode="auto">
          <a:xfrm>
            <a:off x="288925" y="152400"/>
            <a:ext cx="858921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These amplitudes decay rapidly even after correcting for</a:t>
            </a:r>
          </a:p>
          <a:p>
            <a:r>
              <a:rPr lang="en-US" dirty="0">
                <a:solidFill>
                  <a:schemeClr val="accent2"/>
                </a:solidFill>
              </a:rPr>
              <a:t>geometrical spreading (due to </a:t>
            </a:r>
            <a:r>
              <a:rPr lang="en-US" dirty="0" err="1">
                <a:solidFill>
                  <a:schemeClr val="accent2"/>
                </a:solidFill>
              </a:rPr>
              <a:t>anelastic</a:t>
            </a:r>
            <a:r>
              <a:rPr lang="en-US" dirty="0">
                <a:solidFill>
                  <a:schemeClr val="accent2"/>
                </a:solidFill>
              </a:rPr>
              <a:t> attenuation with low</a:t>
            </a:r>
          </a:p>
          <a:p>
            <a:r>
              <a:rPr lang="en-US" i="1" dirty="0">
                <a:latin typeface="Times New Roman" charset="0"/>
              </a:rPr>
              <a:t>Q</a:t>
            </a:r>
            <a:r>
              <a:rPr lang="en-US" dirty="0">
                <a:solidFill>
                  <a:schemeClr val="accent2"/>
                </a:solidFill>
              </a:rPr>
              <a:t>: We</a:t>
            </a:r>
            <a:r>
              <a:rPr lang="en-US" dirty="0">
                <a:solidFill>
                  <a:schemeClr val="accent2"/>
                </a:solidFill>
                <a:latin typeface="Arial"/>
              </a:rPr>
              <a:t>’</a:t>
            </a:r>
            <a:r>
              <a:rPr lang="en-US" dirty="0">
                <a:solidFill>
                  <a:schemeClr val="accent2"/>
                </a:solidFill>
              </a:rPr>
              <a:t>ll come back to that shortly). But geometric plus</a:t>
            </a:r>
          </a:p>
          <a:p>
            <a:r>
              <a:rPr lang="en-US" dirty="0" err="1">
                <a:solidFill>
                  <a:schemeClr val="accent2"/>
                </a:solidFill>
              </a:rPr>
              <a:t>anelastic</a:t>
            </a:r>
            <a:r>
              <a:rPr lang="en-US" dirty="0">
                <a:solidFill>
                  <a:schemeClr val="accent2"/>
                </a:solidFill>
              </a:rPr>
              <a:t> decay modeling poorly fits arrivals where two waves</a:t>
            </a:r>
          </a:p>
        </p:txBody>
      </p:sp>
      <p:pic>
        <p:nvPicPr>
          <p:cNvPr id="1252356" name="Picture 4" descr="Gos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227763" cy="5048250"/>
          </a:xfrm>
          <a:prstGeom prst="rect">
            <a:avLst/>
          </a:prstGeom>
          <a:noFill/>
          <a:extLst>
            <a:ext uri="{909E8E84-426E-40dd-AFC4-6F175D3DCCD1}">
              <a14:hiddenFill xmlns:a14="http://schemas.microsoft.com/office/drawing/2010/main" xmlns="">
                <a:solidFill>
                  <a:srgbClr val="FFFFFF"/>
                </a:solidFill>
              </a14:hiddenFill>
            </a:ext>
          </a:extLst>
        </p:spPr>
      </p:pic>
      <p:sp>
        <p:nvSpPr>
          <p:cNvPr id="1252357" name="Text Box 5"/>
          <p:cNvSpPr txBox="1">
            <a:spLocks noChangeArrowheads="1"/>
          </p:cNvSpPr>
          <p:nvPr/>
        </p:nvSpPr>
        <p:spPr bwMode="auto">
          <a:xfrm>
            <a:off x="6324600" y="1600200"/>
            <a:ext cx="2467342"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come in at about</a:t>
            </a:r>
          </a:p>
          <a:p>
            <a:r>
              <a:rPr lang="en-US" dirty="0">
                <a:solidFill>
                  <a:schemeClr val="accent2"/>
                </a:solidFill>
              </a:rPr>
              <a:t>the same time</a:t>
            </a:r>
            <a:r>
              <a:rPr lang="mr-IN" dirty="0">
                <a:solidFill>
                  <a:schemeClr val="accent2"/>
                </a:solidFill>
              </a:rPr>
              <a:t>…</a:t>
            </a:r>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r>
              <a:rPr lang="en-US" dirty="0">
                <a:solidFill>
                  <a:schemeClr val="accent2"/>
                </a:solidFill>
              </a:rPr>
              <a:t>This is also an</a:t>
            </a:r>
          </a:p>
          <a:p>
            <a:r>
              <a:rPr lang="en-US" dirty="0">
                <a:solidFill>
                  <a:schemeClr val="accent2"/>
                </a:solidFill>
              </a:rPr>
              <a:t>example of</a:t>
            </a:r>
          </a:p>
          <a:p>
            <a:r>
              <a:rPr lang="en-US" dirty="0" err="1">
                <a:solidFill>
                  <a:schemeClr val="accent2"/>
                </a:solidFill>
              </a:rPr>
              <a:t>multipathing</a:t>
            </a:r>
            <a:r>
              <a:rPr lang="en-US" dirty="0">
                <a:solidFill>
                  <a:schemeClr val="accent2"/>
                </a:solidFill>
              </a:rPr>
              <a:t>!</a:t>
            </a:r>
          </a:p>
        </p:txBody>
      </p:sp>
      <p:sp>
        <p:nvSpPr>
          <p:cNvPr id="1252358" name="Rectangle 6"/>
          <p:cNvSpPr>
            <a:spLocks noChangeArrowheads="1"/>
          </p:cNvSpPr>
          <p:nvPr/>
        </p:nvSpPr>
        <p:spPr bwMode="auto">
          <a:xfrm>
            <a:off x="542925" y="1946275"/>
            <a:ext cx="296863" cy="4445000"/>
          </a:xfrm>
          <a:prstGeom prst="rect">
            <a:avLst/>
          </a:prstGeom>
          <a:solidFill>
            <a:schemeClr val="folHlink">
              <a:alpha val="49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1</a:t>
            </a:r>
            <a:endParaRPr lang="en-US" baseline="-25000"/>
          </a:p>
        </p:txBody>
      </p:sp>
      <p:sp>
        <p:nvSpPr>
          <p:cNvPr id="1252359" name="Rectangle 7"/>
          <p:cNvSpPr>
            <a:spLocks noChangeArrowheads="1"/>
          </p:cNvSpPr>
          <p:nvPr/>
        </p:nvSpPr>
        <p:spPr bwMode="auto">
          <a:xfrm>
            <a:off x="839788" y="1946275"/>
            <a:ext cx="2741612" cy="4454525"/>
          </a:xfrm>
          <a:prstGeom prst="rect">
            <a:avLst/>
          </a:prstGeom>
          <a:solidFill>
            <a:srgbClr val="0CE321">
              <a:alpha val="47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2</a:t>
            </a:r>
            <a:endParaRPr lang="en-US" baseline="-25000"/>
          </a:p>
        </p:txBody>
      </p:sp>
      <p:sp>
        <p:nvSpPr>
          <p:cNvPr id="1252360" name="Rectangle 8"/>
          <p:cNvSpPr>
            <a:spLocks noChangeArrowheads="1"/>
          </p:cNvSpPr>
          <p:nvPr/>
        </p:nvSpPr>
        <p:spPr bwMode="auto">
          <a:xfrm>
            <a:off x="3575050" y="1946275"/>
            <a:ext cx="2627313" cy="4454525"/>
          </a:xfrm>
          <a:prstGeom prst="rect">
            <a:avLst/>
          </a:prstGeom>
          <a:solidFill>
            <a:srgbClr val="002EE7">
              <a:alpha val="46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3</a:t>
            </a:r>
            <a:endParaRPr lang="en-US" baseline="-25000"/>
          </a:p>
        </p:txBody>
      </p:sp>
      <p:sp>
        <p:nvSpPr>
          <p:cNvPr id="1252361" name="Text Box 9"/>
          <p:cNvSpPr txBox="1">
            <a:spLocks noChangeArrowheads="1"/>
          </p:cNvSpPr>
          <p:nvPr/>
        </p:nvSpPr>
        <p:spPr bwMode="auto">
          <a:xfrm>
            <a:off x="1082675" y="2438400"/>
            <a:ext cx="2257425" cy="149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b="1" i="1">
                <a:solidFill>
                  <a:schemeClr val="accent2"/>
                </a:solidFill>
                <a:latin typeface="Times New Roman" charset="0"/>
              </a:rPr>
              <a:t>V </a:t>
            </a:r>
            <a:r>
              <a:rPr lang="en-US">
                <a:solidFill>
                  <a:schemeClr val="accent2"/>
                </a:solidFill>
                <a:latin typeface="Arial Black" charset="0"/>
              </a:rPr>
              <a:t>= 1250 m/s</a:t>
            </a:r>
            <a:endParaRPr lang="en-US" b="1" i="1">
              <a:solidFill>
                <a:schemeClr val="accent2"/>
              </a:solidFill>
              <a:latin typeface="Times New Roman" charset="0"/>
            </a:endParaRPr>
          </a:p>
          <a:p>
            <a:pPr algn="ctr"/>
            <a:r>
              <a:rPr lang="en-US" b="1" i="1">
                <a:solidFill>
                  <a:schemeClr val="accent2"/>
                </a:solidFill>
                <a:latin typeface="Times New Roman" charset="0"/>
              </a:rPr>
              <a:t>f </a:t>
            </a:r>
            <a:r>
              <a:rPr lang="en-US" b="1">
                <a:solidFill>
                  <a:schemeClr val="accent2"/>
                </a:solidFill>
                <a:latin typeface="Arial Black" charset="0"/>
              </a:rPr>
              <a:t>= 250 Hz</a:t>
            </a:r>
            <a:endParaRPr lang="en-US" b="1" i="1">
              <a:solidFill>
                <a:schemeClr val="accent2"/>
              </a:solidFill>
              <a:latin typeface="Times New Roman" charset="0"/>
            </a:endParaRPr>
          </a:p>
          <a:p>
            <a:pPr algn="ctr"/>
            <a:r>
              <a:rPr lang="en-US" b="1" i="1">
                <a:solidFill>
                  <a:schemeClr val="accent2"/>
                </a:solidFill>
                <a:latin typeface="Times New Roman" charset="0"/>
              </a:rPr>
              <a:t>Q</a:t>
            </a:r>
            <a:r>
              <a:rPr lang="en-US">
                <a:solidFill>
                  <a:schemeClr val="accent2"/>
                </a:solidFill>
              </a:rPr>
              <a:t> </a:t>
            </a:r>
            <a:r>
              <a:rPr lang="en-US">
                <a:solidFill>
                  <a:schemeClr val="accent2"/>
                </a:solidFill>
                <a:latin typeface="Arial Black" charset="0"/>
              </a:rPr>
              <a:t>= 5.1</a:t>
            </a:r>
          </a:p>
          <a:p>
            <a:pPr algn="ctr"/>
            <a:r>
              <a:rPr lang="en-US" sz="2000">
                <a:solidFill>
                  <a:srgbClr val="5B5BFF"/>
                </a:solidFill>
              </a:rPr>
              <a:t>(10.2)</a:t>
            </a:r>
            <a:endParaRPr lang="en-US">
              <a:solidFill>
                <a:schemeClr val="accent2"/>
              </a:solidFill>
              <a:latin typeface="Arial Black" charset="0"/>
            </a:endParaRPr>
          </a:p>
        </p:txBody>
      </p:sp>
      <p:sp>
        <p:nvSpPr>
          <p:cNvPr id="1252362" name="Text Box 10"/>
          <p:cNvSpPr txBox="1">
            <a:spLocks noChangeArrowheads="1"/>
          </p:cNvSpPr>
          <p:nvPr/>
        </p:nvSpPr>
        <p:spPr bwMode="auto">
          <a:xfrm>
            <a:off x="3756025" y="2438400"/>
            <a:ext cx="2257425" cy="149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b="1" i="1">
                <a:solidFill>
                  <a:schemeClr val="accent2"/>
                </a:solidFill>
                <a:latin typeface="Times New Roman" charset="0"/>
              </a:rPr>
              <a:t>V </a:t>
            </a:r>
            <a:r>
              <a:rPr lang="en-US">
                <a:solidFill>
                  <a:schemeClr val="accent2"/>
                </a:solidFill>
                <a:latin typeface="Arial Black" charset="0"/>
              </a:rPr>
              <a:t>= 3680 m/s</a:t>
            </a:r>
            <a:endParaRPr lang="en-US" b="1" i="1">
              <a:solidFill>
                <a:schemeClr val="accent2"/>
              </a:solidFill>
              <a:latin typeface="Times New Roman" charset="0"/>
            </a:endParaRPr>
          </a:p>
          <a:p>
            <a:pPr algn="ctr"/>
            <a:r>
              <a:rPr lang="en-US" b="1" i="1">
                <a:solidFill>
                  <a:schemeClr val="accent2"/>
                </a:solidFill>
                <a:latin typeface="Times New Roman" charset="0"/>
              </a:rPr>
              <a:t>f </a:t>
            </a:r>
            <a:r>
              <a:rPr lang="en-US">
                <a:solidFill>
                  <a:schemeClr val="accent2"/>
                </a:solidFill>
                <a:latin typeface="Arial Black" charset="0"/>
              </a:rPr>
              <a:t>= 125 Hz</a:t>
            </a:r>
            <a:endParaRPr lang="en-US" b="1" i="1">
              <a:solidFill>
                <a:schemeClr val="accent2"/>
              </a:solidFill>
              <a:latin typeface="Times New Roman" charset="0"/>
            </a:endParaRPr>
          </a:p>
          <a:p>
            <a:pPr algn="ctr"/>
            <a:r>
              <a:rPr lang="en-US" b="1" i="1">
                <a:solidFill>
                  <a:schemeClr val="accent2"/>
                </a:solidFill>
                <a:latin typeface="Times New Roman" charset="0"/>
              </a:rPr>
              <a:t>Q</a:t>
            </a:r>
            <a:r>
              <a:rPr lang="en-US">
                <a:solidFill>
                  <a:schemeClr val="accent2"/>
                </a:solidFill>
              </a:rPr>
              <a:t> </a:t>
            </a:r>
            <a:r>
              <a:rPr lang="en-US">
                <a:solidFill>
                  <a:schemeClr val="accent2"/>
                </a:solidFill>
                <a:latin typeface="Arial Black" charset="0"/>
              </a:rPr>
              <a:t>= 3.2</a:t>
            </a:r>
          </a:p>
          <a:p>
            <a:pPr algn="ctr"/>
            <a:r>
              <a:rPr lang="en-US" sz="2000">
                <a:solidFill>
                  <a:srgbClr val="5B5BFF"/>
                </a:solidFill>
              </a:rPr>
              <a:t>(6.3)</a:t>
            </a:r>
          </a:p>
        </p:txBody>
      </p:sp>
      <p:sp>
        <p:nvSpPr>
          <p:cNvPr id="1252363" name="Text Box 11"/>
          <p:cNvSpPr txBox="1">
            <a:spLocks noChangeArrowheads="1"/>
          </p:cNvSpPr>
          <p:nvPr/>
        </p:nvSpPr>
        <p:spPr bwMode="auto">
          <a:xfrm>
            <a:off x="714375" y="3638550"/>
            <a:ext cx="4206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300"/>
                </a:solidFill>
                <a:latin typeface="Arial Black" charset="0"/>
              </a:rPr>
              <a:t>X</a:t>
            </a:r>
          </a:p>
        </p:txBody>
      </p:sp>
      <p:sp>
        <p:nvSpPr>
          <p:cNvPr id="1252364" name="Text Box 12"/>
          <p:cNvSpPr txBox="1">
            <a:spLocks noChangeArrowheads="1"/>
          </p:cNvSpPr>
          <p:nvPr/>
        </p:nvSpPr>
        <p:spPr bwMode="auto">
          <a:xfrm>
            <a:off x="3265488" y="4733925"/>
            <a:ext cx="420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0300"/>
                </a:solidFill>
                <a:latin typeface="Arial Black" charset="0"/>
              </a:rPr>
              <a:t>X</a:t>
            </a:r>
          </a:p>
        </p:txBody>
      </p:sp>
      <p:sp>
        <p:nvSpPr>
          <p:cNvPr id="1252365" name="Text Box 13"/>
          <p:cNvSpPr txBox="1">
            <a:spLocks noChangeArrowheads="1"/>
          </p:cNvSpPr>
          <p:nvPr/>
        </p:nvSpPr>
        <p:spPr bwMode="auto">
          <a:xfrm>
            <a:off x="260350" y="2438400"/>
            <a:ext cx="847725" cy="149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a:solidFill>
                  <a:schemeClr val="accent2"/>
                </a:solidFill>
                <a:latin typeface="Arial Black" charset="0"/>
              </a:rPr>
              <a:t>530</a:t>
            </a:r>
          </a:p>
          <a:p>
            <a:pPr algn="ctr"/>
            <a:r>
              <a:rPr lang="en-US">
                <a:solidFill>
                  <a:schemeClr val="accent2"/>
                </a:solidFill>
                <a:latin typeface="Arial Black" charset="0"/>
              </a:rPr>
              <a:t>100</a:t>
            </a:r>
          </a:p>
          <a:p>
            <a:pPr algn="ctr"/>
            <a:r>
              <a:rPr lang="en-US">
                <a:solidFill>
                  <a:schemeClr val="accent2"/>
                </a:solidFill>
                <a:latin typeface="Arial Black" charset="0"/>
              </a:rPr>
              <a:t>6.6</a:t>
            </a:r>
          </a:p>
          <a:p>
            <a:pPr algn="ctr"/>
            <a:r>
              <a:rPr lang="en-US" sz="2000">
                <a:solidFill>
                  <a:srgbClr val="5B5BFF"/>
                </a:solidFill>
              </a:rPr>
              <a:t>(13.3)</a:t>
            </a:r>
            <a:endParaRPr lang="en-US">
              <a:solidFill>
                <a:schemeClr val="accent2"/>
              </a:solidFill>
              <a:latin typeface="Arial Black" charset="0"/>
            </a:endParaRPr>
          </a:p>
        </p:txBody>
      </p:sp>
      <p:sp>
        <p:nvSpPr>
          <p:cNvPr id="1252366" name="Rectangle 14"/>
          <p:cNvSpPr>
            <a:spLocks noChangeArrowheads="1"/>
          </p:cNvSpPr>
          <p:nvPr/>
        </p:nvSpPr>
        <p:spPr bwMode="auto">
          <a:xfrm>
            <a:off x="6477000" y="2819400"/>
            <a:ext cx="2362200" cy="914400"/>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67" name="Rectangle 15"/>
          <p:cNvSpPr>
            <a:spLocks noChangeArrowheads="1"/>
          </p:cNvSpPr>
          <p:nvPr/>
        </p:nvSpPr>
        <p:spPr bwMode="auto">
          <a:xfrm>
            <a:off x="6477000" y="3733800"/>
            <a:ext cx="2362200" cy="1219200"/>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68" name="AutoShape 16"/>
          <p:cNvSpPr>
            <a:spLocks noChangeArrowheads="1"/>
          </p:cNvSpPr>
          <p:nvPr/>
        </p:nvSpPr>
        <p:spPr bwMode="auto">
          <a:xfrm>
            <a:off x="6553200" y="2362200"/>
            <a:ext cx="228600" cy="381000"/>
          </a:xfrm>
          <a:prstGeom prst="cloudCallout">
            <a:avLst>
              <a:gd name="adj1" fmla="val -47917"/>
              <a:gd name="adj2" fmla="val 65833"/>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52369" name="Line 17"/>
          <p:cNvSpPr>
            <a:spLocks noChangeShapeType="1"/>
          </p:cNvSpPr>
          <p:nvPr/>
        </p:nvSpPr>
        <p:spPr bwMode="auto">
          <a:xfrm>
            <a:off x="6521450" y="2832100"/>
            <a:ext cx="184467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70" name="Line 18"/>
          <p:cNvSpPr>
            <a:spLocks noChangeShapeType="1"/>
          </p:cNvSpPr>
          <p:nvPr/>
        </p:nvSpPr>
        <p:spPr bwMode="auto">
          <a:xfrm>
            <a:off x="6521450" y="2852738"/>
            <a:ext cx="431800" cy="9064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71" name="Line 19"/>
          <p:cNvSpPr>
            <a:spLocks noChangeShapeType="1"/>
          </p:cNvSpPr>
          <p:nvPr/>
        </p:nvSpPr>
        <p:spPr bwMode="auto">
          <a:xfrm flipV="1">
            <a:off x="7894638" y="2819400"/>
            <a:ext cx="452437" cy="9159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72" name="Line 20"/>
          <p:cNvSpPr>
            <a:spLocks noChangeShapeType="1"/>
          </p:cNvSpPr>
          <p:nvPr/>
        </p:nvSpPr>
        <p:spPr bwMode="auto">
          <a:xfrm>
            <a:off x="6934200" y="3740150"/>
            <a:ext cx="9874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2373" name="AutoShape 21"/>
          <p:cNvSpPr>
            <a:spLocks noChangeArrowheads="1"/>
          </p:cNvSpPr>
          <p:nvPr/>
        </p:nvSpPr>
        <p:spPr bwMode="auto">
          <a:xfrm>
            <a:off x="8229600" y="2590800"/>
            <a:ext cx="228600" cy="2286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21953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19"/>
          <p:cNvSpPr txBox="1">
            <a:spLocks noChangeArrowheads="1"/>
          </p:cNvSpPr>
          <p:nvPr/>
        </p:nvSpPr>
        <p:spPr bwMode="auto">
          <a:xfrm>
            <a:off x="127000" y="444412"/>
            <a:ext cx="8832354" cy="6186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FF0000"/>
                </a:solidFill>
                <a:latin typeface="Arial Black" charset="0"/>
              </a:rPr>
              <a:t>Last time:</a:t>
            </a:r>
            <a:r>
              <a:rPr lang="en-US" dirty="0">
                <a:solidFill>
                  <a:schemeClr val="accent2"/>
                </a:solidFill>
              </a:rPr>
              <a:t> </a:t>
            </a:r>
            <a:r>
              <a:rPr lang="en-US" i="1" dirty="0">
                <a:solidFill>
                  <a:schemeClr val="accent2"/>
                </a:solidFill>
                <a:latin typeface="Arial Black" charset="0"/>
              </a:rPr>
              <a:t>Anisotropy (continued)</a:t>
            </a:r>
          </a:p>
          <a:p>
            <a:endParaRPr lang="en-US" sz="600" dirty="0">
              <a:solidFill>
                <a:schemeClr val="accent2"/>
              </a:solidFill>
            </a:endParaRPr>
          </a:p>
          <a:p>
            <a:pPr>
              <a:buFontTx/>
              <a:buChar char="•"/>
            </a:pPr>
            <a:r>
              <a:rPr lang="en-US" dirty="0">
                <a:solidFill>
                  <a:schemeClr val="accent2"/>
                </a:solidFill>
              </a:rPr>
              <a:t> </a:t>
            </a:r>
            <a:r>
              <a:rPr lang="en-US" i="1" dirty="0">
                <a:solidFill>
                  <a:srgbClr val="FF0000"/>
                </a:solidFill>
                <a:latin typeface="Arial Black" charset="0"/>
              </a:rPr>
              <a:t>Seismic anisotropy</a:t>
            </a:r>
            <a:r>
              <a:rPr lang="en-US" dirty="0">
                <a:solidFill>
                  <a:schemeClr val="accent2"/>
                </a:solidFill>
              </a:rPr>
              <a:t> = directional dependence of velocity</a:t>
            </a:r>
          </a:p>
          <a:p>
            <a:endParaRPr lang="en-US" sz="600" dirty="0">
              <a:solidFill>
                <a:schemeClr val="accent2"/>
              </a:solidFill>
            </a:endParaRPr>
          </a:p>
          <a:p>
            <a:r>
              <a:rPr lang="en-US" dirty="0">
                <a:solidFill>
                  <a:schemeClr val="accent2"/>
                </a:solidFill>
              </a:rPr>
              <a:t>• The fourth-order </a:t>
            </a:r>
            <a:r>
              <a:rPr lang="en-US" i="1" dirty="0">
                <a:solidFill>
                  <a:srgbClr val="FF0000"/>
                </a:solidFill>
                <a:latin typeface="Arial Black" charset="0"/>
              </a:rPr>
              <a:t>elasticity tensor</a:t>
            </a:r>
            <a:r>
              <a:rPr lang="en-US" dirty="0">
                <a:solidFill>
                  <a:schemeClr val="accent2"/>
                </a:solidFill>
              </a:rPr>
              <a:t>, </a:t>
            </a:r>
            <a:r>
              <a:rPr lang="en-US" i="1" dirty="0" err="1">
                <a:latin typeface="Times New Roman" charset="0"/>
              </a:rPr>
              <a:t>c</a:t>
            </a:r>
            <a:r>
              <a:rPr lang="en-US" i="1" baseline="-25000" dirty="0" err="1">
                <a:latin typeface="Times New Roman" charset="0"/>
              </a:rPr>
              <a:t>ijkl</a:t>
            </a:r>
            <a:r>
              <a:rPr lang="en-US" dirty="0">
                <a:solidFill>
                  <a:schemeClr val="accent2"/>
                </a:solidFill>
              </a:rPr>
              <a:t>, can be expressed</a:t>
            </a:r>
          </a:p>
          <a:p>
            <a:r>
              <a:rPr lang="en-US" dirty="0">
                <a:solidFill>
                  <a:schemeClr val="accent2"/>
                </a:solidFill>
              </a:rPr>
              <a:t>   more compactly as a 6x6 </a:t>
            </a:r>
            <a:r>
              <a:rPr lang="ja-JP" altLang="en-US" dirty="0">
                <a:solidFill>
                  <a:schemeClr val="accent2"/>
                </a:solidFill>
              </a:rPr>
              <a:t>“</a:t>
            </a:r>
            <a:r>
              <a:rPr lang="en-US" dirty="0" err="1">
                <a:solidFill>
                  <a:schemeClr val="accent2"/>
                </a:solidFill>
              </a:rPr>
              <a:t>Voight</a:t>
            </a:r>
            <a:r>
              <a:rPr lang="en-US" dirty="0">
                <a:solidFill>
                  <a:schemeClr val="accent2"/>
                </a:solidFill>
              </a:rPr>
              <a:t> matrix</a:t>
            </a:r>
            <a:r>
              <a:rPr lang="ja-JP" altLang="en-US" dirty="0">
                <a:solidFill>
                  <a:schemeClr val="accent2"/>
                </a:solidFill>
              </a:rPr>
              <a:t>”</a:t>
            </a:r>
            <a:r>
              <a:rPr lang="en-US" dirty="0">
                <a:solidFill>
                  <a:schemeClr val="accent2"/>
                </a:solidFill>
              </a:rPr>
              <a:t> </a:t>
            </a:r>
            <a:r>
              <a:rPr lang="en-US" i="1" dirty="0" err="1">
                <a:latin typeface="Times New Roman" charset="0"/>
              </a:rPr>
              <a:t>C</a:t>
            </a:r>
            <a:r>
              <a:rPr lang="en-US" i="1" baseline="-25000" dirty="0" err="1">
                <a:latin typeface="Times New Roman" charset="0"/>
              </a:rPr>
              <a:t>mn</a:t>
            </a:r>
            <a:r>
              <a:rPr lang="en-US" dirty="0">
                <a:solidFill>
                  <a:schemeClr val="accent2"/>
                </a:solidFill>
              </a:rPr>
              <a:t>.</a:t>
            </a:r>
            <a:endParaRPr lang="fr-FR" sz="3000" i="1" dirty="0">
              <a:solidFill>
                <a:schemeClr val="tx2"/>
              </a:solidFill>
              <a:latin typeface="Times New Roman" charset="0"/>
              <a:cs typeface="DejaVu Sans" charset="0"/>
            </a:endParaRPr>
          </a:p>
          <a:p>
            <a:endParaRPr lang="en-US" sz="600" dirty="0">
              <a:solidFill>
                <a:schemeClr val="accent2"/>
              </a:solidFill>
            </a:endParaRPr>
          </a:p>
          <a:p>
            <a:r>
              <a:rPr lang="en-US" dirty="0">
                <a:solidFill>
                  <a:schemeClr val="accent2"/>
                </a:solidFill>
              </a:rPr>
              <a:t>• </a:t>
            </a:r>
            <a:r>
              <a:rPr lang="en-US" i="1" dirty="0">
                <a:solidFill>
                  <a:srgbClr val="FF0000"/>
                </a:solidFill>
                <a:latin typeface="Arial Black" charset="0"/>
              </a:rPr>
              <a:t>Transverse anisotropy</a:t>
            </a:r>
            <a:r>
              <a:rPr lang="en-US" dirty="0">
                <a:solidFill>
                  <a:schemeClr val="accent2"/>
                </a:solidFill>
              </a:rPr>
              <a:t> describes e.g. SPO in horizontally</a:t>
            </a:r>
          </a:p>
          <a:p>
            <a:r>
              <a:rPr lang="en-US" dirty="0">
                <a:solidFill>
                  <a:schemeClr val="accent2"/>
                </a:solidFill>
              </a:rPr>
              <a:t>   layered media, and is characterized by one </a:t>
            </a:r>
            <a:r>
              <a:rPr lang="en-US" i="1" dirty="0"/>
              <a:t>P</a:t>
            </a:r>
            <a:r>
              <a:rPr lang="en-US" dirty="0">
                <a:solidFill>
                  <a:schemeClr val="accent2"/>
                </a:solidFill>
              </a:rPr>
              <a:t>-velocity for</a:t>
            </a:r>
          </a:p>
          <a:p>
            <a:r>
              <a:rPr lang="en-US" dirty="0">
                <a:solidFill>
                  <a:schemeClr val="accent2"/>
                </a:solidFill>
              </a:rPr>
              <a:t>   </a:t>
            </a:r>
            <a:r>
              <a:rPr lang="en-US" i="1" dirty="0">
                <a:latin typeface="Times New Roman" charset="0"/>
              </a:rPr>
              <a:t>x</a:t>
            </a:r>
            <a:r>
              <a:rPr lang="en-US" baseline="-25000" dirty="0">
                <a:latin typeface="Times New Roman" charset="0"/>
              </a:rPr>
              <a:t>1</a:t>
            </a:r>
            <a:r>
              <a:rPr lang="en-US" dirty="0">
                <a:solidFill>
                  <a:schemeClr val="accent2"/>
                </a:solidFill>
              </a:rPr>
              <a:t> &amp; </a:t>
            </a:r>
            <a:r>
              <a:rPr lang="en-US" i="1" dirty="0">
                <a:latin typeface="Times New Roman" charset="0"/>
              </a:rPr>
              <a:t>x</a:t>
            </a:r>
            <a:r>
              <a:rPr lang="en-US" baseline="-25000" dirty="0">
                <a:latin typeface="Times New Roman" charset="0"/>
              </a:rPr>
              <a:t>2</a:t>
            </a:r>
            <a:r>
              <a:rPr lang="en-US" dirty="0">
                <a:solidFill>
                  <a:schemeClr val="accent2"/>
                </a:solidFill>
              </a:rPr>
              <a:t> propagation, a different </a:t>
            </a:r>
            <a:r>
              <a:rPr lang="en-US" i="1" dirty="0"/>
              <a:t>P</a:t>
            </a:r>
            <a:r>
              <a:rPr lang="en-US" dirty="0">
                <a:solidFill>
                  <a:schemeClr val="accent2"/>
                </a:solidFill>
              </a:rPr>
              <a:t>-velocity for </a:t>
            </a:r>
            <a:r>
              <a:rPr lang="en-US" i="1" dirty="0">
                <a:latin typeface="Times New Roman" charset="0"/>
              </a:rPr>
              <a:t>x</a:t>
            </a:r>
            <a:r>
              <a:rPr lang="en-US" baseline="-25000" dirty="0">
                <a:latin typeface="Times New Roman" charset="0"/>
              </a:rPr>
              <a:t>3</a:t>
            </a:r>
            <a:r>
              <a:rPr lang="en-US" dirty="0">
                <a:solidFill>
                  <a:schemeClr val="accent2"/>
                </a:solidFill>
              </a:rPr>
              <a:t> propagation,</a:t>
            </a:r>
          </a:p>
          <a:p>
            <a:r>
              <a:rPr lang="en-US" dirty="0">
                <a:solidFill>
                  <a:schemeClr val="accent2"/>
                </a:solidFill>
              </a:rPr>
              <a:t>   and differing </a:t>
            </a:r>
            <a:r>
              <a:rPr lang="en-US" i="1" dirty="0"/>
              <a:t>SV</a:t>
            </a:r>
            <a:r>
              <a:rPr lang="en-US" dirty="0">
                <a:solidFill>
                  <a:schemeClr val="accent2"/>
                </a:solidFill>
              </a:rPr>
              <a:t>- &amp; </a:t>
            </a:r>
            <a:r>
              <a:rPr lang="en-US" i="1" dirty="0"/>
              <a:t>SH</a:t>
            </a:r>
            <a:r>
              <a:rPr lang="en-US" dirty="0">
                <a:solidFill>
                  <a:schemeClr val="accent2"/>
                </a:solidFill>
              </a:rPr>
              <a:t>-velocities:</a:t>
            </a:r>
          </a:p>
          <a:p>
            <a:endParaRPr lang="en-US" dirty="0">
              <a:solidFill>
                <a:schemeClr val="accent2"/>
              </a:solidFill>
            </a:endParaRPr>
          </a:p>
          <a:p>
            <a:endParaRPr lang="en-US" sz="1200" dirty="0">
              <a:solidFill>
                <a:schemeClr val="accent2"/>
              </a:solidFill>
            </a:endParaRPr>
          </a:p>
          <a:p>
            <a:endParaRPr lang="en-US" sz="600" dirty="0">
              <a:solidFill>
                <a:schemeClr val="accent2"/>
              </a:solidFill>
            </a:endParaRPr>
          </a:p>
          <a:p>
            <a:r>
              <a:rPr lang="en-US" dirty="0">
                <a:solidFill>
                  <a:schemeClr val="accent2"/>
                </a:solidFill>
              </a:rPr>
              <a:t>• </a:t>
            </a:r>
            <a:r>
              <a:rPr lang="en-US" i="1" dirty="0">
                <a:solidFill>
                  <a:srgbClr val="FF0000"/>
                </a:solidFill>
                <a:latin typeface="Arial Black" charset="0"/>
              </a:rPr>
              <a:t>Azimuthal anisotropy</a:t>
            </a:r>
            <a:r>
              <a:rPr lang="en-US" dirty="0">
                <a:solidFill>
                  <a:schemeClr val="accent2"/>
                </a:solidFill>
              </a:rPr>
              <a:t> describes the (similar but rotated)</a:t>
            </a:r>
          </a:p>
          <a:p>
            <a:r>
              <a:rPr lang="en-US" dirty="0">
                <a:solidFill>
                  <a:schemeClr val="accent2"/>
                </a:solidFill>
              </a:rPr>
              <a:t>   case of azimuthally-varying velocity, generalizing to e.g.:</a:t>
            </a:r>
          </a:p>
          <a:p>
            <a:endParaRPr lang="en-US" dirty="0">
              <a:solidFill>
                <a:schemeClr val="accent2"/>
              </a:solidFill>
            </a:endParaRPr>
          </a:p>
          <a:p>
            <a:endParaRPr lang="en-US" sz="1400" dirty="0">
              <a:solidFill>
                <a:schemeClr val="accent2"/>
              </a:solidFill>
            </a:endParaRPr>
          </a:p>
          <a:p>
            <a:pPr>
              <a:buFontTx/>
              <a:buChar char="•"/>
            </a:pPr>
            <a:r>
              <a:rPr lang="en-US" dirty="0">
                <a:solidFill>
                  <a:schemeClr val="accent2"/>
                </a:solidFill>
              </a:rPr>
              <a:t> </a:t>
            </a:r>
            <a:r>
              <a:rPr lang="en-US" i="1" dirty="0">
                <a:solidFill>
                  <a:schemeClr val="accent2"/>
                </a:solidFill>
                <a:latin typeface="Arial Black" charset="0"/>
              </a:rPr>
              <a:t>Fluid-filled cracks</a:t>
            </a:r>
            <a:r>
              <a:rPr lang="en-US" dirty="0">
                <a:solidFill>
                  <a:schemeClr val="accent2"/>
                </a:solidFill>
              </a:rPr>
              <a:t> reduce </a:t>
            </a:r>
            <a:r>
              <a:rPr lang="en-US" i="1" dirty="0">
                <a:solidFill>
                  <a:schemeClr val="tx2"/>
                </a:solidFill>
              </a:rPr>
              <a:t>S</a:t>
            </a:r>
            <a:r>
              <a:rPr lang="en-US" dirty="0">
                <a:solidFill>
                  <a:schemeClr val="accent2"/>
                </a:solidFill>
              </a:rPr>
              <a:t>-velocity as </a:t>
            </a:r>
            <a:r>
              <a:rPr lang="en-US" dirty="0">
                <a:solidFill>
                  <a:schemeClr val="tx2"/>
                </a:solidFill>
                <a:latin typeface="Times New Roman" charset="0"/>
              </a:rPr>
              <a:t>(1 –</a:t>
            </a:r>
            <a:r>
              <a:rPr lang="en-US" dirty="0">
                <a:solidFill>
                  <a:schemeClr val="accent2"/>
                </a:solidFill>
              </a:rPr>
              <a:t> </a:t>
            </a:r>
            <a:r>
              <a:rPr lang="en-US" i="1" dirty="0">
                <a:solidFill>
                  <a:schemeClr val="tx2"/>
                </a:solidFill>
                <a:latin typeface="Times New Roman" charset="0"/>
                <a:cs typeface="Times New Roman" charset="0"/>
              </a:rPr>
              <a:t>Na</a:t>
            </a:r>
            <a:r>
              <a:rPr lang="en-US" i="1" baseline="30000" dirty="0">
                <a:solidFill>
                  <a:schemeClr val="tx2"/>
                </a:solidFill>
                <a:latin typeface="Times New Roman" charset="0"/>
                <a:cs typeface="Times New Roman" charset="0"/>
              </a:rPr>
              <a:t>3</a:t>
            </a:r>
            <a:r>
              <a:rPr lang="en-US" i="1" dirty="0">
                <a:solidFill>
                  <a:schemeClr val="tx2"/>
                </a:solidFill>
                <a:latin typeface="Times New Roman" charset="0"/>
                <a:cs typeface="Times New Roman" charset="0"/>
              </a:rPr>
              <a:t>/V</a:t>
            </a:r>
            <a:r>
              <a:rPr lang="en-US" dirty="0">
                <a:solidFill>
                  <a:schemeClr val="tx2"/>
                </a:solidFill>
                <a:latin typeface="Times New Roman" charset="0"/>
                <a:cs typeface="Times New Roman" charset="0"/>
              </a:rPr>
              <a:t>) </a:t>
            </a:r>
            <a:r>
              <a:rPr lang="en-US" dirty="0">
                <a:solidFill>
                  <a:schemeClr val="accent2"/>
                </a:solidFill>
                <a:cs typeface="Times New Roman" charset="0"/>
              </a:rPr>
              <a:t>for</a:t>
            </a:r>
          </a:p>
          <a:p>
            <a:r>
              <a:rPr lang="en-US" dirty="0">
                <a:solidFill>
                  <a:schemeClr val="accent2"/>
                </a:solidFill>
                <a:cs typeface="Times New Roman" charset="0"/>
              </a:rPr>
              <a:t>   waves propagating orthogonal to the cracks</a:t>
            </a:r>
            <a:endParaRPr lang="en-US" dirty="0">
              <a:solidFill>
                <a:schemeClr val="accent2"/>
              </a:solidFill>
            </a:endParaRPr>
          </a:p>
        </p:txBody>
      </p:sp>
      <p:graphicFrame>
        <p:nvGraphicFramePr>
          <p:cNvPr id="11" name="Object 125"/>
          <p:cNvGraphicFramePr>
            <a:graphicFrameLocks noChangeAspect="1"/>
          </p:cNvGraphicFramePr>
          <p:nvPr>
            <p:extLst>
              <p:ext uri="{D42A27DB-BD31-4B8C-83A1-F6EECF244321}">
                <p14:modId xmlns:p14="http://schemas.microsoft.com/office/powerpoint/2010/main" val="3295060827"/>
              </p:ext>
            </p:extLst>
          </p:nvPr>
        </p:nvGraphicFramePr>
        <p:xfrm>
          <a:off x="2224088" y="3674975"/>
          <a:ext cx="4694237" cy="608012"/>
        </p:xfrm>
        <a:graphic>
          <a:graphicData uri="http://schemas.openxmlformats.org/presentationml/2006/ole">
            <mc:AlternateContent xmlns:mc="http://schemas.openxmlformats.org/markup-compatibility/2006">
              <mc:Choice xmlns:v="urn:schemas-microsoft-com:vml" Requires="v">
                <p:oleObj spid="_x0000_s273415" name="Equation" r:id="rId4" imgW="3238500" imgH="419100" progId="Equation.3">
                  <p:embed/>
                </p:oleObj>
              </mc:Choice>
              <mc:Fallback>
                <p:oleObj name="Equation" r:id="rId4" imgW="3238500" imgH="419100" progId="Equation.3">
                  <p:embed/>
                  <p:pic>
                    <p:nvPicPr>
                      <p:cNvPr id="11" name="Object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4088" y="3674975"/>
                        <a:ext cx="4694237" cy="60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126"/>
          <p:cNvGraphicFramePr>
            <a:graphicFrameLocks noChangeAspect="1"/>
          </p:cNvGraphicFramePr>
          <p:nvPr>
            <p:extLst>
              <p:ext uri="{D42A27DB-BD31-4B8C-83A1-F6EECF244321}">
                <p14:modId xmlns:p14="http://schemas.microsoft.com/office/powerpoint/2010/main" val="2431745271"/>
              </p:ext>
            </p:extLst>
          </p:nvPr>
        </p:nvGraphicFramePr>
        <p:xfrm>
          <a:off x="857250" y="5092612"/>
          <a:ext cx="7429500" cy="519113"/>
        </p:xfrm>
        <a:graphic>
          <a:graphicData uri="http://schemas.openxmlformats.org/presentationml/2006/ole">
            <mc:AlternateContent xmlns:mc="http://schemas.openxmlformats.org/markup-compatibility/2006">
              <mc:Choice xmlns:v="urn:schemas-microsoft-com:vml" Requires="v">
                <p:oleObj spid="_x0000_s273416" name="Equation" r:id="rId6" imgW="3086100" imgH="215900" progId="Equation.3">
                  <p:embed/>
                </p:oleObj>
              </mc:Choice>
              <mc:Fallback>
                <p:oleObj name="Equation" r:id="rId6" imgW="3086100" imgH="215900" progId="Equation.3">
                  <p:embed/>
                  <p:pic>
                    <p:nvPicPr>
                      <p:cNvPr id="12" name="Object 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092612"/>
                        <a:ext cx="74295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9371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ACA41C68-048E-3645-82D4-685FCD96971D}"/>
              </a:ext>
            </a:extLst>
          </p:cNvPr>
          <p:cNvSpPr txBox="1">
            <a:spLocks noChangeArrowheads="1"/>
          </p:cNvSpPr>
          <p:nvPr/>
        </p:nvSpPr>
        <p:spPr bwMode="auto">
          <a:xfrm>
            <a:off x="754063" y="644525"/>
            <a:ext cx="7720132" cy="5632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The </a:t>
            </a:r>
            <a:r>
              <a:rPr lang="en-US" i="1" dirty="0">
                <a:solidFill>
                  <a:schemeClr val="accent2"/>
                </a:solidFill>
                <a:latin typeface="Arial Black" charset="0"/>
              </a:rPr>
              <a:t>Final Exam</a:t>
            </a:r>
            <a:r>
              <a:rPr lang="en-US" dirty="0">
                <a:solidFill>
                  <a:schemeClr val="accent2"/>
                </a:solidFill>
              </a:rPr>
              <a:t> is posted on the course website…</a:t>
            </a:r>
          </a:p>
          <a:p>
            <a:r>
              <a:rPr lang="en-US" dirty="0">
                <a:solidFill>
                  <a:schemeClr val="accent2"/>
                </a:solidFill>
              </a:rPr>
              <a:t>   Due 5:00 pm Fri Dec 14.</a:t>
            </a:r>
          </a:p>
          <a:p>
            <a:endParaRPr lang="en-US" dirty="0">
              <a:solidFill>
                <a:schemeClr val="accent2"/>
              </a:solidFill>
            </a:endParaRPr>
          </a:p>
          <a:p>
            <a:r>
              <a:rPr lang="en-US" dirty="0">
                <a:solidFill>
                  <a:schemeClr val="accent2"/>
                </a:solidFill>
              </a:rPr>
              <a:t>6640 </a:t>
            </a:r>
            <a:r>
              <a:rPr lang="en-US" i="1" dirty="0">
                <a:solidFill>
                  <a:schemeClr val="accent2"/>
                </a:solidFill>
                <a:latin typeface="Arial Black" charset="0"/>
              </a:rPr>
              <a:t>Semester Project</a:t>
            </a:r>
            <a:r>
              <a:rPr lang="en-US" dirty="0">
                <a:solidFill>
                  <a:schemeClr val="accent2"/>
                </a:solidFill>
              </a:rPr>
              <a:t> due-dates: </a:t>
            </a:r>
          </a:p>
          <a:p>
            <a:r>
              <a:rPr lang="en-US" dirty="0">
                <a:solidFill>
                  <a:schemeClr val="accent2"/>
                </a:solidFill>
              </a:rPr>
              <a:t>• Amanda’s </a:t>
            </a:r>
            <a:r>
              <a:rPr lang="en-US" dirty="0">
                <a:solidFill>
                  <a:schemeClr val="accent2"/>
                </a:solidFill>
                <a:latin typeface="Arial"/>
                <a:cs typeface="Arial"/>
              </a:rPr>
              <a:t>presentation</a:t>
            </a:r>
            <a:r>
              <a:rPr lang="en-US" i="1" dirty="0">
                <a:solidFill>
                  <a:schemeClr val="accent2"/>
                </a:solidFill>
                <a:latin typeface="Arial Black" charset="0"/>
              </a:rPr>
              <a:t> </a:t>
            </a:r>
            <a:r>
              <a:rPr lang="en-US" dirty="0">
                <a:solidFill>
                  <a:schemeClr val="accent2"/>
                </a:solidFill>
              </a:rPr>
              <a:t>of research results will</a:t>
            </a:r>
          </a:p>
          <a:p>
            <a:r>
              <a:rPr lang="en-US" dirty="0">
                <a:solidFill>
                  <a:schemeClr val="accent2"/>
                </a:solidFill>
              </a:rPr>
              <a:t>   be given </a:t>
            </a:r>
            <a:r>
              <a:rPr lang="en-US" dirty="0">
                <a:solidFill>
                  <a:srgbClr val="FF0000"/>
                </a:solidFill>
              </a:rPr>
              <a:t>xx</a:t>
            </a:r>
            <a:r>
              <a:rPr lang="en-US" dirty="0">
                <a:solidFill>
                  <a:schemeClr val="accent2"/>
                </a:solidFill>
              </a:rPr>
              <a:t>:00 to </a:t>
            </a:r>
            <a:r>
              <a:rPr lang="en-US" dirty="0">
                <a:solidFill>
                  <a:srgbClr val="FF0000"/>
                </a:solidFill>
              </a:rPr>
              <a:t>xx</a:t>
            </a:r>
            <a:r>
              <a:rPr lang="en-US" dirty="0">
                <a:solidFill>
                  <a:schemeClr val="accent2"/>
                </a:solidFill>
              </a:rPr>
              <a:t>:00 on Fri Dec 18;</a:t>
            </a:r>
          </a:p>
          <a:p>
            <a:r>
              <a:rPr lang="en-US" dirty="0">
                <a:solidFill>
                  <a:schemeClr val="accent2"/>
                </a:solidFill>
              </a:rPr>
              <a:t>   should be max 20 minutes</a:t>
            </a:r>
          </a:p>
          <a:p>
            <a:r>
              <a:rPr lang="en-US" dirty="0">
                <a:solidFill>
                  <a:schemeClr val="accent2"/>
                </a:solidFill>
              </a:rPr>
              <a:t>• </a:t>
            </a:r>
            <a:r>
              <a:rPr lang="en-US" i="1" dirty="0">
                <a:solidFill>
                  <a:schemeClr val="accent2"/>
                </a:solidFill>
                <a:latin typeface="Arial Black" charset="0"/>
              </a:rPr>
              <a:t>Research report</a:t>
            </a:r>
            <a:r>
              <a:rPr lang="en-US" dirty="0">
                <a:solidFill>
                  <a:schemeClr val="accent2"/>
                </a:solidFill>
              </a:rPr>
              <a:t> is due Fri Dec 18 at 5:00 pm.</a:t>
            </a:r>
          </a:p>
          <a:p>
            <a:r>
              <a:rPr lang="en-US" dirty="0">
                <a:solidFill>
                  <a:schemeClr val="accent2"/>
                </a:solidFill>
              </a:rPr>
              <a:t>   No fixed length, but it should include</a:t>
            </a:r>
          </a:p>
          <a:p>
            <a:r>
              <a:rPr lang="en-US" dirty="0">
                <a:solidFill>
                  <a:schemeClr val="accent2"/>
                </a:solidFill>
              </a:rPr>
              <a:t>   ‡ </a:t>
            </a:r>
            <a:r>
              <a:rPr lang="en-US" i="1" dirty="0">
                <a:solidFill>
                  <a:schemeClr val="accent2"/>
                </a:solidFill>
                <a:latin typeface="Arial Black" charset="0"/>
              </a:rPr>
              <a:t>Intro/Context </a:t>
            </a:r>
            <a:r>
              <a:rPr lang="en-US" dirty="0">
                <a:solidFill>
                  <a:schemeClr val="accent2"/>
                </a:solidFill>
              </a:rPr>
              <a:t>(including relevance to your thesis</a:t>
            </a:r>
          </a:p>
          <a:p>
            <a:r>
              <a:rPr lang="en-US" dirty="0">
                <a:solidFill>
                  <a:schemeClr val="accent2"/>
                </a:solidFill>
              </a:rPr>
              <a:t>      topic)</a:t>
            </a:r>
          </a:p>
          <a:p>
            <a:r>
              <a:rPr lang="en-US" dirty="0">
                <a:solidFill>
                  <a:schemeClr val="accent2"/>
                </a:solidFill>
              </a:rPr>
              <a:t>   ‡ Description of</a:t>
            </a:r>
            <a:r>
              <a:rPr lang="en-US" i="1" dirty="0">
                <a:solidFill>
                  <a:schemeClr val="accent2"/>
                </a:solidFill>
                <a:latin typeface="Arial Black" charset="0"/>
              </a:rPr>
              <a:t> Math/Physics</a:t>
            </a:r>
            <a:r>
              <a:rPr lang="en-US" dirty="0">
                <a:solidFill>
                  <a:schemeClr val="accent2"/>
                </a:solidFill>
              </a:rPr>
              <a:t> of the problem</a:t>
            </a:r>
          </a:p>
          <a:p>
            <a:r>
              <a:rPr lang="en-US" dirty="0">
                <a:solidFill>
                  <a:schemeClr val="accent2"/>
                </a:solidFill>
              </a:rPr>
              <a:t>   ‡ </a:t>
            </a:r>
            <a:r>
              <a:rPr lang="en-US" i="1" dirty="0">
                <a:solidFill>
                  <a:schemeClr val="accent2"/>
                </a:solidFill>
                <a:latin typeface="Arial Black" charset="0"/>
              </a:rPr>
              <a:t>Methods/Data</a:t>
            </a:r>
            <a:r>
              <a:rPr lang="en-US" dirty="0">
                <a:solidFill>
                  <a:schemeClr val="accent2"/>
                </a:solidFill>
              </a:rPr>
              <a:t> Used</a:t>
            </a:r>
          </a:p>
          <a:p>
            <a:r>
              <a:rPr lang="en-US" dirty="0">
                <a:solidFill>
                  <a:schemeClr val="accent2"/>
                </a:solidFill>
              </a:rPr>
              <a:t>   ‡ Details of </a:t>
            </a:r>
            <a:r>
              <a:rPr lang="en-US" i="1" dirty="0">
                <a:solidFill>
                  <a:schemeClr val="accent2"/>
                </a:solidFill>
                <a:latin typeface="Arial Black" charset="0"/>
              </a:rPr>
              <a:t>Analysis</a:t>
            </a:r>
            <a:endParaRPr lang="en-US" dirty="0">
              <a:solidFill>
                <a:schemeClr val="accent2"/>
              </a:solidFill>
            </a:endParaRPr>
          </a:p>
          <a:p>
            <a:r>
              <a:rPr lang="en-US" dirty="0">
                <a:solidFill>
                  <a:schemeClr val="accent2"/>
                </a:solidFill>
              </a:rPr>
              <a:t>   ‡ </a:t>
            </a:r>
            <a:r>
              <a:rPr lang="en-US" i="1" dirty="0">
                <a:solidFill>
                  <a:schemeClr val="accent2"/>
                </a:solidFill>
                <a:latin typeface="Arial Black" charset="0"/>
              </a:rPr>
              <a:t>Results</a:t>
            </a:r>
            <a:r>
              <a:rPr lang="en-US" dirty="0">
                <a:solidFill>
                  <a:schemeClr val="accent2"/>
                </a:solidFill>
              </a:rPr>
              <a:t>, </a:t>
            </a:r>
            <a:r>
              <a:rPr lang="en-US" i="1" dirty="0">
                <a:solidFill>
                  <a:schemeClr val="accent2"/>
                </a:solidFill>
                <a:latin typeface="Arial Black" charset="0"/>
              </a:rPr>
              <a:t>Discussion</a:t>
            </a:r>
            <a:r>
              <a:rPr lang="en-US" dirty="0">
                <a:solidFill>
                  <a:schemeClr val="accent2"/>
                </a:solidFill>
              </a:rPr>
              <a:t>, </a:t>
            </a:r>
            <a:r>
              <a:rPr lang="en-US" i="1" dirty="0">
                <a:solidFill>
                  <a:schemeClr val="accent2"/>
                </a:solidFill>
                <a:latin typeface="Arial Black" charset="0"/>
              </a:rPr>
              <a:t>Future Work</a:t>
            </a:r>
            <a:r>
              <a:rPr lang="en-US" dirty="0">
                <a:solidFill>
                  <a:schemeClr val="accent2"/>
                </a:solidFill>
              </a:rPr>
              <a:t> (if any)</a:t>
            </a:r>
          </a:p>
        </p:txBody>
      </p:sp>
    </p:spTree>
    <p:extLst>
      <p:ext uri="{BB962C8B-B14F-4D97-AF65-F5344CB8AC3E}">
        <p14:creationId xmlns:p14="http://schemas.microsoft.com/office/powerpoint/2010/main" val="375382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5" name="Text Box 7"/>
          <p:cNvSpPr txBox="1">
            <a:spLocks noChangeArrowheads="1"/>
          </p:cNvSpPr>
          <p:nvPr/>
        </p:nvSpPr>
        <p:spPr bwMode="auto">
          <a:xfrm>
            <a:off x="1173442" y="1905506"/>
            <a:ext cx="6797117"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rPr>
              <a:t>Reminder: Please </a:t>
            </a:r>
            <a:r>
              <a:rPr lang="en-US" sz="3200" i="1">
                <a:solidFill>
                  <a:schemeClr val="accent2"/>
                </a:solidFill>
                <a:latin typeface="Arial Black" charset="0"/>
              </a:rPr>
              <a:t>fill out your</a:t>
            </a:r>
            <a:endParaRPr lang="en-US" sz="3200" i="1" dirty="0">
              <a:solidFill>
                <a:schemeClr val="accent2"/>
              </a:solidFill>
              <a:latin typeface="Arial Black" charset="0"/>
            </a:endParaRPr>
          </a:p>
          <a:p>
            <a:r>
              <a:rPr lang="en-US" sz="3200" i="1" dirty="0">
                <a:solidFill>
                  <a:schemeClr val="accent2"/>
                </a:solidFill>
                <a:latin typeface="Arial Black" charset="0"/>
              </a:rPr>
              <a:t>   IDEA online evaluations!</a:t>
            </a:r>
          </a:p>
          <a:p>
            <a:endParaRPr lang="en-US" sz="3200" i="1" dirty="0">
              <a:solidFill>
                <a:schemeClr val="accent2"/>
              </a:solidFill>
              <a:latin typeface="Arial Black" charset="0"/>
            </a:endParaRPr>
          </a:p>
          <a:p>
            <a:r>
              <a:rPr lang="en-US" sz="3200" dirty="0">
                <a:solidFill>
                  <a:schemeClr val="accent2"/>
                </a:solidFill>
                <a:latin typeface="Arial Black" charset="0"/>
              </a:rPr>
              <a:t>(&amp; send me a screenshot of</a:t>
            </a:r>
          </a:p>
          <a:p>
            <a:r>
              <a:rPr lang="en-US" sz="3200" dirty="0">
                <a:solidFill>
                  <a:schemeClr val="accent2"/>
                </a:solidFill>
                <a:latin typeface="Arial Black" charset="0"/>
              </a:rPr>
              <a:t>   the certificate for 10 pts</a:t>
            </a:r>
          </a:p>
          <a:p>
            <a:r>
              <a:rPr lang="en-US" sz="3200" dirty="0">
                <a:solidFill>
                  <a:schemeClr val="accent2"/>
                </a:solidFill>
                <a:latin typeface="Arial Black" charset="0"/>
              </a:rPr>
              <a:t>   extra credit!)</a:t>
            </a:r>
          </a:p>
        </p:txBody>
      </p:sp>
    </p:spTree>
    <p:extLst>
      <p:ext uri="{BB962C8B-B14F-4D97-AF65-F5344CB8AC3E}">
        <p14:creationId xmlns:p14="http://schemas.microsoft.com/office/powerpoint/2010/main" val="116880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6035" name="Picture 1" descr="3_6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
            <a:ext cx="3516313"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196036" name="Text Box 4"/>
              <p:cNvSpPr txBox="1">
                <a:spLocks noChangeArrowheads="1"/>
              </p:cNvSpPr>
              <p:nvPr/>
            </p:nvSpPr>
            <p:spPr bwMode="auto">
              <a:xfrm>
                <a:off x="3733800" y="1166843"/>
                <a:ext cx="5294739" cy="4524315"/>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Here, marine seismic observations</a:t>
                </a:r>
              </a:p>
              <a:p>
                <a:r>
                  <a:rPr lang="en-US" dirty="0">
                    <a:solidFill>
                      <a:schemeClr val="accent2"/>
                    </a:solidFill>
                  </a:rPr>
                  <a:t>of refraction travel-times near Hawaii.</a:t>
                </a:r>
              </a:p>
              <a:p>
                <a:endParaRPr lang="en-US" sz="1200" dirty="0">
                  <a:solidFill>
                    <a:schemeClr val="accent2"/>
                  </a:solidFill>
                </a:endParaRPr>
              </a:p>
              <a:p>
                <a:r>
                  <a:rPr lang="en-US" dirty="0">
                    <a:solidFill>
                      <a:schemeClr val="accent2"/>
                    </a:solidFill>
                  </a:rPr>
                  <a:t>Azimuth is measured relative to trend</a:t>
                </a:r>
              </a:p>
              <a:p>
                <a:r>
                  <a:rPr lang="en-US" dirty="0">
                    <a:solidFill>
                      <a:schemeClr val="accent2"/>
                    </a:solidFill>
                  </a:rPr>
                  <a:t>of magnetic </a:t>
                </a:r>
                <a:r>
                  <a:rPr lang="en-US" dirty="0" err="1">
                    <a:solidFill>
                      <a:schemeClr val="accent2"/>
                    </a:solidFill>
                  </a:rPr>
                  <a:t>isochrons</a:t>
                </a:r>
                <a:r>
                  <a:rPr lang="en-US" dirty="0">
                    <a:solidFill>
                      <a:schemeClr val="accent2"/>
                    </a:solidFill>
                  </a:rPr>
                  <a:t> in the region,</a:t>
                </a:r>
              </a:p>
              <a:p>
                <a:r>
                  <a:rPr lang="en-US" dirty="0">
                    <a:solidFill>
                      <a:schemeClr val="accent2"/>
                    </a:solidFill>
                  </a:rPr>
                  <a:t>so velocity peaks at 90</a:t>
                </a:r>
                <a14:m>
                  <m:oMath xmlns:m="http://schemas.openxmlformats.org/officeDocument/2006/math">
                    <m:r>
                      <a:rPr lang="en-US" i="1" baseline="30000" dirty="0" smtClean="0">
                        <a:solidFill>
                          <a:schemeClr val="accent2"/>
                        </a:solidFill>
                        <a:latin typeface="Cambria Math" panose="02040503050406030204" pitchFamily="18" charset="0"/>
                        <a:ea typeface="Cambria Math" panose="02040503050406030204" pitchFamily="18" charset="0"/>
                      </a:rPr>
                      <m:t>°</m:t>
                    </m:r>
                  </m:oMath>
                </a14:m>
                <a:r>
                  <a:rPr lang="en-US" dirty="0">
                    <a:solidFill>
                      <a:schemeClr val="accent2"/>
                    </a:solidFill>
                  </a:rPr>
                  <a:t> and 270°</a:t>
                </a:r>
              </a:p>
              <a:p>
                <a:r>
                  <a:rPr lang="en-US" dirty="0">
                    <a:solidFill>
                      <a:schemeClr val="accent2"/>
                    </a:solidFill>
                  </a:rPr>
                  <a:t>indicate that the fast direction is in</a:t>
                </a:r>
              </a:p>
              <a:p>
                <a:r>
                  <a:rPr lang="en-US" dirty="0">
                    <a:solidFill>
                      <a:schemeClr val="accent2"/>
                    </a:solidFill>
                  </a:rPr>
                  <a:t>the direction of spreading at the time</a:t>
                </a:r>
              </a:p>
              <a:p>
                <a:r>
                  <a:rPr lang="en-US" dirty="0">
                    <a:solidFill>
                      <a:schemeClr val="accent2"/>
                    </a:solidFill>
                  </a:rPr>
                  <a:t>the lithosphere was formed.</a:t>
                </a:r>
              </a:p>
              <a:p>
                <a:endParaRPr lang="en-US" sz="1200" dirty="0">
                  <a:solidFill>
                    <a:schemeClr val="accent2"/>
                  </a:solidFill>
                </a:endParaRPr>
              </a:p>
              <a:p>
                <a:r>
                  <a:rPr lang="en-US" dirty="0">
                    <a:solidFill>
                      <a:schemeClr val="accent2"/>
                    </a:solidFill>
                  </a:rPr>
                  <a:t>Is this more likely to represent</a:t>
                </a:r>
              </a:p>
              <a:p>
                <a:r>
                  <a:rPr lang="en-US" dirty="0">
                    <a:solidFill>
                      <a:schemeClr val="accent2"/>
                    </a:solidFill>
                  </a:rPr>
                  <a:t>fluid-filled fractures or flow of mantle</a:t>
                </a:r>
              </a:p>
              <a:p>
                <a:r>
                  <a:rPr lang="en-US" dirty="0">
                    <a:solidFill>
                      <a:schemeClr val="accent2"/>
                    </a:solidFill>
                  </a:rPr>
                  <a:t>olivine?</a:t>
                </a:r>
              </a:p>
            </p:txBody>
          </p:sp>
        </mc:Choice>
        <mc:Fallback>
          <p:sp>
            <p:nvSpPr>
              <p:cNvPr id="1196036" name="Text Box 4"/>
              <p:cNvSpPr txBox="1">
                <a:spLocks noRot="1" noChangeAspect="1" noMove="1" noResize="1" noEditPoints="1" noAdjustHandles="1" noChangeArrowheads="1" noChangeShapeType="1" noTextEdit="1"/>
              </p:cNvSpPr>
              <p:nvPr/>
            </p:nvSpPr>
            <p:spPr bwMode="auto">
              <a:xfrm>
                <a:off x="3733800" y="1166843"/>
                <a:ext cx="5294739" cy="4524315"/>
              </a:xfrm>
              <a:prstGeom prst="rect">
                <a:avLst/>
              </a:prstGeom>
              <a:blipFill>
                <a:blip r:embed="rId4"/>
                <a:stretch>
                  <a:fillRect l="-1918" t="-1117" r="-719" b="-1955"/>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43080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83" name="Picture 1" descr="3_6_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
            <a:ext cx="5446713"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084" name="Text Box 4"/>
          <p:cNvSpPr txBox="1">
            <a:spLocks noChangeArrowheads="1"/>
          </p:cNvSpPr>
          <p:nvPr/>
        </p:nvSpPr>
        <p:spPr bwMode="auto">
          <a:xfrm>
            <a:off x="5715000" y="827088"/>
            <a:ext cx="3233738" cy="520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The depth and age</a:t>
            </a:r>
          </a:p>
          <a:p>
            <a:r>
              <a:rPr lang="en-US">
                <a:solidFill>
                  <a:schemeClr val="accent2"/>
                </a:solidFill>
              </a:rPr>
              <a:t>dependence of</a:t>
            </a:r>
          </a:p>
          <a:p>
            <a:r>
              <a:rPr lang="en-US">
                <a:solidFill>
                  <a:schemeClr val="accent2"/>
                </a:solidFill>
              </a:rPr>
              <a:t>anisotropy in the</a:t>
            </a:r>
          </a:p>
          <a:p>
            <a:r>
              <a:rPr lang="en-US">
                <a:solidFill>
                  <a:schemeClr val="accent2"/>
                </a:solidFill>
              </a:rPr>
              <a:t>oceans also lends</a:t>
            </a:r>
          </a:p>
          <a:p>
            <a:r>
              <a:rPr lang="en-US">
                <a:solidFill>
                  <a:schemeClr val="accent2"/>
                </a:solidFill>
              </a:rPr>
              <a:t>insight into physical</a:t>
            </a:r>
          </a:p>
          <a:p>
            <a:r>
              <a:rPr lang="en-US">
                <a:solidFill>
                  <a:schemeClr val="accent2"/>
                </a:solidFill>
              </a:rPr>
              <a:t>processes…</a:t>
            </a:r>
          </a:p>
          <a:p>
            <a:endParaRPr lang="en-US">
              <a:solidFill>
                <a:schemeClr val="accent2"/>
              </a:solidFill>
            </a:endParaRPr>
          </a:p>
          <a:p>
            <a:r>
              <a:rPr lang="en-US">
                <a:solidFill>
                  <a:schemeClr val="accent2"/>
                </a:solidFill>
              </a:rPr>
              <a:t>Important to note, for</a:t>
            </a:r>
          </a:p>
          <a:p>
            <a:r>
              <a:rPr lang="en-US">
                <a:solidFill>
                  <a:schemeClr val="accent2"/>
                </a:solidFill>
              </a:rPr>
              <a:t>interpreting this signal,</a:t>
            </a:r>
          </a:p>
          <a:p>
            <a:r>
              <a:rPr lang="en-US">
                <a:solidFill>
                  <a:schemeClr val="accent2"/>
                </a:solidFill>
              </a:rPr>
              <a:t>that the direction and</a:t>
            </a:r>
          </a:p>
          <a:p>
            <a:r>
              <a:rPr lang="en-US">
                <a:solidFill>
                  <a:schemeClr val="accent2"/>
                </a:solidFill>
              </a:rPr>
              <a:t>magnitude of</a:t>
            </a:r>
          </a:p>
          <a:p>
            <a:r>
              <a:rPr lang="en-US">
                <a:solidFill>
                  <a:schemeClr val="accent2"/>
                </a:solidFill>
              </a:rPr>
              <a:t>anisotropy reflects an</a:t>
            </a:r>
          </a:p>
          <a:p>
            <a:r>
              <a:rPr lang="en-US" i="1">
                <a:solidFill>
                  <a:schemeClr val="accent2"/>
                </a:solidFill>
                <a:latin typeface="Arial Black" charset="0"/>
              </a:rPr>
              <a:t>integral</a:t>
            </a:r>
            <a:r>
              <a:rPr lang="en-US">
                <a:solidFill>
                  <a:schemeClr val="accent2"/>
                </a:solidFill>
              </a:rPr>
              <a:t> of the strain</a:t>
            </a:r>
          </a:p>
          <a:p>
            <a:r>
              <a:rPr lang="en-US">
                <a:solidFill>
                  <a:schemeClr val="accent2"/>
                </a:solidFill>
              </a:rPr>
              <a:t>history of the rocks!</a:t>
            </a:r>
          </a:p>
        </p:txBody>
      </p:sp>
      <p:graphicFrame>
        <p:nvGraphicFramePr>
          <p:cNvPr id="1198085" name="Object 5"/>
          <p:cNvGraphicFramePr>
            <a:graphicFrameLocks noChangeAspect="1"/>
          </p:cNvGraphicFramePr>
          <p:nvPr/>
        </p:nvGraphicFramePr>
        <p:xfrm>
          <a:off x="1052513" y="1295400"/>
          <a:ext cx="2087562" cy="1073150"/>
        </p:xfrm>
        <a:graphic>
          <a:graphicData uri="http://schemas.openxmlformats.org/presentationml/2006/ole">
            <mc:AlternateContent xmlns:mc="http://schemas.openxmlformats.org/markup-compatibility/2006">
              <mc:Choice xmlns:v="urn:schemas-microsoft-com:vml" Requires="v">
                <p:oleObj spid="_x0000_s272394" name="Equation" r:id="rId5" imgW="889000" imgH="457200" progId="Equation.3">
                  <p:embed/>
                </p:oleObj>
              </mc:Choice>
              <mc:Fallback>
                <p:oleObj name="Equation" r:id="rId5" imgW="889000" imgH="457200" progId="Equation.3">
                  <p:embed/>
                  <p:pic>
                    <p:nvPicPr>
                      <p:cNvPr id="119808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1295400"/>
                        <a:ext cx="2087562"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970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0131" name="Picture 3" descr="nature0567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297363"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1200132" name="Text Box 4"/>
          <p:cNvSpPr txBox="1">
            <a:spLocks noChangeArrowheads="1"/>
          </p:cNvSpPr>
          <p:nvPr/>
        </p:nvSpPr>
        <p:spPr bwMode="auto">
          <a:xfrm rot="-5400000">
            <a:off x="1235075" y="1924050"/>
            <a:ext cx="2590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i="1"/>
              <a:t>Toomey et al. Nature 2007</a:t>
            </a:r>
          </a:p>
        </p:txBody>
      </p:sp>
      <p:sp>
        <p:nvSpPr>
          <p:cNvPr id="1200133" name="Text Box 5"/>
          <p:cNvSpPr txBox="1">
            <a:spLocks noChangeArrowheads="1"/>
          </p:cNvSpPr>
          <p:nvPr/>
        </p:nvSpPr>
        <p:spPr bwMode="auto">
          <a:xfrm>
            <a:off x="4556125" y="1100138"/>
            <a:ext cx="4444396"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Data from the East</a:t>
            </a:r>
          </a:p>
          <a:p>
            <a:r>
              <a:rPr lang="en-US" dirty="0">
                <a:solidFill>
                  <a:schemeClr val="accent2"/>
                </a:solidFill>
              </a:rPr>
              <a:t>Pacific Rise tell a more</a:t>
            </a:r>
          </a:p>
          <a:p>
            <a:r>
              <a:rPr lang="en-US" dirty="0">
                <a:solidFill>
                  <a:schemeClr val="accent2"/>
                </a:solidFill>
              </a:rPr>
              <a:t>complicated (and more</a:t>
            </a:r>
          </a:p>
          <a:p>
            <a:r>
              <a:rPr lang="en-US" dirty="0">
                <a:solidFill>
                  <a:schemeClr val="accent2"/>
                </a:solidFill>
              </a:rPr>
              <a:t>interesting) story…</a:t>
            </a:r>
          </a:p>
          <a:p>
            <a:endParaRPr lang="en-US" sz="1200" dirty="0">
              <a:solidFill>
                <a:schemeClr val="accent2"/>
              </a:solidFill>
            </a:endParaRPr>
          </a:p>
          <a:p>
            <a:r>
              <a:rPr lang="en-US" dirty="0">
                <a:solidFill>
                  <a:schemeClr val="accent2"/>
                </a:solidFill>
              </a:rPr>
              <a:t>With significant implications for</a:t>
            </a:r>
          </a:p>
          <a:p>
            <a:r>
              <a:rPr lang="en-US" dirty="0">
                <a:solidFill>
                  <a:schemeClr val="accent2"/>
                </a:solidFill>
              </a:rPr>
              <a:t>active- </a:t>
            </a:r>
            <a:r>
              <a:rPr lang="en-US" dirty="0" err="1">
                <a:solidFill>
                  <a:schemeClr val="accent2"/>
                </a:solidFill>
              </a:rPr>
              <a:t>vs</a:t>
            </a:r>
            <a:r>
              <a:rPr lang="en-US" dirty="0">
                <a:solidFill>
                  <a:schemeClr val="accent2"/>
                </a:solidFill>
              </a:rPr>
              <a:t> passive-components</a:t>
            </a:r>
          </a:p>
          <a:p>
            <a:r>
              <a:rPr lang="en-US" dirty="0">
                <a:solidFill>
                  <a:schemeClr val="accent2"/>
                </a:solidFill>
              </a:rPr>
              <a:t>of the flow dynamics in oceanic</a:t>
            </a:r>
          </a:p>
          <a:p>
            <a:r>
              <a:rPr lang="en-US" dirty="0">
                <a:solidFill>
                  <a:schemeClr val="accent2"/>
                </a:solidFill>
              </a:rPr>
              <a:t>spreading centers (not to</a:t>
            </a:r>
          </a:p>
          <a:p>
            <a:r>
              <a:rPr lang="en-US" dirty="0">
                <a:solidFill>
                  <a:schemeClr val="accent2"/>
                </a:solidFill>
              </a:rPr>
              <a:t>mention segmentation of</a:t>
            </a:r>
          </a:p>
          <a:p>
            <a:r>
              <a:rPr lang="en-US" dirty="0">
                <a:solidFill>
                  <a:schemeClr val="accent2"/>
                </a:solidFill>
              </a:rPr>
              <a:t>ridges, and the bathymetry</a:t>
            </a:r>
          </a:p>
          <a:p>
            <a:r>
              <a:rPr lang="en-US" dirty="0">
                <a:solidFill>
                  <a:schemeClr val="accent2"/>
                </a:solidFill>
              </a:rPr>
              <a:t>and melt chemistry variations</a:t>
            </a:r>
          </a:p>
          <a:p>
            <a:r>
              <a:rPr lang="en-US" dirty="0">
                <a:solidFill>
                  <a:schemeClr val="accent2"/>
                </a:solidFill>
              </a:rPr>
              <a:t>along a mid-ocean ridge…)</a:t>
            </a:r>
          </a:p>
        </p:txBody>
      </p:sp>
    </p:spTree>
    <p:extLst>
      <p:ext uri="{BB962C8B-B14F-4D97-AF65-F5344CB8AC3E}">
        <p14:creationId xmlns:p14="http://schemas.microsoft.com/office/powerpoint/2010/main" val="51088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2179" name="Picture 1" descr="3_6_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05188"/>
            <a:ext cx="5715000" cy="325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2180" name="Text Box 4"/>
          <p:cNvSpPr txBox="1">
            <a:spLocks noChangeArrowheads="1"/>
          </p:cNvSpPr>
          <p:nvPr/>
        </p:nvSpPr>
        <p:spPr bwMode="auto">
          <a:xfrm>
            <a:off x="227013" y="106363"/>
            <a:ext cx="8834119" cy="2985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200" i="1" dirty="0">
                <a:solidFill>
                  <a:schemeClr val="accent2"/>
                </a:solidFill>
                <a:latin typeface="Arial Black" charset="0"/>
              </a:rPr>
              <a:t>Shear Wave Splitting</a:t>
            </a:r>
            <a:r>
              <a:rPr lang="en-US" dirty="0">
                <a:solidFill>
                  <a:schemeClr val="accent2"/>
                </a:solidFill>
              </a:rPr>
              <a:t> is commonly-used to identify</a:t>
            </a:r>
          </a:p>
          <a:p>
            <a:r>
              <a:rPr lang="en-US" dirty="0">
                <a:solidFill>
                  <a:schemeClr val="accent2"/>
                </a:solidFill>
              </a:rPr>
              <a:t>azimuthal anisotropy. Given initial signal </a:t>
            </a:r>
            <a:r>
              <a:rPr lang="en-US" i="1" dirty="0">
                <a:solidFill>
                  <a:schemeClr val="tx2"/>
                </a:solidFill>
                <a:latin typeface="Times New Roman" charset="0"/>
              </a:rPr>
              <a:t>s</a:t>
            </a:r>
            <a:r>
              <a:rPr lang="en-US" dirty="0">
                <a:solidFill>
                  <a:schemeClr val="tx2"/>
                </a:solidFill>
                <a:latin typeface="Times New Roman" charset="0"/>
              </a:rPr>
              <a:t>(</a:t>
            </a:r>
            <a:r>
              <a:rPr lang="en-US" i="1" dirty="0">
                <a:solidFill>
                  <a:schemeClr val="tx2"/>
                </a:solidFill>
                <a:latin typeface="Times New Roman" charset="0"/>
              </a:rPr>
              <a:t>t</a:t>
            </a:r>
            <a:r>
              <a:rPr lang="en-US" dirty="0">
                <a:solidFill>
                  <a:schemeClr val="tx2"/>
                </a:solidFill>
                <a:latin typeface="Times New Roman" charset="0"/>
              </a:rPr>
              <a:t>)</a:t>
            </a:r>
            <a:r>
              <a:rPr lang="en-US" dirty="0">
                <a:solidFill>
                  <a:schemeClr val="accent2"/>
                </a:solidFill>
              </a:rPr>
              <a:t> on the radial</a:t>
            </a:r>
          </a:p>
          <a:p>
            <a:r>
              <a:rPr lang="en-US" dirty="0">
                <a:solidFill>
                  <a:schemeClr val="accent2"/>
                </a:solidFill>
              </a:rPr>
              <a:t>component </a:t>
            </a:r>
            <a:r>
              <a:rPr lang="en-US" i="1" dirty="0">
                <a:solidFill>
                  <a:schemeClr val="accent2"/>
                </a:solidFill>
                <a:latin typeface="Arial Black" charset="0"/>
              </a:rPr>
              <a:t>only</a:t>
            </a:r>
            <a:r>
              <a:rPr lang="en-US" dirty="0">
                <a:solidFill>
                  <a:schemeClr val="accent2"/>
                </a:solidFill>
              </a:rPr>
              <a:t> of the </a:t>
            </a:r>
            <a:r>
              <a:rPr lang="en-US" i="1" dirty="0">
                <a:solidFill>
                  <a:schemeClr val="tx2"/>
                </a:solidFill>
              </a:rPr>
              <a:t>SKS</a:t>
            </a:r>
            <a:r>
              <a:rPr lang="en-US" dirty="0">
                <a:solidFill>
                  <a:schemeClr val="accent2"/>
                </a:solidFill>
              </a:rPr>
              <a:t> arrival &amp; angle </a:t>
            </a:r>
            <a:r>
              <a:rPr lang="en-US" i="1" dirty="0">
                <a:latin typeface="Symbol" charset="2"/>
                <a:cs typeface="Symbol" charset="2"/>
              </a:rPr>
              <a:t>f</a:t>
            </a:r>
            <a:r>
              <a:rPr lang="en-US" dirty="0">
                <a:solidFill>
                  <a:schemeClr val="accent2"/>
                </a:solidFill>
              </a:rPr>
              <a:t> between radial &amp;</a:t>
            </a:r>
          </a:p>
          <a:p>
            <a:r>
              <a:rPr lang="en-US" dirty="0">
                <a:solidFill>
                  <a:schemeClr val="accent2"/>
                </a:solidFill>
              </a:rPr>
              <a:t>fast directions,</a:t>
            </a:r>
          </a:p>
          <a:p>
            <a:endParaRPr lang="en-US" sz="1200" dirty="0">
              <a:solidFill>
                <a:schemeClr val="accent2"/>
              </a:solidFill>
            </a:endParaRPr>
          </a:p>
          <a:p>
            <a:r>
              <a:rPr lang="en-US" dirty="0">
                <a:solidFill>
                  <a:schemeClr val="accent2"/>
                </a:solidFill>
              </a:rPr>
              <a:t>Radial:</a:t>
            </a:r>
          </a:p>
          <a:p>
            <a:endParaRPr lang="en-US" dirty="0">
              <a:solidFill>
                <a:schemeClr val="accent2"/>
              </a:solidFill>
            </a:endParaRPr>
          </a:p>
          <a:p>
            <a:r>
              <a:rPr lang="en-US" dirty="0">
                <a:solidFill>
                  <a:schemeClr val="accent2"/>
                </a:solidFill>
              </a:rPr>
              <a:t>Transverse:</a:t>
            </a:r>
            <a:endParaRPr lang="en-US" sz="3200" i="1" dirty="0">
              <a:solidFill>
                <a:schemeClr val="accent2"/>
              </a:solidFill>
              <a:latin typeface="Arial Black" charset="0"/>
            </a:endParaRPr>
          </a:p>
        </p:txBody>
      </p:sp>
      <p:graphicFrame>
        <p:nvGraphicFramePr>
          <p:cNvPr id="1202181" name="Object 5"/>
          <p:cNvGraphicFramePr>
            <a:graphicFrameLocks noChangeAspect="1"/>
          </p:cNvGraphicFramePr>
          <p:nvPr/>
        </p:nvGraphicFramePr>
        <p:xfrm>
          <a:off x="2387600" y="1371600"/>
          <a:ext cx="5537200" cy="534988"/>
        </p:xfrm>
        <a:graphic>
          <a:graphicData uri="http://schemas.openxmlformats.org/presentationml/2006/ole">
            <mc:AlternateContent xmlns:mc="http://schemas.openxmlformats.org/markup-compatibility/2006">
              <mc:Choice xmlns:v="urn:schemas-microsoft-com:vml" Requires="v">
                <p:oleObj spid="_x0000_s274442" name="Equation" r:id="rId5" imgW="2235200" imgH="215900" progId="Equation.3">
                  <p:embed/>
                </p:oleObj>
              </mc:Choice>
              <mc:Fallback>
                <p:oleObj name="Equation" r:id="rId5" imgW="2235200" imgH="215900" progId="Equation.3">
                  <p:embed/>
                  <p:pic>
                    <p:nvPicPr>
                      <p:cNvPr id="120218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1371600"/>
                        <a:ext cx="553720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02182" name="Object 6"/>
          <p:cNvGraphicFramePr>
            <a:graphicFrameLocks noChangeAspect="1"/>
          </p:cNvGraphicFramePr>
          <p:nvPr/>
        </p:nvGraphicFramePr>
        <p:xfrm>
          <a:off x="2590800" y="1905000"/>
          <a:ext cx="3962400" cy="503238"/>
        </p:xfrm>
        <a:graphic>
          <a:graphicData uri="http://schemas.openxmlformats.org/presentationml/2006/ole">
            <mc:AlternateContent xmlns:mc="http://schemas.openxmlformats.org/markup-compatibility/2006">
              <mc:Choice xmlns:v="urn:schemas-microsoft-com:vml" Requires="v">
                <p:oleObj spid="_x0000_s274443" name="Equation" r:id="rId7" imgW="1803400" imgH="228600" progId="Equation.3">
                  <p:embed/>
                </p:oleObj>
              </mc:Choice>
              <mc:Fallback>
                <p:oleObj name="Equation" r:id="rId7" imgW="1803400" imgH="228600" progId="Equation.3">
                  <p:embed/>
                  <p:pic>
                    <p:nvPicPr>
                      <p:cNvPr id="120218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905000"/>
                        <a:ext cx="3962400" cy="50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02183" name="Object 7"/>
          <p:cNvGraphicFramePr>
            <a:graphicFrameLocks noChangeAspect="1"/>
          </p:cNvGraphicFramePr>
          <p:nvPr/>
        </p:nvGraphicFramePr>
        <p:xfrm>
          <a:off x="2855913" y="2374900"/>
          <a:ext cx="3432175" cy="977900"/>
        </p:xfrm>
        <a:graphic>
          <a:graphicData uri="http://schemas.openxmlformats.org/presentationml/2006/ole">
            <mc:AlternateContent xmlns:mc="http://schemas.openxmlformats.org/markup-compatibility/2006">
              <mc:Choice xmlns:v="urn:schemas-microsoft-com:vml" Requires="v">
                <p:oleObj spid="_x0000_s274444" name="Equation" r:id="rId9" imgW="1562100" imgH="444500" progId="Equation.3">
                  <p:embed/>
                </p:oleObj>
              </mc:Choice>
              <mc:Fallback>
                <p:oleObj name="Equation" r:id="rId9" imgW="1562100" imgH="444500" progId="Equation.3">
                  <p:embed/>
                  <p:pic>
                    <p:nvPicPr>
                      <p:cNvPr id="120218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5913" y="2374900"/>
                        <a:ext cx="3432175" cy="97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02184" name="Text Box 8"/>
          <p:cNvSpPr txBox="1">
            <a:spLocks noChangeArrowheads="1"/>
          </p:cNvSpPr>
          <p:nvPr/>
        </p:nvSpPr>
        <p:spPr bwMode="auto">
          <a:xfrm>
            <a:off x="5867400" y="3327400"/>
            <a:ext cx="3212538"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Note that normally</a:t>
            </a:r>
          </a:p>
          <a:p>
            <a:r>
              <a:rPr lang="en-US" dirty="0">
                <a:solidFill>
                  <a:schemeClr val="accent2"/>
                </a:solidFill>
              </a:rPr>
              <a:t>one wouldn</a:t>
            </a:r>
            <a:r>
              <a:rPr lang="en-US" dirty="0">
                <a:solidFill>
                  <a:schemeClr val="accent2"/>
                </a:solidFill>
                <a:latin typeface="Arial"/>
              </a:rPr>
              <a:t>’</a:t>
            </a:r>
            <a:r>
              <a:rPr lang="en-US" dirty="0">
                <a:solidFill>
                  <a:schemeClr val="accent2"/>
                </a:solidFill>
              </a:rPr>
              <a:t>t get a</a:t>
            </a:r>
          </a:p>
          <a:p>
            <a:r>
              <a:rPr lang="en-US" dirty="0">
                <a:solidFill>
                  <a:schemeClr val="accent2"/>
                </a:solidFill>
              </a:rPr>
              <a:t>transverse</a:t>
            </a:r>
          </a:p>
          <a:p>
            <a:r>
              <a:rPr lang="en-US" dirty="0">
                <a:solidFill>
                  <a:schemeClr val="accent2"/>
                </a:solidFill>
              </a:rPr>
              <a:t>component </a:t>
            </a:r>
            <a:r>
              <a:rPr lang="en-US" i="1" dirty="0">
                <a:solidFill>
                  <a:schemeClr val="tx2"/>
                </a:solidFill>
              </a:rPr>
              <a:t>SKS</a:t>
            </a:r>
            <a:endParaRPr lang="en-US" dirty="0">
              <a:solidFill>
                <a:schemeClr val="accent2"/>
              </a:solidFill>
            </a:endParaRPr>
          </a:p>
          <a:p>
            <a:r>
              <a:rPr lang="en-US" dirty="0">
                <a:solidFill>
                  <a:schemeClr val="accent2"/>
                </a:solidFill>
              </a:rPr>
              <a:t>arrival; only radial!</a:t>
            </a:r>
          </a:p>
          <a:p>
            <a:r>
              <a:rPr lang="en-US" dirty="0">
                <a:solidFill>
                  <a:schemeClr val="accent2"/>
                </a:solidFill>
              </a:rPr>
              <a:t>but anisotropy </a:t>
            </a:r>
            <a:r>
              <a:rPr lang="ja-JP" altLang="en-US" dirty="0">
                <a:solidFill>
                  <a:schemeClr val="accent2"/>
                </a:solidFill>
                <a:latin typeface="Arial"/>
              </a:rPr>
              <a:t>“</a:t>
            </a:r>
            <a:r>
              <a:rPr lang="en-US" dirty="0">
                <a:solidFill>
                  <a:schemeClr val="accent2"/>
                </a:solidFill>
              </a:rPr>
              <a:t>splits</a:t>
            </a:r>
            <a:r>
              <a:rPr lang="ja-JP" altLang="en-US" dirty="0">
                <a:solidFill>
                  <a:schemeClr val="accent2"/>
                </a:solidFill>
                <a:latin typeface="Arial"/>
              </a:rPr>
              <a:t>”</a:t>
            </a:r>
            <a:endParaRPr lang="en-US" dirty="0">
              <a:solidFill>
                <a:schemeClr val="accent2"/>
              </a:solidFill>
            </a:endParaRPr>
          </a:p>
          <a:p>
            <a:r>
              <a:rPr lang="en-US" dirty="0">
                <a:solidFill>
                  <a:schemeClr val="accent2"/>
                </a:solidFill>
              </a:rPr>
              <a:t>the arriving energy in</a:t>
            </a:r>
          </a:p>
          <a:p>
            <a:r>
              <a:rPr lang="en-US" dirty="0">
                <a:solidFill>
                  <a:schemeClr val="accent2"/>
                </a:solidFill>
              </a:rPr>
              <a:t>components </a:t>
            </a:r>
            <a:r>
              <a:rPr lang="en-US" dirty="0">
                <a:solidFill>
                  <a:schemeClr val="accent2"/>
                </a:solidFill>
                <a:sym typeface="Symbol" charset="0"/>
              </a:rPr>
              <a:t> &amp; || to</a:t>
            </a:r>
          </a:p>
          <a:p>
            <a:r>
              <a:rPr lang="en-US" dirty="0">
                <a:solidFill>
                  <a:schemeClr val="accent2"/>
                </a:solidFill>
                <a:sym typeface="Symbol" charset="0"/>
              </a:rPr>
              <a:t>the anisotropy axes.</a:t>
            </a:r>
            <a:endParaRPr lang="en-US" dirty="0">
              <a:solidFill>
                <a:schemeClr val="accent2"/>
              </a:solidFill>
            </a:endParaRPr>
          </a:p>
        </p:txBody>
      </p:sp>
    </p:spTree>
    <p:extLst>
      <p:ext uri="{BB962C8B-B14F-4D97-AF65-F5344CB8AC3E}">
        <p14:creationId xmlns:p14="http://schemas.microsoft.com/office/powerpoint/2010/main" val="183347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4227" name="Picture 1" descr="3_6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86800" cy="602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4228" name="Text Box 4"/>
          <p:cNvSpPr txBox="1">
            <a:spLocks noChangeArrowheads="1"/>
          </p:cNvSpPr>
          <p:nvPr/>
        </p:nvSpPr>
        <p:spPr bwMode="auto">
          <a:xfrm>
            <a:off x="228600" y="6032500"/>
            <a:ext cx="870142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In practice, try lots of rotations and </a:t>
            </a:r>
            <a:r>
              <a:rPr lang="en-US" i="1" dirty="0">
                <a:solidFill>
                  <a:schemeClr val="tx2"/>
                </a:solidFill>
                <a:latin typeface="Symbol" charset="0"/>
                <a:sym typeface="Symbol" charset="0"/>
              </a:rPr>
              <a:t></a:t>
            </a:r>
            <a:r>
              <a:rPr lang="en-US" i="1" dirty="0">
                <a:solidFill>
                  <a:schemeClr val="tx2"/>
                </a:solidFill>
                <a:latin typeface="Times New Roman" charset="0"/>
              </a:rPr>
              <a:t>t</a:t>
            </a:r>
            <a:r>
              <a:rPr lang="en-US" dirty="0">
                <a:solidFill>
                  <a:schemeClr val="accent2"/>
                </a:solidFill>
                <a:latin typeface="Arial"/>
              </a:rPr>
              <a:t>’</a:t>
            </a:r>
            <a:r>
              <a:rPr lang="en-US" dirty="0">
                <a:solidFill>
                  <a:schemeClr val="accent2"/>
                </a:solidFill>
              </a:rPr>
              <a:t>s to find which maximizes</a:t>
            </a:r>
          </a:p>
          <a:p>
            <a:r>
              <a:rPr lang="en-US" dirty="0">
                <a:solidFill>
                  <a:schemeClr val="accent2"/>
                </a:solidFill>
              </a:rPr>
              <a:t>the (original, pre-splitting) radial component of amplitude.</a:t>
            </a:r>
          </a:p>
        </p:txBody>
      </p:sp>
    </p:spTree>
    <p:extLst>
      <p:ext uri="{BB962C8B-B14F-4D97-AF65-F5344CB8AC3E}">
        <p14:creationId xmlns:p14="http://schemas.microsoft.com/office/powerpoint/2010/main" val="5181160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14900</TotalTime>
  <Words>1360</Words>
  <Application>Microsoft Macintosh PowerPoint</Application>
  <PresentationFormat>On-screen Show (4:3)</PresentationFormat>
  <Paragraphs>265</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Arial Black</vt:lpstr>
      <vt:lpstr>Calibri</vt:lpstr>
      <vt:lpstr>Cambria Math</vt:lpstr>
      <vt:lpstr>Symbol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Lowry</dc:creator>
  <cp:lastModifiedBy>Tony Lowry</cp:lastModifiedBy>
  <cp:revision>275</cp:revision>
  <dcterms:created xsi:type="dcterms:W3CDTF">2005-10-08T14:26:58Z</dcterms:created>
  <dcterms:modified xsi:type="dcterms:W3CDTF">2020-12-02T16:33:57Z</dcterms:modified>
</cp:coreProperties>
</file>