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83" r:id="rId2"/>
    <p:sldId id="417" r:id="rId3"/>
    <p:sldId id="418" r:id="rId4"/>
    <p:sldId id="419" r:id="rId5"/>
    <p:sldId id="420" r:id="rId6"/>
    <p:sldId id="421" r:id="rId7"/>
    <p:sldId id="422" r:id="rId8"/>
    <p:sldId id="423" r:id="rId9"/>
    <p:sldId id="43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E7"/>
    <a:srgbClr val="0CE321"/>
    <a:srgbClr val="FCFCEA"/>
    <a:srgbClr val="E8FAFC"/>
    <a:srgbClr val="E1F8FB"/>
    <a:srgbClr val="FF3300"/>
    <a:srgbClr val="D6F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94660" autoAdjust="0"/>
  </p:normalViewPr>
  <p:slideViewPr>
    <p:cSldViewPr snapToGrid="0">
      <p:cViewPr varScale="1">
        <p:scale>
          <a:sx n="224" d="100"/>
          <a:sy n="224" d="100"/>
        </p:scale>
        <p:origin x="15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4" Type="http://schemas.openxmlformats.org/officeDocument/2006/relationships/image" Target="../media/image2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Relationship Id="rId4" Type="http://schemas.openxmlformats.org/officeDocument/2006/relationships/image" Target="../media/image2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EBFFE4-8ED9-9E4D-9237-0C2D7CFDE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21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88F3C-64EB-2D4B-9F5E-58F1250EE38B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DF0A4-564E-404E-9A9C-FD04272523AF}" type="slidenum">
              <a:rPr lang="en-US"/>
              <a:pPr/>
              <a:t>2</a:t>
            </a:fld>
            <a:endParaRPr lang="en-US"/>
          </a:p>
        </p:txBody>
      </p:sp>
      <p:sp>
        <p:nvSpPr>
          <p:cNvPr id="414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33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B532A-D5E0-B843-8E21-DF7BAEE7CC48}" type="slidenum">
              <a:rPr lang="en-US"/>
              <a:pPr/>
              <a:t>3</a:t>
            </a:fld>
            <a:endParaRPr lang="en-US"/>
          </a:p>
        </p:txBody>
      </p:sp>
      <p:sp>
        <p:nvSpPr>
          <p:cNvPr id="402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21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7E576-4517-0443-80ED-95FC7E1D3A99}" type="slidenum">
              <a:rPr lang="en-US"/>
              <a:pPr/>
              <a:t>4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40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D449B-B388-DE44-AEED-6EA633CDBB0E}" type="slidenum">
              <a:rPr lang="en-US"/>
              <a:pPr/>
              <a:t>5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89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1BEA0C-00C0-134D-BB39-7CDD70CA8B91}" type="slidenum">
              <a:rPr lang="en-US"/>
              <a:pPr/>
              <a:t>6</a:t>
            </a:fld>
            <a:endParaRPr lang="en-US"/>
          </a:p>
        </p:txBody>
      </p:sp>
      <p:sp>
        <p:nvSpPr>
          <p:cNvPr id="418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32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6629E-F733-7A44-BCFE-D4A2D3780D33}" type="slidenum">
              <a:rPr lang="en-US"/>
              <a:pPr/>
              <a:t>7</a:t>
            </a:fld>
            <a:endParaRPr lang="en-US"/>
          </a:p>
        </p:txBody>
      </p:sp>
      <p:sp>
        <p:nvSpPr>
          <p:cNvPr id="420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02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473FA-D25E-2E44-9569-8BD32026911E}" type="slidenum">
              <a:rPr lang="en-US"/>
              <a:pPr/>
              <a:t>8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83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420D3-5139-CE45-920E-6F3ED1065EDE}" type="slidenum">
              <a:rPr lang="en-US"/>
              <a:pPr/>
              <a:t>9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62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CCBB3-33A2-284E-9259-8C01078CF7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2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BE45F-671C-3A4E-BF9D-771D586601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5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30DC3-DAAB-0740-BD10-C5A149901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4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72203-C79A-264B-9885-398CD6B69A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C3223-A961-1540-BEFB-788266316E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6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35D22-A4D2-1A4D-8AB2-8616B1D2F3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7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6541F-17F8-5044-812B-3D3B8C044E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1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358A3-305C-B140-B107-394FA550EE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6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3CBC5-57D9-D34F-B112-07E9561DFE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4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4237B-8C57-5C40-ABA7-252E39B9D0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1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3A2CD-EEB7-1048-8A63-593001EDF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9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A21CE1-CADD-4446-B3C5-0DF05235A1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6.e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8.emf"/><Relationship Id="rId5" Type="http://schemas.openxmlformats.org/officeDocument/2006/relationships/image" Target="../media/image15.emf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emf"/><Relationship Id="rId14" Type="http://schemas.openxmlformats.org/officeDocument/2006/relationships/image" Target="../media/image1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3.emf"/><Relationship Id="rId5" Type="http://schemas.openxmlformats.org/officeDocument/2006/relationships/image" Target="../media/image20.e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7.emf"/><Relationship Id="rId5" Type="http://schemas.openxmlformats.org/officeDocument/2006/relationships/image" Target="../media/image24.e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6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8.e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103313" y="76200"/>
            <a:ext cx="6940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>
                <a:solidFill>
                  <a:schemeClr val="accent2"/>
                </a:solidFill>
                <a:latin typeface="Arial Black" charset="0"/>
              </a:rPr>
              <a:t>Geology 5640/6640</a:t>
            </a:r>
          </a:p>
          <a:p>
            <a:pPr algn="ctr"/>
            <a:r>
              <a:rPr lang="en-US" sz="3600" i="1">
                <a:solidFill>
                  <a:schemeClr val="accent2"/>
                </a:solidFill>
                <a:latin typeface="Arial Black" charset="0"/>
              </a:rPr>
              <a:t>Introduction to Seismology</a:t>
            </a:r>
            <a:endParaRPr lang="en-US" sz="3600" i="1" u="sng">
              <a:solidFill>
                <a:schemeClr val="accent2"/>
              </a:solidFill>
              <a:latin typeface="Arial Black" charset="0"/>
            </a:endParaRP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7205663" y="76200"/>
            <a:ext cx="1774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2 Oct 2020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6991350" y="6443663"/>
            <a:ext cx="2111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accent2"/>
                </a:solidFill>
              </a:rPr>
              <a:t>© A.R. Lowry 2020</a:t>
            </a:r>
            <a:endParaRPr lang="en-US" sz="1800" dirty="0">
              <a:solidFill>
                <a:schemeClr val="accent2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8" name="Text Box 28">
            <a:extLst>
              <a:ext uri="{FF2B5EF4-FFF2-40B4-BE49-F238E27FC236}">
                <a16:creationId xmlns:a16="http://schemas.microsoft.com/office/drawing/2014/main" id="{313005BB-7B16-D84C-9D94-AAF05F660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6324600"/>
            <a:ext cx="664637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 dirty="0">
                <a:solidFill>
                  <a:schemeClr val="accent2"/>
                </a:solidFill>
              </a:rPr>
              <a:t>Read for Mon 5 Oct: </a:t>
            </a:r>
            <a:r>
              <a:rPr lang="en-US" sz="2300" i="1" dirty="0">
                <a:solidFill>
                  <a:schemeClr val="accent2"/>
                </a:solidFill>
              </a:rPr>
              <a:t>S&amp;W</a:t>
            </a:r>
            <a:r>
              <a:rPr lang="en-US" sz="2300" dirty="0">
                <a:solidFill>
                  <a:schemeClr val="accent2"/>
                </a:solidFill>
              </a:rPr>
              <a:t> 53-62 (§2.4); 458-462</a:t>
            </a:r>
          </a:p>
        </p:txBody>
      </p:sp>
      <p:sp>
        <p:nvSpPr>
          <p:cNvPr id="16" name="Text Box 29">
            <a:extLst>
              <a:ext uri="{FF2B5EF4-FFF2-40B4-BE49-F238E27FC236}">
                <a16:creationId xmlns:a16="http://schemas.microsoft.com/office/drawing/2014/main" id="{4F745D3E-DA3D-724A-879B-1EE77831D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1143000"/>
            <a:ext cx="8239756" cy="518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Last time: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The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Wave Equation!</a:t>
            </a:r>
            <a:endParaRPr lang="en-US" dirty="0">
              <a:solidFill>
                <a:schemeClr val="accent2"/>
              </a:solidFill>
            </a:endParaRP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The seismic wave equations derive from the divergence</a:t>
            </a:r>
          </a:p>
          <a:p>
            <a:r>
              <a:rPr lang="en-US" dirty="0">
                <a:solidFill>
                  <a:schemeClr val="accent2"/>
                </a:solidFill>
              </a:rPr>
              <a:t>   (         dilatational strain </a:t>
            </a:r>
            <a:r>
              <a:rPr lang="en-US" i="1" dirty="0">
                <a:latin typeface="Symbol" charset="0"/>
                <a:sym typeface="Symbol" charset="0"/>
              </a:rPr>
              <a:t></a:t>
            </a:r>
            <a:r>
              <a:rPr lang="en-US" dirty="0">
                <a:solidFill>
                  <a:schemeClr val="accent2"/>
                </a:solidFill>
              </a:rPr>
              <a:t>) and curl (          shear strain) of</a:t>
            </a:r>
          </a:p>
          <a:p>
            <a:r>
              <a:rPr lang="en-US" dirty="0">
                <a:solidFill>
                  <a:schemeClr val="accent2"/>
                </a:solidFill>
              </a:rPr>
              <a:t>   equations of motion:</a:t>
            </a:r>
          </a:p>
          <a:p>
            <a:r>
              <a:rPr lang="en-US" i="1" dirty="0">
                <a:solidFill>
                  <a:srgbClr val="FF3300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P-wave equation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n-US" sz="3000" dirty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S-wave equation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n-US" sz="3400" dirty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  <a:p>
            <a:endParaRPr lang="en-US" sz="3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in which </a:t>
            </a:r>
            <a:r>
              <a:rPr lang="en-US" i="1" dirty="0">
                <a:latin typeface="Symbol" charset="0"/>
                <a:sym typeface="Symbol" charset="0"/>
              </a:rPr>
              <a:t>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i="1" dirty="0">
                <a:latin typeface="Symbol" charset="0"/>
                <a:sym typeface="Symbol" charset="0"/>
              </a:rPr>
              <a:t></a:t>
            </a:r>
            <a:r>
              <a:rPr lang="en-US" dirty="0">
                <a:solidFill>
                  <a:schemeClr val="accent2"/>
                </a:solidFill>
              </a:rPr>
              <a:t> are the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propagation velocities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Hence, velocity is sensitive to both the isotropic elastic</a:t>
            </a:r>
          </a:p>
          <a:p>
            <a:r>
              <a:rPr lang="en-US" dirty="0">
                <a:solidFill>
                  <a:schemeClr val="accent2"/>
                </a:solidFill>
              </a:rPr>
              <a:t>   properties of rocks and to their densities</a:t>
            </a:r>
          </a:p>
          <a:p>
            <a:endParaRPr lang="en-US" sz="3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Elastic properties generally vary more than density!</a:t>
            </a:r>
          </a:p>
        </p:txBody>
      </p:sp>
      <p:graphicFrame>
        <p:nvGraphicFramePr>
          <p:cNvPr id="17" name="Object 53">
            <a:extLst>
              <a:ext uri="{FF2B5EF4-FFF2-40B4-BE49-F238E27FC236}">
                <a16:creationId xmlns:a16="http://schemas.microsoft.com/office/drawing/2014/main" id="{B4286D58-A3B2-FB47-B437-C73D2FEBBA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16104"/>
              </p:ext>
            </p:extLst>
          </p:nvPr>
        </p:nvGraphicFramePr>
        <p:xfrm>
          <a:off x="3733800" y="2490788"/>
          <a:ext cx="146367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0" name="Equation" r:id="rId4" imgW="762000" imgH="368300" progId="Equation.3">
                  <p:embed/>
                </p:oleObj>
              </mc:Choice>
              <mc:Fallback>
                <p:oleObj name="Equation" r:id="rId4" imgW="762000" imgH="368300" progId="Equation.3">
                  <p:embed/>
                  <p:pic>
                    <p:nvPicPr>
                      <p:cNvPr id="14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490788"/>
                        <a:ext cx="1463675" cy="709612"/>
                      </a:xfrm>
                      <a:prstGeom prst="rect">
                        <a:avLst/>
                      </a:prstGeom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4">
            <a:extLst>
              <a:ext uri="{FF2B5EF4-FFF2-40B4-BE49-F238E27FC236}">
                <a16:creationId xmlns:a16="http://schemas.microsoft.com/office/drawing/2014/main" id="{DAAA54C9-676B-D149-ACA8-A8260D2580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149630"/>
              </p:ext>
            </p:extLst>
          </p:nvPr>
        </p:nvGraphicFramePr>
        <p:xfrm>
          <a:off x="5562600" y="2490788"/>
          <a:ext cx="2659063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1" name="Equation" r:id="rId6" imgW="1384300" imgH="368300" progId="Equation.3">
                  <p:embed/>
                </p:oleObj>
              </mc:Choice>
              <mc:Fallback>
                <p:oleObj name="Equation" r:id="rId6" imgW="1384300" imgH="368300" progId="Equation.3">
                  <p:embed/>
                  <p:pic>
                    <p:nvPicPr>
                      <p:cNvPr id="1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490788"/>
                        <a:ext cx="2659063" cy="709612"/>
                      </a:xfrm>
                      <a:prstGeom prst="rect">
                        <a:avLst/>
                      </a:prstGeom>
                      <a:solidFill>
                        <a:srgbClr val="B3B3B3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6">
            <a:extLst>
              <a:ext uri="{FF2B5EF4-FFF2-40B4-BE49-F238E27FC236}">
                <a16:creationId xmlns:a16="http://schemas.microsoft.com/office/drawing/2014/main" id="{4587D4FB-59A6-0542-97BC-0D3D5683E4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854555"/>
              </p:ext>
            </p:extLst>
          </p:nvPr>
        </p:nvGraphicFramePr>
        <p:xfrm>
          <a:off x="784720" y="1962150"/>
          <a:ext cx="7874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2" name="Equation" r:id="rId8" imgW="355600" imgH="165100" progId="Equation.3">
                  <p:embed/>
                </p:oleObj>
              </mc:Choice>
              <mc:Fallback>
                <p:oleObj name="Equation" r:id="rId8" imgW="355600" imgH="165100" progId="Equation.3">
                  <p:embed/>
                  <p:pic>
                    <p:nvPicPr>
                      <p:cNvPr id="16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720" y="1962150"/>
                        <a:ext cx="7874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57">
            <a:extLst>
              <a:ext uri="{FF2B5EF4-FFF2-40B4-BE49-F238E27FC236}">
                <a16:creationId xmlns:a16="http://schemas.microsoft.com/office/drawing/2014/main" id="{6085445A-ADE0-1D49-A2C9-F896155680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68191"/>
              </p:ext>
            </p:extLst>
          </p:nvPr>
        </p:nvGraphicFramePr>
        <p:xfrm>
          <a:off x="5530748" y="1962150"/>
          <a:ext cx="8159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3" name="Equation" r:id="rId10" imgW="368300" imgH="165100" progId="Equation.3">
                  <p:embed/>
                </p:oleObj>
              </mc:Choice>
              <mc:Fallback>
                <p:oleObj name="Equation" r:id="rId10" imgW="368300" imgH="165100" progId="Equation.3">
                  <p:embed/>
                  <p:pic>
                    <p:nvPicPr>
                      <p:cNvPr id="24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748" y="1962150"/>
                        <a:ext cx="8159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58">
            <a:extLst>
              <a:ext uri="{FF2B5EF4-FFF2-40B4-BE49-F238E27FC236}">
                <a16:creationId xmlns:a16="http://schemas.microsoft.com/office/drawing/2014/main" id="{1ABD7CE6-20D6-224F-8E53-7B930EFE7C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431146"/>
              </p:ext>
            </p:extLst>
          </p:nvPr>
        </p:nvGraphicFramePr>
        <p:xfrm>
          <a:off x="3962400" y="3352800"/>
          <a:ext cx="2830513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4" name="Equation" r:id="rId12" imgW="1473200" imgH="368300" progId="Equation.3">
                  <p:embed/>
                </p:oleObj>
              </mc:Choice>
              <mc:Fallback>
                <p:oleObj name="Equation" r:id="rId12" imgW="1473200" imgH="368300" progId="Equation.3">
                  <p:embed/>
                  <p:pic>
                    <p:nvPicPr>
                      <p:cNvPr id="25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352800"/>
                        <a:ext cx="2830513" cy="709613"/>
                      </a:xfrm>
                      <a:prstGeom prst="rect">
                        <a:avLst/>
                      </a:prstGeom>
                      <a:solidFill>
                        <a:srgbClr val="B3B3B3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59">
            <a:extLst>
              <a:ext uri="{FF2B5EF4-FFF2-40B4-BE49-F238E27FC236}">
                <a16:creationId xmlns:a16="http://schemas.microsoft.com/office/drawing/2014/main" id="{A9C2BC93-412F-AF49-A19E-415D3336B8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774638"/>
              </p:ext>
            </p:extLst>
          </p:nvPr>
        </p:nvGraphicFramePr>
        <p:xfrm>
          <a:off x="5029200" y="4191000"/>
          <a:ext cx="144145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5" name="Equation" r:id="rId14" imgW="749300" imgH="419100" progId="Equation.3">
                  <p:embed/>
                </p:oleObj>
              </mc:Choice>
              <mc:Fallback>
                <p:oleObj name="Equation" r:id="rId14" imgW="749300" imgH="419100" progId="Equation.3">
                  <p:embed/>
                  <p:pic>
                    <p:nvPicPr>
                      <p:cNvPr id="26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191000"/>
                        <a:ext cx="1441450" cy="806450"/>
                      </a:xfrm>
                      <a:prstGeom prst="rect">
                        <a:avLst/>
                      </a:prstGeom>
                      <a:solidFill>
                        <a:srgbClr val="B3B3B3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60">
            <a:extLst>
              <a:ext uri="{FF2B5EF4-FFF2-40B4-BE49-F238E27FC236}">
                <a16:creationId xmlns:a16="http://schemas.microsoft.com/office/drawing/2014/main" id="{F960530A-8396-7446-8D60-E49689ADB8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67225"/>
              </p:ext>
            </p:extLst>
          </p:nvPr>
        </p:nvGraphicFramePr>
        <p:xfrm>
          <a:off x="7337425" y="4191000"/>
          <a:ext cx="90328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6" name="Equation" r:id="rId16" imgW="469900" imgH="419100" progId="Equation.3">
                  <p:embed/>
                </p:oleObj>
              </mc:Choice>
              <mc:Fallback>
                <p:oleObj name="Equation" r:id="rId16" imgW="469900" imgH="419100" progId="Equation.3">
                  <p:embed/>
                  <p:pic>
                    <p:nvPicPr>
                      <p:cNvPr id="27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7425" y="4191000"/>
                        <a:ext cx="903288" cy="806450"/>
                      </a:xfrm>
                      <a:prstGeom prst="rect">
                        <a:avLst/>
                      </a:prstGeom>
                      <a:solidFill>
                        <a:srgbClr val="B3B3B3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581025" y="361414"/>
            <a:ext cx="8018090" cy="6463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• Here                           and                     represent the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propagation velocities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for the </a:t>
            </a:r>
            <a:r>
              <a:rPr lang="en-US" i="1" dirty="0"/>
              <a:t>P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i="1" dirty="0"/>
              <a:t>S</a:t>
            </a:r>
            <a:r>
              <a:rPr lang="en-US" dirty="0">
                <a:solidFill>
                  <a:schemeClr val="accent2"/>
                </a:solidFill>
              </a:rPr>
              <a:t> waves</a:t>
            </a:r>
          </a:p>
          <a:p>
            <a:r>
              <a:rPr lang="en-US" dirty="0">
                <a:solidFill>
                  <a:schemeClr val="accent2"/>
                </a:solidFill>
              </a:rPr>
              <a:t>   respectively.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Note changes in elastic properties contribute more to</a:t>
            </a:r>
          </a:p>
          <a:p>
            <a:r>
              <a:rPr lang="en-US" dirty="0">
                <a:solidFill>
                  <a:schemeClr val="accent2"/>
                </a:solidFill>
              </a:rPr>
              <a:t>   velocity variation than changes in density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Velocity is sensitive to rock chemistry, packing structure,</a:t>
            </a:r>
          </a:p>
          <a:p>
            <a:r>
              <a:rPr lang="en-US" dirty="0">
                <a:solidFill>
                  <a:schemeClr val="accent2"/>
                </a:solidFill>
              </a:rPr>
              <a:t>   porosity &amp; fluid type, pressure and temperature. The</a:t>
            </a:r>
          </a:p>
          <a:p>
            <a:r>
              <a:rPr lang="en-US" dirty="0">
                <a:solidFill>
                  <a:schemeClr val="accent2"/>
                </a:solidFill>
              </a:rPr>
              <a:t>   tricky part is distinguishing which we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’</a:t>
            </a:r>
            <a:r>
              <a:rPr lang="en-US" dirty="0">
                <a:solidFill>
                  <a:schemeClr val="accent2"/>
                </a:solidFill>
              </a:rPr>
              <a:t>re seeing…</a:t>
            </a:r>
          </a:p>
        </p:txBody>
      </p:sp>
      <p:graphicFrame>
        <p:nvGraphicFramePr>
          <p:cNvPr id="413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635508"/>
              </p:ext>
            </p:extLst>
          </p:nvPr>
        </p:nvGraphicFramePr>
        <p:xfrm>
          <a:off x="1676400" y="211093"/>
          <a:ext cx="1981200" cy="877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5" name="Equation" r:id="rId4" imgW="1117600" imgH="495300" progId="Equation.3">
                  <p:embed/>
                </p:oleObj>
              </mc:Choice>
              <mc:Fallback>
                <p:oleObj name="Equation" r:id="rId4" imgW="1117600" imgH="495300" progId="Equation.3">
                  <p:embed/>
                  <p:pic>
                    <p:nvPicPr>
                      <p:cNvPr id="4137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1093"/>
                        <a:ext cx="1981200" cy="877932"/>
                      </a:xfrm>
                      <a:prstGeom prst="rect">
                        <a:avLst/>
                      </a:prstGeom>
                      <a:solidFill>
                        <a:srgbClr val="B3B3B3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7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006389"/>
              </p:ext>
            </p:extLst>
          </p:nvPr>
        </p:nvGraphicFramePr>
        <p:xfrm>
          <a:off x="4495800" y="183755"/>
          <a:ext cx="1460500" cy="905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6" name="Equation" r:id="rId6" imgW="800100" imgH="495300" progId="Equation.3">
                  <p:embed/>
                </p:oleObj>
              </mc:Choice>
              <mc:Fallback>
                <p:oleObj name="Equation" r:id="rId6" imgW="800100" imgH="495300" progId="Equation.3">
                  <p:embed/>
                  <p:pic>
                    <p:nvPicPr>
                      <p:cNvPr id="4137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83755"/>
                        <a:ext cx="1460500" cy="905269"/>
                      </a:xfrm>
                      <a:prstGeom prst="rect">
                        <a:avLst/>
                      </a:prstGeom>
                      <a:solidFill>
                        <a:srgbClr val="B3B3B3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" descr="PRE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524000"/>
            <a:ext cx="3886200" cy="343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31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1" name="Rectangle 3"/>
          <p:cNvSpPr>
            <a:spLocks noChangeArrowheads="1"/>
          </p:cNvSpPr>
          <p:nvPr/>
        </p:nvSpPr>
        <p:spPr bwMode="auto">
          <a:xfrm>
            <a:off x="228600" y="228600"/>
            <a:ext cx="488306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Rock properties that affect seismic </a:t>
            </a:r>
          </a:p>
          <a:p>
            <a:r>
              <a:rPr lang="en-US" dirty="0">
                <a:solidFill>
                  <a:schemeClr val="accent2"/>
                </a:solidFill>
              </a:rPr>
              <a:t>   velocity include:</a:t>
            </a:r>
          </a:p>
          <a:p>
            <a:r>
              <a:rPr lang="en-US" altLang="ja-JP" dirty="0">
                <a:solidFill>
                  <a:schemeClr val="accent2"/>
                </a:solidFill>
                <a:sym typeface="Webdings" charset="0"/>
              </a:rPr>
              <a:t>     • </a:t>
            </a:r>
            <a:r>
              <a:rPr lang="en-US" dirty="0">
                <a:solidFill>
                  <a:schemeClr val="accent2"/>
                </a:solidFill>
              </a:rPr>
              <a:t>Porosity</a:t>
            </a:r>
          </a:p>
          <a:p>
            <a:r>
              <a:rPr lang="en-US" altLang="ja-JP" dirty="0">
                <a:solidFill>
                  <a:schemeClr val="accent2"/>
                </a:solidFill>
                <a:sym typeface="Webdings" charset="0"/>
              </a:rPr>
              <a:t>     • </a:t>
            </a:r>
            <a:r>
              <a:rPr lang="en-US" dirty="0">
                <a:solidFill>
                  <a:schemeClr val="accent2"/>
                </a:solidFill>
              </a:rPr>
              <a:t>Rock composition</a:t>
            </a:r>
          </a:p>
          <a:p>
            <a:r>
              <a:rPr lang="en-US" altLang="ja-JP" dirty="0">
                <a:solidFill>
                  <a:schemeClr val="accent2"/>
                </a:solidFill>
                <a:sym typeface="Webdings" charset="0"/>
              </a:rPr>
              <a:t>     • </a:t>
            </a:r>
            <a:r>
              <a:rPr lang="en-US" dirty="0">
                <a:solidFill>
                  <a:schemeClr val="accent2"/>
                </a:solidFill>
              </a:rPr>
              <a:t>Pressure</a:t>
            </a:r>
          </a:p>
          <a:p>
            <a:r>
              <a:rPr lang="en-US" altLang="ja-JP" dirty="0">
                <a:solidFill>
                  <a:schemeClr val="accent2"/>
                </a:solidFill>
                <a:sym typeface="Webdings" charset="0"/>
              </a:rPr>
              <a:t>     • Temperature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altLang="ja-JP" dirty="0">
                <a:solidFill>
                  <a:schemeClr val="accent2"/>
                </a:solidFill>
                <a:sym typeface="Webdings" charset="0"/>
              </a:rPr>
              <a:t>     • </a:t>
            </a:r>
            <a:r>
              <a:rPr lang="en-US" dirty="0">
                <a:solidFill>
                  <a:schemeClr val="accent2"/>
                </a:solidFill>
              </a:rPr>
              <a:t>Fluid saturation</a:t>
            </a:r>
            <a:endParaRPr lang="en-US" dirty="0"/>
          </a:p>
          <a:p>
            <a:pPr>
              <a:buFont typeface="Symbol" charset="0"/>
              <a:buChar char="a"/>
            </a:pPr>
            <a:r>
              <a:rPr lang="en-US" i="1" dirty="0">
                <a:latin typeface="Times New Roman" charset="0"/>
              </a:rPr>
              <a:t> = </a:t>
            </a:r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i="1" dirty="0">
                <a:latin typeface="Symbol" charset="0"/>
                <a:sym typeface="Symbol" charset="0"/>
              </a:rPr>
              <a:t></a:t>
            </a:r>
            <a:r>
              <a:rPr lang="en-US" dirty="0">
                <a:latin typeface="Times New Roman" charset="0"/>
              </a:rPr>
              <a:t> =</a:t>
            </a:r>
            <a:r>
              <a:rPr lang="en-US" dirty="0"/>
              <a:t> </a:t>
            </a:r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s</a:t>
            </a:r>
            <a:r>
              <a:rPr lang="en-US" dirty="0">
                <a:solidFill>
                  <a:schemeClr val="accent2"/>
                </a:solidFill>
              </a:rPr>
              <a:t> are much more </a:t>
            </a:r>
          </a:p>
          <a:p>
            <a:pPr>
              <a:buFont typeface="Symbol" charset="0"/>
              <a:buNone/>
            </a:pPr>
            <a:r>
              <a:rPr lang="en-US" dirty="0">
                <a:solidFill>
                  <a:schemeClr val="accent2"/>
                </a:solidFill>
              </a:rPr>
              <a:t>   sensitive to </a:t>
            </a:r>
            <a:r>
              <a:rPr lang="en-US" i="1" dirty="0">
                <a:latin typeface="Symbol" charset="0"/>
                <a:sym typeface="Symbol" charset="0"/>
              </a:rPr>
              <a:t>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i="1" dirty="0">
                <a:latin typeface="Symbol" charset="0"/>
                <a:sym typeface="Symbol" charset="0"/>
              </a:rPr>
              <a:t></a:t>
            </a:r>
            <a:r>
              <a:rPr lang="en-US" dirty="0">
                <a:solidFill>
                  <a:schemeClr val="accent2"/>
                </a:solidFill>
              </a:rPr>
              <a:t> than to </a:t>
            </a:r>
            <a:r>
              <a:rPr lang="en-US" i="1" dirty="0">
                <a:latin typeface="Symbol" charset="0"/>
                <a:sym typeface="Symbol" charset="0"/>
              </a:rPr>
              <a:t>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01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7200"/>
            <a:ext cx="3773488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014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303053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01414" name="Text Box 6"/>
          <p:cNvSpPr txBox="1">
            <a:spLocks noChangeArrowheads="1"/>
          </p:cNvSpPr>
          <p:nvPr/>
        </p:nvSpPr>
        <p:spPr bwMode="auto">
          <a:xfrm>
            <a:off x="5168900" y="504825"/>
            <a:ext cx="176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Crustal Rocks</a:t>
            </a:r>
          </a:p>
        </p:txBody>
      </p:sp>
      <p:sp>
        <p:nvSpPr>
          <p:cNvPr id="401415" name="Text Box 7"/>
          <p:cNvSpPr txBox="1">
            <a:spLocks noChangeArrowheads="1"/>
          </p:cNvSpPr>
          <p:nvPr/>
        </p:nvSpPr>
        <p:spPr bwMode="auto">
          <a:xfrm>
            <a:off x="1432290" y="5334000"/>
            <a:ext cx="12819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Mantle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Rocks (?)</a:t>
            </a:r>
          </a:p>
        </p:txBody>
      </p:sp>
    </p:spTree>
    <p:extLst>
      <p:ext uri="{BB962C8B-B14F-4D97-AF65-F5344CB8AC3E}">
        <p14:creationId xmlns:p14="http://schemas.microsoft.com/office/powerpoint/2010/main" val="342686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Oval 3"/>
          <p:cNvSpPr>
            <a:spLocks noChangeArrowheads="1"/>
          </p:cNvSpPr>
          <p:nvPr/>
        </p:nvSpPr>
        <p:spPr bwMode="auto">
          <a:xfrm>
            <a:off x="152400" y="914400"/>
            <a:ext cx="8305800" cy="4343400"/>
          </a:xfrm>
          <a:prstGeom prst="ellipse">
            <a:avLst/>
          </a:prstGeom>
          <a:solidFill>
            <a:srgbClr val="E3E0C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0" name="Oval 4"/>
          <p:cNvSpPr>
            <a:spLocks noChangeArrowheads="1"/>
          </p:cNvSpPr>
          <p:nvPr/>
        </p:nvSpPr>
        <p:spPr bwMode="auto">
          <a:xfrm>
            <a:off x="3314700" y="2705100"/>
            <a:ext cx="1981200" cy="762000"/>
          </a:xfrm>
          <a:prstGeom prst="ellipse">
            <a:avLst/>
          </a:prstGeom>
          <a:solidFill>
            <a:srgbClr val="E3B5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  <a:cs typeface="ＭＳ Ｐゴシック" charset="0"/>
              </a:rPr>
              <a:t>Partial Melt</a:t>
            </a:r>
          </a:p>
        </p:txBody>
      </p:sp>
      <p:sp>
        <p:nvSpPr>
          <p:cNvPr id="403461" name="Oval 5"/>
          <p:cNvSpPr>
            <a:spLocks noChangeArrowheads="1"/>
          </p:cNvSpPr>
          <p:nvPr/>
        </p:nvSpPr>
        <p:spPr bwMode="auto">
          <a:xfrm>
            <a:off x="342900" y="2705100"/>
            <a:ext cx="1981200" cy="762000"/>
          </a:xfrm>
          <a:prstGeom prst="ellipse">
            <a:avLst/>
          </a:prstGeom>
          <a:solidFill>
            <a:srgbClr val="E3B5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  <a:cs typeface="ＭＳ Ｐゴシック" charset="0"/>
              </a:rPr>
              <a:t>Composition</a:t>
            </a:r>
          </a:p>
        </p:txBody>
      </p:sp>
      <p:sp>
        <p:nvSpPr>
          <p:cNvPr id="403462" name="Oval 6"/>
          <p:cNvSpPr>
            <a:spLocks noChangeArrowheads="1"/>
          </p:cNvSpPr>
          <p:nvPr/>
        </p:nvSpPr>
        <p:spPr bwMode="auto">
          <a:xfrm>
            <a:off x="3162300" y="4305300"/>
            <a:ext cx="2286000" cy="762000"/>
          </a:xfrm>
          <a:prstGeom prst="ellipse">
            <a:avLst/>
          </a:prstGeom>
          <a:solidFill>
            <a:srgbClr val="E3B5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  <a:cs typeface="ＭＳ Ｐゴシック" charset="0"/>
              </a:rPr>
              <a:t>Porosity/Fluid</a:t>
            </a:r>
          </a:p>
        </p:txBody>
      </p:sp>
      <p:sp>
        <p:nvSpPr>
          <p:cNvPr id="403463" name="Oval 7"/>
          <p:cNvSpPr>
            <a:spLocks noChangeArrowheads="1"/>
          </p:cNvSpPr>
          <p:nvPr/>
        </p:nvSpPr>
        <p:spPr bwMode="auto">
          <a:xfrm>
            <a:off x="3314700" y="1104900"/>
            <a:ext cx="1981200" cy="762000"/>
          </a:xfrm>
          <a:prstGeom prst="ellipse">
            <a:avLst/>
          </a:prstGeom>
          <a:solidFill>
            <a:srgbClr val="E3B5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  <a:cs typeface="ＭＳ Ｐゴシック" charset="0"/>
              </a:rPr>
              <a:t>Temperature</a:t>
            </a:r>
          </a:p>
        </p:txBody>
      </p:sp>
      <p:sp>
        <p:nvSpPr>
          <p:cNvPr id="403464" name="Oval 8"/>
          <p:cNvSpPr>
            <a:spLocks noChangeArrowheads="1"/>
          </p:cNvSpPr>
          <p:nvPr/>
        </p:nvSpPr>
        <p:spPr bwMode="auto">
          <a:xfrm>
            <a:off x="6210300" y="2705100"/>
            <a:ext cx="1981200" cy="762000"/>
          </a:xfrm>
          <a:prstGeom prst="ellipse">
            <a:avLst/>
          </a:prstGeom>
          <a:solidFill>
            <a:srgbClr val="E3B5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  <a:cs typeface="ＭＳ Ｐゴシック" charset="0"/>
              </a:rPr>
              <a:t>Pressure</a:t>
            </a:r>
          </a:p>
        </p:txBody>
      </p:sp>
      <p:sp>
        <p:nvSpPr>
          <p:cNvPr id="403465" name="Text Box 9"/>
          <p:cNvSpPr txBox="1">
            <a:spLocks noChangeArrowheads="1"/>
          </p:cNvSpPr>
          <p:nvPr/>
        </p:nvSpPr>
        <p:spPr bwMode="auto">
          <a:xfrm>
            <a:off x="869950" y="152400"/>
            <a:ext cx="74025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  <a:cs typeface="ＭＳ Ｐゴシック" charset="0"/>
              </a:rPr>
              <a:t>Seismic velocity depends on a lot of fields, </a:t>
            </a:r>
            <a:r>
              <a:rPr lang="en-US" i="1" u="sng">
                <a:solidFill>
                  <a:schemeClr val="accent2"/>
                </a:solidFill>
                <a:cs typeface="ＭＳ Ｐゴシック" charset="0"/>
              </a:rPr>
              <a:t>but</a:t>
            </a:r>
            <a:r>
              <a:rPr lang="en-US">
                <a:solidFill>
                  <a:schemeClr val="accent2"/>
                </a:solidFill>
                <a:cs typeface="ＭＳ Ｐゴシック" charset="0"/>
              </a:rPr>
              <a:t> not all 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  <a:cs typeface="ＭＳ Ｐゴシック" charset="0"/>
              </a:rPr>
              <a:t>are independent:</a:t>
            </a:r>
          </a:p>
        </p:txBody>
      </p:sp>
      <p:sp>
        <p:nvSpPr>
          <p:cNvPr id="403466" name="Line 10"/>
          <p:cNvSpPr>
            <a:spLocks noChangeShapeType="1"/>
          </p:cNvSpPr>
          <p:nvPr/>
        </p:nvSpPr>
        <p:spPr bwMode="auto">
          <a:xfrm>
            <a:off x="4305300" y="1866900"/>
            <a:ext cx="0" cy="838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7" name="Line 11"/>
          <p:cNvSpPr>
            <a:spLocks noChangeShapeType="1"/>
          </p:cNvSpPr>
          <p:nvPr/>
        </p:nvSpPr>
        <p:spPr bwMode="auto">
          <a:xfrm flipH="1">
            <a:off x="5295900" y="3086100"/>
            <a:ext cx="914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8" name="Line 12"/>
          <p:cNvSpPr>
            <a:spLocks noChangeShapeType="1"/>
          </p:cNvSpPr>
          <p:nvPr/>
        </p:nvSpPr>
        <p:spPr bwMode="auto">
          <a:xfrm flipV="1">
            <a:off x="4305300" y="3467100"/>
            <a:ext cx="0" cy="838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9" name="Line 13"/>
          <p:cNvSpPr>
            <a:spLocks noChangeShapeType="1"/>
          </p:cNvSpPr>
          <p:nvPr/>
        </p:nvSpPr>
        <p:spPr bwMode="auto">
          <a:xfrm>
            <a:off x="2324100" y="3086100"/>
            <a:ext cx="990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70" name="Text Box 14"/>
          <p:cNvSpPr txBox="1">
            <a:spLocks noChangeArrowheads="1"/>
          </p:cNvSpPr>
          <p:nvPr/>
        </p:nvSpPr>
        <p:spPr bwMode="auto">
          <a:xfrm>
            <a:off x="1303338" y="5686425"/>
            <a:ext cx="6537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  <a:cs typeface="ＭＳ Ｐゴシック" charset="0"/>
              </a:rPr>
              <a:t>And some fields can be determined to within 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  <a:cs typeface="ＭＳ Ｐゴシック" charset="0"/>
              </a:rPr>
              <a:t>small uncertainty (e.g. pressure at given depth)</a:t>
            </a:r>
          </a:p>
        </p:txBody>
      </p:sp>
      <p:sp>
        <p:nvSpPr>
          <p:cNvPr id="403471" name="Oval 15"/>
          <p:cNvSpPr>
            <a:spLocks noChangeArrowheads="1"/>
          </p:cNvSpPr>
          <p:nvPr/>
        </p:nvSpPr>
        <p:spPr bwMode="auto">
          <a:xfrm>
            <a:off x="6934200" y="4876800"/>
            <a:ext cx="1981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  <a:cs typeface="ＭＳ Ｐゴシック" charset="0"/>
              </a:rPr>
              <a:t>Density</a:t>
            </a:r>
          </a:p>
        </p:txBody>
      </p:sp>
      <p:sp>
        <p:nvSpPr>
          <p:cNvPr id="403472" name="Oval 16"/>
          <p:cNvSpPr>
            <a:spLocks noChangeArrowheads="1"/>
          </p:cNvSpPr>
          <p:nvPr/>
        </p:nvSpPr>
        <p:spPr bwMode="auto">
          <a:xfrm>
            <a:off x="6934200" y="685800"/>
            <a:ext cx="1981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  <a:cs typeface="ＭＳ Ｐゴシック" charset="0"/>
              </a:rPr>
              <a:t>Velocity</a:t>
            </a:r>
          </a:p>
        </p:txBody>
      </p:sp>
      <p:sp>
        <p:nvSpPr>
          <p:cNvPr id="403473" name="Line 17"/>
          <p:cNvSpPr>
            <a:spLocks noChangeShapeType="1"/>
          </p:cNvSpPr>
          <p:nvPr/>
        </p:nvSpPr>
        <p:spPr bwMode="auto">
          <a:xfrm flipV="1">
            <a:off x="6019800" y="1295400"/>
            <a:ext cx="1143000" cy="990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74" name="Line 18"/>
          <p:cNvSpPr>
            <a:spLocks noChangeShapeType="1"/>
          </p:cNvSpPr>
          <p:nvPr/>
        </p:nvSpPr>
        <p:spPr bwMode="auto">
          <a:xfrm>
            <a:off x="6096000" y="3962400"/>
            <a:ext cx="990600" cy="1066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43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8599"/>
            <a:ext cx="5715000" cy="56148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257800"/>
            <a:ext cx="2677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Nelson &amp; Grand, Nat. </a:t>
            </a:r>
            <a:r>
              <a:rPr lang="en-US" sz="1200" i="1" dirty="0" err="1"/>
              <a:t>Geosci</a:t>
            </a:r>
            <a:r>
              <a:rPr lang="en-US" sz="1200" i="1" dirty="0"/>
              <a:t>., 2018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8409" y="5867400"/>
            <a:ext cx="7361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3399"/>
                </a:solidFill>
              </a:rPr>
              <a:t>A shear velocity tomogram of the mantle under</a:t>
            </a:r>
          </a:p>
          <a:p>
            <a:r>
              <a:rPr lang="en-US" dirty="0">
                <a:solidFill>
                  <a:srgbClr val="333399"/>
                </a:solidFill>
              </a:rPr>
              <a:t>Yellowstone, combining S, SKS and SKKS phases</a:t>
            </a:r>
            <a:r>
              <a:rPr lang="mr-IN" dirty="0">
                <a:solidFill>
                  <a:srgbClr val="333399"/>
                </a:solidFill>
              </a:rPr>
              <a:t>…</a:t>
            </a:r>
            <a:endParaRPr lang="en-US" dirty="0">
              <a:solidFill>
                <a:srgbClr val="333399"/>
              </a:solidFill>
            </a:endParaRPr>
          </a:p>
        </p:txBody>
      </p:sp>
      <p:pic>
        <p:nvPicPr>
          <p:cNvPr id="6" name="Picture 5" descr="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038600"/>
            <a:ext cx="1905000" cy="188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78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5" name="Text Box 3"/>
          <p:cNvSpPr txBox="1">
            <a:spLocks noChangeArrowheads="1"/>
          </p:cNvSpPr>
          <p:nvPr/>
        </p:nvSpPr>
        <p:spPr bwMode="auto">
          <a:xfrm>
            <a:off x="582613" y="381000"/>
            <a:ext cx="8077201" cy="60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So now we have our expressions for the wave equation in</a:t>
            </a:r>
          </a:p>
          <a:p>
            <a:r>
              <a:rPr lang="en-US" dirty="0">
                <a:solidFill>
                  <a:schemeClr val="accent2"/>
                </a:solidFill>
              </a:rPr>
              <a:t>   terms of displacements: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Question</a:t>
            </a:r>
            <a:r>
              <a:rPr lang="en-US" dirty="0">
                <a:solidFill>
                  <a:schemeClr val="accent2"/>
                </a:solidFill>
              </a:rPr>
              <a:t> is, how do we solve these?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Solution is simplified by expressing displacements</a:t>
            </a:r>
          </a:p>
          <a:p>
            <a:r>
              <a:rPr lang="en-US" dirty="0">
                <a:solidFill>
                  <a:schemeClr val="accent2"/>
                </a:solidFill>
              </a:rPr>
              <a:t>   in terms of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displacement potentials</a:t>
            </a:r>
            <a:r>
              <a:rPr lang="en-US" dirty="0">
                <a:solidFill>
                  <a:schemeClr val="accent2"/>
                </a:solidFill>
              </a:rPr>
              <a:t>. Helmholtz’</a:t>
            </a:r>
          </a:p>
          <a:p>
            <a:r>
              <a:rPr lang="en-US" dirty="0">
                <a:solidFill>
                  <a:schemeClr val="accent2"/>
                </a:solidFill>
              </a:rPr>
              <a:t>   decomposition theorem holds that any vector field</a:t>
            </a:r>
            <a:endParaRPr lang="en-US" b="1" dirty="0">
              <a:solidFill>
                <a:schemeClr val="tx2"/>
              </a:solidFill>
              <a:latin typeface="Times New Roman" charset="0"/>
            </a:endParaRPr>
          </a:p>
          <a:p>
            <a:r>
              <a:rPr lang="en-US" dirty="0">
                <a:solidFill>
                  <a:schemeClr val="accent2"/>
                </a:solidFill>
              </a:rPr>
              <a:t>   can</a:t>
            </a:r>
            <a:r>
              <a:rPr lang="en-US" b="1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be expressed in terms of a vector potential    </a:t>
            </a:r>
            <a:r>
              <a:rPr lang="en-US" dirty="0">
                <a:solidFill>
                  <a:schemeClr val="accent2"/>
                </a:solidFill>
                <a:latin typeface="Symbol" charset="0"/>
                <a:sym typeface="Symbol" charset="0"/>
              </a:rPr>
              <a:t></a:t>
            </a:r>
            <a:r>
              <a:rPr lang="en-US" dirty="0">
                <a:solidFill>
                  <a:schemeClr val="accent2"/>
                </a:solidFill>
              </a:rPr>
              <a:t>and</a:t>
            </a:r>
          </a:p>
          <a:p>
            <a:r>
              <a:rPr lang="en-US" dirty="0">
                <a:solidFill>
                  <a:schemeClr val="accent2"/>
                </a:solidFill>
              </a:rPr>
              <a:t>   a scalar potential 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</a:t>
            </a:r>
            <a:r>
              <a:rPr lang="en-US" dirty="0">
                <a:solidFill>
                  <a:schemeClr val="accent2"/>
                </a:solidFill>
              </a:rPr>
              <a:t> as: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In our application, 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</a:t>
            </a:r>
            <a:r>
              <a:rPr lang="en-US" dirty="0">
                <a:solidFill>
                  <a:schemeClr val="accent2"/>
                </a:solidFill>
              </a:rPr>
              <a:t> is a scalar displacement potential </a:t>
            </a:r>
          </a:p>
          <a:p>
            <a:r>
              <a:rPr lang="en-US" dirty="0">
                <a:solidFill>
                  <a:schemeClr val="accent2"/>
                </a:solidFill>
              </a:rPr>
              <a:t>   associated with the </a:t>
            </a:r>
            <a:r>
              <a:rPr lang="en-US" i="1" dirty="0"/>
              <a:t>P</a:t>
            </a:r>
            <a:r>
              <a:rPr lang="en-US" dirty="0">
                <a:solidFill>
                  <a:schemeClr val="accent2"/>
                </a:solidFill>
              </a:rPr>
              <a:t>-wave, and     is a vector</a:t>
            </a:r>
          </a:p>
          <a:p>
            <a:r>
              <a:rPr lang="en-US" dirty="0">
                <a:solidFill>
                  <a:schemeClr val="accent2"/>
                </a:solidFill>
              </a:rPr>
              <a:t>   displacement potential associated with the </a:t>
            </a:r>
            <a:r>
              <a:rPr lang="en-US" i="1" dirty="0"/>
              <a:t>S</a:t>
            </a:r>
            <a:r>
              <a:rPr lang="en-US" dirty="0">
                <a:solidFill>
                  <a:schemeClr val="accent2"/>
                </a:solidFill>
              </a:rPr>
              <a:t>-wave.</a:t>
            </a:r>
          </a:p>
        </p:txBody>
      </p:sp>
      <p:graphicFrame>
        <p:nvGraphicFramePr>
          <p:cNvPr id="4177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900951"/>
              </p:ext>
            </p:extLst>
          </p:nvPr>
        </p:nvGraphicFramePr>
        <p:xfrm>
          <a:off x="1366838" y="1300163"/>
          <a:ext cx="2659062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34" name="Equation" r:id="rId4" imgW="1384300" imgH="368300" progId="Equation.3">
                  <p:embed/>
                </p:oleObj>
              </mc:Choice>
              <mc:Fallback>
                <p:oleObj name="Equation" r:id="rId4" imgW="1384300" imgH="368300" progId="Equation.3">
                  <p:embed/>
                  <p:pic>
                    <p:nvPicPr>
                      <p:cNvPr id="4177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1300163"/>
                        <a:ext cx="2659062" cy="709612"/>
                      </a:xfrm>
                      <a:prstGeom prst="rect">
                        <a:avLst/>
                      </a:prstGeom>
                      <a:solidFill>
                        <a:srgbClr val="B3B3B3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7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770252"/>
              </p:ext>
            </p:extLst>
          </p:nvPr>
        </p:nvGraphicFramePr>
        <p:xfrm>
          <a:off x="4948238" y="1300163"/>
          <a:ext cx="2830512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35" name="Equation" r:id="rId6" imgW="1473200" imgH="368300" progId="Equation.3">
                  <p:embed/>
                </p:oleObj>
              </mc:Choice>
              <mc:Fallback>
                <p:oleObj name="Equation" r:id="rId6" imgW="1473200" imgH="368300" progId="Equation.3">
                  <p:embed/>
                  <p:pic>
                    <p:nvPicPr>
                      <p:cNvPr id="4177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238" y="1300163"/>
                        <a:ext cx="2830512" cy="709612"/>
                      </a:xfrm>
                      <a:prstGeom prst="rect">
                        <a:avLst/>
                      </a:prstGeom>
                      <a:solidFill>
                        <a:srgbClr val="B3B3B3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799" name="Object 7"/>
          <p:cNvGraphicFramePr>
            <a:graphicFrameLocks noChangeAspect="1"/>
          </p:cNvGraphicFramePr>
          <p:nvPr/>
        </p:nvGraphicFramePr>
        <p:xfrm>
          <a:off x="3259138" y="4600575"/>
          <a:ext cx="262413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36" name="Equation" r:id="rId8" imgW="889000" imgH="190500" progId="Equation.3">
                  <p:embed/>
                </p:oleObj>
              </mc:Choice>
              <mc:Fallback>
                <p:oleObj name="Equation" r:id="rId8" imgW="889000" imgH="190500" progId="Equation.3">
                  <p:embed/>
                  <p:pic>
                    <p:nvPicPr>
                      <p:cNvPr id="4177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138" y="4600575"/>
                        <a:ext cx="262413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393770"/>
              </p:ext>
            </p:extLst>
          </p:nvPr>
        </p:nvGraphicFramePr>
        <p:xfrm>
          <a:off x="7467600" y="2727961"/>
          <a:ext cx="304800" cy="396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37" name="Equation" r:id="rId10" imgW="127000" imgH="165100" progId="Equation.3">
                  <p:embed/>
                </p:oleObj>
              </mc:Choice>
              <mc:Fallback>
                <p:oleObj name="Equation" r:id="rId10" imgW="127000" imgH="165100" progId="Equation.3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467600" y="2727961"/>
                        <a:ext cx="304800" cy="3962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442911"/>
              </p:ext>
            </p:extLst>
          </p:nvPr>
        </p:nvGraphicFramePr>
        <p:xfrm>
          <a:off x="7684708" y="3446241"/>
          <a:ext cx="304800" cy="396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38" name="Equation" r:id="rId12" imgW="127000" imgH="165100" progId="Equation.3">
                  <p:embed/>
                </p:oleObj>
              </mc:Choice>
              <mc:Fallback>
                <p:oleObj name="Equation" r:id="rId12" imgW="127000" imgH="165100" progId="Equation.3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684708" y="3446241"/>
                        <a:ext cx="304800" cy="3962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909558"/>
              </p:ext>
            </p:extLst>
          </p:nvPr>
        </p:nvGraphicFramePr>
        <p:xfrm>
          <a:off x="7239000" y="3733800"/>
          <a:ext cx="42703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39" name="Equation" r:id="rId13" imgW="177800" imgH="190500" progId="Equation.3">
                  <p:embed/>
                </p:oleObj>
              </mc:Choice>
              <mc:Fallback>
                <p:oleObj name="Equation" r:id="rId13" imgW="177800" imgH="19050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239000" y="3733800"/>
                        <a:ext cx="427038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249918"/>
              </p:ext>
            </p:extLst>
          </p:nvPr>
        </p:nvGraphicFramePr>
        <p:xfrm>
          <a:off x="5305270" y="5551106"/>
          <a:ext cx="42703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40" name="Equation" r:id="rId15" imgW="177800" imgH="190500" progId="Equation.3">
                  <p:embed/>
                </p:oleObj>
              </mc:Choice>
              <mc:Fallback>
                <p:oleObj name="Equation" r:id="rId15" imgW="177800" imgH="190500" progId="Equation.3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05270" y="5551106"/>
                        <a:ext cx="427038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0528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3" name="Text Box 3"/>
          <p:cNvSpPr txBox="1">
            <a:spLocks noChangeArrowheads="1"/>
          </p:cNvSpPr>
          <p:nvPr/>
        </p:nvSpPr>
        <p:spPr bwMode="auto">
          <a:xfrm>
            <a:off x="627063" y="855663"/>
            <a:ext cx="7902875" cy="415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It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’</a:t>
            </a:r>
            <a:r>
              <a:rPr lang="en-US" dirty="0">
                <a:solidFill>
                  <a:schemeClr val="accent2"/>
                </a:solidFill>
              </a:rPr>
              <a:t>s first worth noting a pair of useful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vector identities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Then, if we substitute our potentials into our </a:t>
            </a:r>
            <a:r>
              <a:rPr lang="en-US" i="1" dirty="0"/>
              <a:t>P</a:t>
            </a:r>
            <a:r>
              <a:rPr lang="en-US" dirty="0">
                <a:solidFill>
                  <a:schemeClr val="accent2"/>
                </a:solidFill>
              </a:rPr>
              <a:t>-wave</a:t>
            </a:r>
          </a:p>
          <a:p>
            <a:r>
              <a:rPr lang="en-US" dirty="0">
                <a:solidFill>
                  <a:schemeClr val="accent2"/>
                </a:solidFill>
              </a:rPr>
              <a:t>   equation: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Rearranging: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And hence:</a:t>
            </a:r>
          </a:p>
        </p:txBody>
      </p:sp>
      <p:graphicFrame>
        <p:nvGraphicFramePr>
          <p:cNvPr id="419844" name="Object 4"/>
          <p:cNvGraphicFramePr>
            <a:graphicFrameLocks noChangeAspect="1"/>
          </p:cNvGraphicFramePr>
          <p:nvPr/>
        </p:nvGraphicFramePr>
        <p:xfrm>
          <a:off x="2495550" y="1339850"/>
          <a:ext cx="41529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3" name="Equation" r:id="rId4" imgW="1651000" imgH="241300" progId="Equation.3">
                  <p:embed/>
                </p:oleObj>
              </mc:Choice>
              <mc:Fallback>
                <p:oleObj name="Equation" r:id="rId4" imgW="1651000" imgH="241300" progId="Equation.3">
                  <p:embed/>
                  <p:pic>
                    <p:nvPicPr>
                      <p:cNvPr id="4198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1339850"/>
                        <a:ext cx="41529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45" name="Object 5"/>
          <p:cNvGraphicFramePr>
            <a:graphicFrameLocks noChangeAspect="1"/>
          </p:cNvGraphicFramePr>
          <p:nvPr/>
        </p:nvGraphicFramePr>
        <p:xfrm>
          <a:off x="2009775" y="2711450"/>
          <a:ext cx="5122863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4" name="Equation" r:id="rId6" imgW="2667000" imgH="368300" progId="Equation.3">
                  <p:embed/>
                </p:oleObj>
              </mc:Choice>
              <mc:Fallback>
                <p:oleObj name="Equation" r:id="rId6" imgW="2667000" imgH="368300" progId="Equation.3">
                  <p:embed/>
                  <p:pic>
                    <p:nvPicPr>
                      <p:cNvPr id="4198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2711450"/>
                        <a:ext cx="5122863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646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50800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46" name="AutoShape 6"/>
          <p:cNvSpPr>
            <a:spLocks noChangeArrowheads="1"/>
          </p:cNvSpPr>
          <p:nvPr/>
        </p:nvSpPr>
        <p:spPr bwMode="auto">
          <a:xfrm flipH="1">
            <a:off x="3584575" y="2787650"/>
            <a:ext cx="533400" cy="5334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699" y="9117"/>
                  <a:pt x="2699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3300">
              <a:alpha val="50000"/>
            </a:srgbClr>
          </a:solidFill>
          <a:ln w="9525">
            <a:solidFill>
              <a:schemeClr val="tx1">
                <a:alpha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47" name="AutoShape 7"/>
          <p:cNvSpPr>
            <a:spLocks noChangeArrowheads="1"/>
          </p:cNvSpPr>
          <p:nvPr/>
        </p:nvSpPr>
        <p:spPr bwMode="auto">
          <a:xfrm flipH="1">
            <a:off x="6346825" y="2787650"/>
            <a:ext cx="533400" cy="5334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699" y="9117"/>
                  <a:pt x="2699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3300">
              <a:alpha val="50000"/>
            </a:srgbClr>
          </a:solidFill>
          <a:ln w="9525">
            <a:solidFill>
              <a:schemeClr val="tx1">
                <a:alpha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9848" name="Object 8"/>
          <p:cNvGraphicFramePr>
            <a:graphicFrameLocks noChangeAspect="1"/>
          </p:cNvGraphicFramePr>
          <p:nvPr/>
        </p:nvGraphicFramePr>
        <p:xfrm>
          <a:off x="3387725" y="3805238"/>
          <a:ext cx="2366963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5" name="Equation" r:id="rId8" imgW="1231900" imgH="419100" progId="Equation.3">
                  <p:embed/>
                </p:oleObj>
              </mc:Choice>
              <mc:Fallback>
                <p:oleObj name="Equation" r:id="rId8" imgW="1231900" imgH="419100" progId="Equation.3">
                  <p:embed/>
                  <p:pic>
                    <p:nvPicPr>
                      <p:cNvPr id="4198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725" y="3805238"/>
                        <a:ext cx="2366963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646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50800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101948"/>
              </p:ext>
            </p:extLst>
          </p:nvPr>
        </p:nvGraphicFramePr>
        <p:xfrm>
          <a:off x="3467100" y="4997450"/>
          <a:ext cx="22098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6" name="Equation" r:id="rId10" imgW="812800" imgH="368300" progId="Equation.3">
                  <p:embed/>
                </p:oleObj>
              </mc:Choice>
              <mc:Fallback>
                <p:oleObj name="Equation" r:id="rId10" imgW="812800" imgH="368300" progId="Equation.3">
                  <p:embed/>
                  <p:pic>
                    <p:nvPicPr>
                      <p:cNvPr id="4198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4997450"/>
                        <a:ext cx="2209800" cy="1003300"/>
                      </a:xfrm>
                      <a:prstGeom prst="rect">
                        <a:avLst/>
                      </a:prstGeom>
                      <a:solidFill>
                        <a:srgbClr val="B3B3B3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4322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Text Box 3"/>
          <p:cNvSpPr txBox="1">
            <a:spLocks noChangeArrowheads="1"/>
          </p:cNvSpPr>
          <p:nvPr/>
        </p:nvSpPr>
        <p:spPr bwMode="auto">
          <a:xfrm>
            <a:off x="592138" y="854075"/>
            <a:ext cx="7961312" cy="38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Similarly, substituting potentials into the </a:t>
            </a:r>
            <a:r>
              <a:rPr lang="en-US" i="1"/>
              <a:t>S</a:t>
            </a:r>
            <a:r>
              <a:rPr lang="en-US">
                <a:solidFill>
                  <a:schemeClr val="accent2"/>
                </a:solidFill>
              </a:rPr>
              <a:t>-wave equation:</a:t>
            </a:r>
          </a:p>
          <a:p>
            <a:endParaRPr lang="en-US">
              <a:solidFill>
                <a:schemeClr val="accent2"/>
              </a:solidFill>
            </a:endParaRPr>
          </a:p>
          <a:p>
            <a:endParaRPr lang="en-US">
              <a:solidFill>
                <a:schemeClr val="accent2"/>
              </a:solidFill>
            </a:endParaRPr>
          </a:p>
          <a:p>
            <a:endParaRPr lang="en-US" sz="600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Here we take advantage of another vector identity:</a:t>
            </a:r>
          </a:p>
          <a:p>
            <a:endParaRPr lang="en-US">
              <a:solidFill>
                <a:schemeClr val="accent2"/>
              </a:solidFill>
            </a:endParaRP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Rearranging:</a:t>
            </a:r>
          </a:p>
          <a:p>
            <a:endParaRPr lang="en-US">
              <a:solidFill>
                <a:schemeClr val="accent2"/>
              </a:solidFill>
            </a:endParaRP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And hence:</a:t>
            </a:r>
          </a:p>
        </p:txBody>
      </p:sp>
      <p:graphicFrame>
        <p:nvGraphicFramePr>
          <p:cNvPr id="421892" name="Object 4"/>
          <p:cNvGraphicFramePr>
            <a:graphicFrameLocks noChangeAspect="1"/>
          </p:cNvGraphicFramePr>
          <p:nvPr/>
        </p:nvGraphicFramePr>
        <p:xfrm>
          <a:off x="3290888" y="3581400"/>
          <a:ext cx="256222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37" name="Equation" r:id="rId4" imgW="1333500" imgH="419100" progId="Equation.3">
                  <p:embed/>
                </p:oleObj>
              </mc:Choice>
              <mc:Fallback>
                <p:oleObj name="Equation" r:id="rId4" imgW="1333500" imgH="419100" progId="Equation.3">
                  <p:embed/>
                  <p:pic>
                    <p:nvPicPr>
                      <p:cNvPr id="4218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3581400"/>
                        <a:ext cx="2562225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646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50800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18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621967"/>
              </p:ext>
            </p:extLst>
          </p:nvPr>
        </p:nvGraphicFramePr>
        <p:xfrm>
          <a:off x="3328988" y="4962525"/>
          <a:ext cx="24860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38" name="Equation" r:id="rId6" imgW="914400" imgH="393700" progId="Equation.3">
                  <p:embed/>
                </p:oleObj>
              </mc:Choice>
              <mc:Fallback>
                <p:oleObj name="Equation" r:id="rId6" imgW="914400" imgH="393700" progId="Equation.3">
                  <p:embed/>
                  <p:pic>
                    <p:nvPicPr>
                      <p:cNvPr id="4218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4962525"/>
                        <a:ext cx="2486025" cy="1073150"/>
                      </a:xfrm>
                      <a:prstGeom prst="rect">
                        <a:avLst/>
                      </a:prstGeom>
                      <a:solidFill>
                        <a:srgbClr val="B3B3B3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1894" name="Group 6"/>
          <p:cNvGrpSpPr>
            <a:grpSpLocks/>
          </p:cNvGrpSpPr>
          <p:nvPr/>
        </p:nvGrpSpPr>
        <p:grpSpPr bwMode="auto">
          <a:xfrm>
            <a:off x="1924050" y="1295400"/>
            <a:ext cx="5295900" cy="709613"/>
            <a:chOff x="1200" y="816"/>
            <a:chExt cx="3336" cy="447"/>
          </a:xfrm>
        </p:grpSpPr>
        <p:sp>
          <p:nvSpPr>
            <p:cNvPr id="421895" name="AutoShape 7"/>
            <p:cNvSpPr>
              <a:spLocks noChangeArrowheads="1"/>
            </p:cNvSpPr>
            <p:nvPr/>
          </p:nvSpPr>
          <p:spPr bwMode="auto">
            <a:xfrm flipH="1">
              <a:off x="1818" y="882"/>
              <a:ext cx="336" cy="336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699" y="9117"/>
                    <a:pt x="2699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3300">
                <a:alpha val="50000"/>
              </a:srgbClr>
            </a:solidFill>
            <a:ln w="9525">
              <a:solidFill>
                <a:schemeClr val="tx1">
                  <a:alpha val="5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96" name="AutoShape 8"/>
            <p:cNvSpPr>
              <a:spLocks noChangeArrowheads="1"/>
            </p:cNvSpPr>
            <p:nvPr/>
          </p:nvSpPr>
          <p:spPr bwMode="auto">
            <a:xfrm flipH="1">
              <a:off x="3600" y="882"/>
              <a:ext cx="336" cy="336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699" y="9117"/>
                    <a:pt x="2699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3300">
                <a:alpha val="50000"/>
              </a:srgbClr>
            </a:solidFill>
            <a:ln w="9525">
              <a:solidFill>
                <a:schemeClr val="tx1">
                  <a:alpha val="5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21897" name="Object 9"/>
            <p:cNvGraphicFramePr>
              <a:graphicFrameLocks noChangeAspect="1"/>
            </p:cNvGraphicFramePr>
            <p:nvPr/>
          </p:nvGraphicFramePr>
          <p:xfrm>
            <a:off x="1200" y="816"/>
            <a:ext cx="3336" cy="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439" name="Equation" r:id="rId8" imgW="2755900" imgH="368300" progId="Equation.3">
                    <p:embed/>
                  </p:oleObj>
                </mc:Choice>
                <mc:Fallback>
                  <p:oleObj name="Equation" r:id="rId8" imgW="2755900" imgH="368300" progId="Equation.3">
                    <p:embed/>
                    <p:pic>
                      <p:nvPicPr>
                        <p:cNvPr id="421897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816"/>
                          <a:ext cx="3336" cy="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646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50800">
                              <a:solidFill>
                                <a:schemeClr val="bg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1898" name="Group 10"/>
          <p:cNvGrpSpPr>
            <a:grpSpLocks/>
          </p:cNvGrpSpPr>
          <p:nvPr/>
        </p:nvGrpSpPr>
        <p:grpSpPr bwMode="auto">
          <a:xfrm>
            <a:off x="1808163" y="2505075"/>
            <a:ext cx="5526087" cy="615950"/>
            <a:chOff x="1056" y="1578"/>
            <a:chExt cx="3481" cy="388"/>
          </a:xfrm>
        </p:grpSpPr>
        <p:graphicFrame>
          <p:nvGraphicFramePr>
            <p:cNvPr id="421899" name="Object 11"/>
            <p:cNvGraphicFramePr>
              <a:graphicFrameLocks noChangeAspect="1"/>
            </p:cNvGraphicFramePr>
            <p:nvPr/>
          </p:nvGraphicFramePr>
          <p:xfrm>
            <a:off x="1056" y="1584"/>
            <a:ext cx="3481" cy="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440" name="Equation" r:id="rId10" imgW="2197100" imgH="241300" progId="Equation.3">
                    <p:embed/>
                  </p:oleObj>
                </mc:Choice>
                <mc:Fallback>
                  <p:oleObj name="Equation" r:id="rId10" imgW="2197100" imgH="241300" progId="Equation.3">
                    <p:embed/>
                    <p:pic>
                      <p:nvPicPr>
                        <p:cNvPr id="421899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1584"/>
                          <a:ext cx="3481" cy="3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1900" name="AutoShape 12"/>
            <p:cNvSpPr>
              <a:spLocks noChangeArrowheads="1"/>
            </p:cNvSpPr>
            <p:nvPr/>
          </p:nvSpPr>
          <p:spPr bwMode="auto">
            <a:xfrm flipH="1">
              <a:off x="2622" y="1578"/>
              <a:ext cx="336" cy="336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699" y="9117"/>
                    <a:pt x="2699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3300">
                <a:alpha val="50000"/>
              </a:srgbClr>
            </a:solidFill>
            <a:ln w="9525">
              <a:solidFill>
                <a:schemeClr val="tx1">
                  <a:alpha val="5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9811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9" name="Text Box 3"/>
          <p:cNvSpPr txBox="1">
            <a:spLocks noChangeArrowheads="1"/>
          </p:cNvSpPr>
          <p:nvPr/>
        </p:nvSpPr>
        <p:spPr bwMode="auto">
          <a:xfrm>
            <a:off x="688975" y="679450"/>
            <a:ext cx="7841209" cy="5632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So what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’</a:t>
            </a:r>
            <a:r>
              <a:rPr lang="en-US" dirty="0">
                <a:solidFill>
                  <a:schemeClr val="accent2"/>
                </a:solidFill>
              </a:rPr>
              <a:t>s the point of this? We want to find some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solution</a:t>
            </a:r>
            <a:r>
              <a:rPr lang="en-US" dirty="0">
                <a:solidFill>
                  <a:schemeClr val="accent2"/>
                </a:solidFill>
              </a:rPr>
              <a:t>, e.g. for </a:t>
            </a:r>
            <a:r>
              <a:rPr lang="en-US" i="1" dirty="0"/>
              <a:t>P</a:t>
            </a:r>
            <a:r>
              <a:rPr lang="en-US" dirty="0">
                <a:solidFill>
                  <a:schemeClr val="accent2"/>
                </a:solidFill>
              </a:rPr>
              <a:t>-wave displacement potential,</a:t>
            </a:r>
          </a:p>
          <a:p>
            <a:r>
              <a:rPr lang="en-US" dirty="0">
                <a:solidFill>
                  <a:schemeClr val="accent2"/>
                </a:solidFill>
              </a:rPr>
              <a:t>   that allows for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separation of variables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The 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eigenfunctions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for a partial differential equation</a:t>
            </a:r>
          </a:p>
          <a:p>
            <a:r>
              <a:rPr lang="en-US" dirty="0">
                <a:solidFill>
                  <a:schemeClr val="accent2"/>
                </a:solidFill>
              </a:rPr>
              <a:t>   of this form (i.e., functions which, if plugged into the </a:t>
            </a:r>
          </a:p>
          <a:p>
            <a:r>
              <a:rPr lang="en-US" dirty="0">
                <a:solidFill>
                  <a:schemeClr val="accent2"/>
                </a:solidFill>
              </a:rPr>
              <a:t>   equation, will yield solutions of similar form) are: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(called the </a:t>
            </a:r>
            <a:r>
              <a:rPr lang="ja-JP" altLang="en-US" dirty="0">
                <a:solidFill>
                  <a:schemeClr val="accent2"/>
                </a:solidFill>
                <a:latin typeface="Arial"/>
              </a:rPr>
              <a:t>“</a:t>
            </a:r>
            <a:r>
              <a:rPr lang="en-US" dirty="0" err="1">
                <a:solidFill>
                  <a:schemeClr val="accent2"/>
                </a:solidFill>
              </a:rPr>
              <a:t>d</a:t>
            </a:r>
            <a:r>
              <a:rPr lang="en-US" dirty="0" err="1">
                <a:solidFill>
                  <a:schemeClr val="accent2"/>
                </a:solidFill>
                <a:latin typeface="Arial"/>
              </a:rPr>
              <a:t>’</a:t>
            </a:r>
            <a:r>
              <a:rPr lang="en-US" dirty="0" err="1">
                <a:solidFill>
                  <a:schemeClr val="accent2"/>
                </a:solidFill>
              </a:rPr>
              <a:t>Alembert</a:t>
            </a:r>
            <a:r>
              <a:rPr lang="en-US" dirty="0">
                <a:solidFill>
                  <a:schemeClr val="accent2"/>
                </a:solidFill>
              </a:rPr>
              <a:t> solution</a:t>
            </a:r>
            <a:r>
              <a:rPr lang="ja-JP" altLang="en-US" dirty="0">
                <a:solidFill>
                  <a:schemeClr val="accent2"/>
                </a:solidFill>
                <a:latin typeface="Arial"/>
              </a:rPr>
              <a:t>”</a:t>
            </a:r>
            <a:r>
              <a:rPr lang="en-US" dirty="0">
                <a:solidFill>
                  <a:schemeClr val="accent2"/>
                </a:solidFill>
              </a:rPr>
              <a:t>). Here,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    is the imaginary number 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    is amplitude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</a:t>
            </a:r>
            <a:r>
              <a:rPr lang="en-US" dirty="0">
                <a:solidFill>
                  <a:schemeClr val="accent2"/>
                </a:solidFill>
              </a:rPr>
              <a:t>    is angular frequency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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/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 (&amp;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 is time period)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k</a:t>
            </a:r>
            <a:r>
              <a:rPr lang="en-US" dirty="0">
                <a:solidFill>
                  <a:schemeClr val="accent2"/>
                </a:solidFill>
              </a:rPr>
              <a:t>    is spatial wavenumber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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/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</a:t>
            </a:r>
            <a:r>
              <a:rPr lang="en-US" dirty="0">
                <a:solidFill>
                  <a:schemeClr val="accent2"/>
                </a:solidFill>
              </a:rPr>
              <a:t> (&amp; 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</a:t>
            </a:r>
            <a:r>
              <a:rPr lang="en-US" dirty="0">
                <a:solidFill>
                  <a:schemeClr val="accent2"/>
                </a:solidFill>
              </a:rPr>
              <a:t> is wavelength)</a:t>
            </a:r>
          </a:p>
        </p:txBody>
      </p:sp>
      <p:graphicFrame>
        <p:nvGraphicFramePr>
          <p:cNvPr id="423940" name="Object 4"/>
          <p:cNvGraphicFramePr>
            <a:graphicFrameLocks noChangeAspect="1"/>
          </p:cNvGraphicFramePr>
          <p:nvPr/>
        </p:nvGraphicFramePr>
        <p:xfrm>
          <a:off x="2251075" y="1927225"/>
          <a:ext cx="464185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6" name="Equation" r:id="rId4" imgW="1663700" imgH="215900" progId="Equation.3">
                  <p:embed/>
                </p:oleObj>
              </mc:Choice>
              <mc:Fallback>
                <p:oleObj name="Equation" r:id="rId4" imgW="1663700" imgH="215900" progId="Equation.3">
                  <p:embed/>
                  <p:pic>
                    <p:nvPicPr>
                      <p:cNvPr id="4239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075" y="1927225"/>
                        <a:ext cx="4641850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3941" name="Object 5"/>
          <p:cNvGraphicFramePr>
            <a:graphicFrameLocks noChangeAspect="1"/>
          </p:cNvGraphicFramePr>
          <p:nvPr/>
        </p:nvGraphicFramePr>
        <p:xfrm>
          <a:off x="3046413" y="3592513"/>
          <a:ext cx="3049587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7" name="Equation" r:id="rId6" imgW="1092200" imgH="279400" progId="Equation.3">
                  <p:embed/>
                </p:oleObj>
              </mc:Choice>
              <mc:Fallback>
                <p:oleObj name="Equation" r:id="rId6" imgW="1092200" imgH="279400" progId="Equation.3">
                  <p:embed/>
                  <p:pic>
                    <p:nvPicPr>
                      <p:cNvPr id="4239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3" y="3592513"/>
                        <a:ext cx="3049587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3942" name="Object 6"/>
          <p:cNvGraphicFramePr>
            <a:graphicFrameLocks noChangeAspect="1"/>
          </p:cNvGraphicFramePr>
          <p:nvPr/>
        </p:nvGraphicFramePr>
        <p:xfrm>
          <a:off x="5400675" y="4727575"/>
          <a:ext cx="5334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8" name="Equation" r:id="rId8" imgW="279400" imgH="177800" progId="Equation.3">
                  <p:embed/>
                </p:oleObj>
              </mc:Choice>
              <mc:Fallback>
                <p:oleObj name="Equation" r:id="rId8" imgW="279400" imgH="177800" progId="Equation.3">
                  <p:embed/>
                  <p:pic>
                    <p:nvPicPr>
                      <p:cNvPr id="4239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75" y="4727575"/>
                        <a:ext cx="5334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16464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100" b="0" i="1" u="none" strike="noStrike" cap="none" normalizeH="0" baseline="0">
            <a:ln>
              <a:noFill/>
            </a:ln>
            <a:solidFill>
              <a:srgbClr val="FF33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100" b="0" i="1" u="none" strike="noStrike" cap="none" normalizeH="0" baseline="0">
            <a:ln>
              <a:noFill/>
            </a:ln>
            <a:solidFill>
              <a:srgbClr val="FF33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8047</TotalTime>
  <Words>570</Words>
  <Application>Microsoft Macintosh PowerPoint</Application>
  <PresentationFormat>On-screen Show (4:3)</PresentationFormat>
  <Paragraphs>127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Lowry</dc:creator>
  <cp:lastModifiedBy>Tony Lowry</cp:lastModifiedBy>
  <cp:revision>184</cp:revision>
  <dcterms:created xsi:type="dcterms:W3CDTF">2005-10-08T14:26:58Z</dcterms:created>
  <dcterms:modified xsi:type="dcterms:W3CDTF">2020-10-02T15:47:59Z</dcterms:modified>
</cp:coreProperties>
</file>