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3" r:id="rId2"/>
    <p:sldId id="319" r:id="rId3"/>
    <p:sldId id="294" r:id="rId4"/>
    <p:sldId id="310" r:id="rId5"/>
    <p:sldId id="304" r:id="rId6"/>
    <p:sldId id="300" r:id="rId7"/>
    <p:sldId id="31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E7"/>
    <a:srgbClr val="0CE321"/>
    <a:srgbClr val="FCFCEA"/>
    <a:srgbClr val="E8FAFC"/>
    <a:srgbClr val="E1F8FB"/>
    <a:srgbClr val="FF3300"/>
    <a:srgbClr val="D6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60" autoAdjust="0"/>
  </p:normalViewPr>
  <p:slideViewPr>
    <p:cSldViewPr>
      <p:cViewPr varScale="1">
        <p:scale>
          <a:sx n="224" d="100"/>
          <a:sy n="224" d="100"/>
        </p:scale>
        <p:origin x="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BFFE4-8ED9-9E4D-9237-0C2D7CFDE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8F3C-64EB-2D4B-9F5E-58F1250EE38B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8BBF4-54B0-5A43-A7B2-B22386B9DF31}" type="slidenum">
              <a:rPr lang="en-US"/>
              <a:pPr/>
              <a:t>2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5D755-CDD8-C347-8F77-49C9A91CE38E}" type="slidenum">
              <a:rPr lang="en-US"/>
              <a:pPr/>
              <a:t>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6EF8E-5E7B-0D45-A859-F181363EAEF0}" type="slidenum">
              <a:rPr lang="en-US"/>
              <a:pPr/>
              <a:t>4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52415-3BAD-AC4C-91CB-22431F25ABDD}" type="slidenum">
              <a:rPr lang="en-US"/>
              <a:pPr/>
              <a:t>5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2A3E5-17EC-0C41-9ECE-3D518BFD0B61}" type="slidenum">
              <a:rPr lang="en-US"/>
              <a:pPr/>
              <a:t>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2A3E5-17EC-0C41-9ECE-3D518BFD0B61}" type="slidenum">
              <a:rPr lang="en-US"/>
              <a:pPr/>
              <a:t>7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CBB3-33A2-284E-9259-8C01078CF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E45F-671C-3A4E-BF9D-771D58660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30DC3-DAAB-0740-BD10-C5A149901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2203-C79A-264B-9885-398CD6B69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C3223-A961-1540-BEFB-788266316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5D22-A4D2-1A4D-8AB2-8616B1D2F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41F-17F8-5044-812B-3D3B8C044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358A3-305C-B140-B107-394FA550E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CBC5-57D9-D34F-B112-07E9561DF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237B-8C57-5C40-ABA7-252E39B9D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A2CD-EEB7-1048-8A63-593001ED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A21CE1-CADD-4446-B3C5-0DF05235A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://ds.iris.edu/media/product/usarraygmv-super/files/SGMV_1001F.mp4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03313" y="76200"/>
            <a:ext cx="694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Introduction to Seismology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205663" y="76200"/>
            <a:ext cx="184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2 Sep 2020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991350" y="64436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/>
                </a:solidFill>
              </a:rPr>
              <a:t>© A.R. Lowry 2020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60325" y="6324600"/>
            <a:ext cx="4272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Read for Fri 4 Sep: </a:t>
            </a:r>
            <a:r>
              <a:rPr lang="en-US" i="1" dirty="0">
                <a:solidFill>
                  <a:schemeClr val="accent2"/>
                </a:solidFill>
              </a:rPr>
              <a:t>S&amp;W</a:t>
            </a:r>
            <a:r>
              <a:rPr lang="en-US" dirty="0">
                <a:solidFill>
                  <a:schemeClr val="accent2"/>
                </a:solidFill>
              </a:rPr>
              <a:t> 1-28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606425" y="2012950"/>
            <a:ext cx="797506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Course overview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Discussed: syllabus, resources, course objectives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The observation: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seismogram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a record of ground</a:t>
            </a:r>
          </a:p>
          <a:p>
            <a:r>
              <a:rPr lang="en-US" dirty="0">
                <a:solidFill>
                  <a:schemeClr val="accent2"/>
                </a:solidFill>
              </a:rPr>
              <a:t>   motion (specifically, ground acceleration!) as a function</a:t>
            </a:r>
          </a:p>
          <a:p>
            <a:r>
              <a:rPr lang="en-US" dirty="0">
                <a:solidFill>
                  <a:schemeClr val="accent2"/>
                </a:solidFill>
              </a:rPr>
              <a:t>   of time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Discussed animations of vertical movement in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 err="1">
                <a:solidFill>
                  <a:schemeClr val="accent2"/>
                </a:solidFill>
              </a:rPr>
              <a:t>EarthScope</a:t>
            </a:r>
            <a:r>
              <a:rPr lang="en-US" dirty="0" err="1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 err="1">
                <a:solidFill>
                  <a:schemeClr val="accent2"/>
                </a:solidFill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Transportable Array seismic network</a:t>
            </a:r>
          </a:p>
          <a:p>
            <a:r>
              <a:rPr lang="en-US" dirty="0">
                <a:solidFill>
                  <a:schemeClr val="accent2"/>
                </a:solidFill>
              </a:rPr>
              <a:t>   (for the Feb 2008 Wells, NV and several Gulf of</a:t>
            </a:r>
          </a:p>
          <a:p>
            <a:r>
              <a:rPr lang="en-US" dirty="0">
                <a:solidFill>
                  <a:schemeClr val="accent2"/>
                </a:solidFill>
              </a:rPr>
              <a:t>   California earthquakes)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484188" y="182563"/>
            <a:ext cx="828573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How to use these </a:t>
            </a:r>
            <a:r>
              <a:rPr lang="en-US" i="1" dirty="0" err="1">
                <a:solidFill>
                  <a:schemeClr val="accent2"/>
                </a:solidFill>
                <a:latin typeface="Arial Black" charset="0"/>
              </a:rPr>
              <a:t>powerpoints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:</a:t>
            </a:r>
          </a:p>
          <a:p>
            <a:endParaRPr lang="en-US" sz="12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i="1" dirty="0">
                <a:solidFill>
                  <a:schemeClr val="accent2"/>
                </a:solidFill>
              </a:rPr>
              <a:t>• </a:t>
            </a:r>
            <a:r>
              <a:rPr lang="en-US" dirty="0">
                <a:solidFill>
                  <a:schemeClr val="accent2"/>
                </a:solidFill>
              </a:rPr>
              <a:t>Review them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often: Before each class, for exams</a:t>
            </a:r>
          </a:p>
          <a:p>
            <a:r>
              <a:rPr lang="en-US" dirty="0">
                <a:solidFill>
                  <a:schemeClr val="accent2"/>
                </a:solidFill>
              </a:rPr>
              <a:t>   and exercises, and (grads) in preparing your projects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</a:rPr>
              <a:t>• </a:t>
            </a:r>
            <a:r>
              <a:rPr lang="en-US" dirty="0">
                <a:solidFill>
                  <a:schemeClr val="accent2"/>
                </a:solidFill>
              </a:rPr>
              <a:t>The most important points of each lecture (in my opinion)</a:t>
            </a:r>
          </a:p>
          <a:p>
            <a:r>
              <a:rPr lang="en-US" dirty="0">
                <a:solidFill>
                  <a:schemeClr val="accent2"/>
                </a:solidFill>
              </a:rPr>
              <a:t>    are summarized on the first slide of the next lecture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Note the notation!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Arial Black, italic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means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Important, pay </a:t>
            </a:r>
          </a:p>
          <a:p>
            <a:r>
              <a:rPr lang="en-US" i="1" dirty="0">
                <a:solidFill>
                  <a:schemeClr val="accent2"/>
                </a:solidFill>
              </a:rPr>
              <a:t>        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attention</a:t>
            </a:r>
            <a:r>
              <a:rPr lang="en-US" dirty="0">
                <a:solidFill>
                  <a:schemeClr val="accent2"/>
                </a:solidFill>
              </a:rPr>
              <a:t>…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Arial Black, italic, red font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means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Critically Important concept or terminology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that I</a:t>
            </a:r>
            <a:r>
              <a:rPr lang="en-US" i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expect you to understand </a:t>
            </a:r>
            <a:r>
              <a:rPr lang="en-US" i="1" u="sng" dirty="0">
                <a:solidFill>
                  <a:srgbClr val="FF0000"/>
                </a:solidFill>
                <a:latin typeface="Arial Black" charset="0"/>
              </a:rPr>
              <a:t>intimately</a:t>
            </a:r>
            <a:endParaRPr lang="en-US" i="1" dirty="0">
              <a:solidFill>
                <a:srgbClr val="FF0000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FF0000"/>
                </a:solidFill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for exercises and projects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 i="1" dirty="0">
                <a:latin typeface="Times New Roman" charset="0"/>
              </a:rPr>
              <a:t>Times New Roman, italic, black font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means </a:t>
            </a:r>
            <a:r>
              <a:rPr lang="en-US" i="1" dirty="0">
                <a:latin typeface="Times New Roman" charset="0"/>
              </a:rPr>
              <a:t>this is an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  </a:t>
            </a:r>
            <a:r>
              <a:rPr lang="en-US" i="1" dirty="0">
                <a:latin typeface="Times New Roman" charset="0"/>
              </a:rPr>
              <a:t>equation or an algebraic variable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84188" y="5756275"/>
            <a:ext cx="7786687" cy="87312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    </a:t>
            </a:r>
            <a:r>
              <a:rPr lang="en-US">
                <a:solidFill>
                  <a:schemeClr val="accent2"/>
                </a:solidFill>
                <a:sym typeface="Symbol" charset="0"/>
              </a:rPr>
              <a:t> </a:t>
            </a:r>
            <a:r>
              <a:rPr lang="en-US">
                <a:solidFill>
                  <a:schemeClr val="accent2"/>
                </a:solidFill>
              </a:rPr>
              <a:t>A Red Box with Grey Background means this is an</a:t>
            </a:r>
          </a:p>
          <a:p>
            <a:r>
              <a:rPr lang="en-US">
                <a:solidFill>
                  <a:schemeClr val="accent2"/>
                </a:solidFill>
              </a:rPr>
              <a:t>         </a:t>
            </a:r>
            <a:r>
              <a:rPr lang="en-US" i="1">
                <a:solidFill>
                  <a:schemeClr val="accent2"/>
                </a:solidFill>
                <a:latin typeface="Arial Black" charset="0"/>
              </a:rPr>
              <a:t>especially important</a:t>
            </a:r>
            <a:r>
              <a:rPr lang="en-US">
                <a:solidFill>
                  <a:schemeClr val="accent2"/>
                </a:solidFill>
              </a:rPr>
              <a:t> concept or equation</a:t>
            </a:r>
          </a:p>
        </p:txBody>
      </p:sp>
    </p:spTree>
    <p:extLst>
      <p:ext uri="{BB962C8B-B14F-4D97-AF65-F5344CB8AC3E}">
        <p14:creationId xmlns:p14="http://schemas.microsoft.com/office/powerpoint/2010/main" val="83140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Text Box 11"/>
          <p:cNvSpPr txBox="1">
            <a:spLocks noChangeArrowheads="1"/>
          </p:cNvSpPr>
          <p:nvPr/>
        </p:nvSpPr>
        <p:spPr bwMode="auto">
          <a:xfrm rot="16200000">
            <a:off x="5419725" y="2814638"/>
            <a:ext cx="558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Trabant</a:t>
            </a:r>
            <a:r>
              <a:rPr lang="en-US" dirty="0">
                <a:solidFill>
                  <a:schemeClr val="accent2"/>
                </a:solidFill>
              </a:rPr>
              <a:t> et al. (2012) </a:t>
            </a:r>
            <a:r>
              <a:rPr lang="en-US" dirty="0" err="1">
                <a:solidFill>
                  <a:schemeClr val="accent2"/>
                </a:solidFill>
              </a:rPr>
              <a:t>Seismol</a:t>
            </a:r>
            <a:r>
              <a:rPr lang="en-US" dirty="0">
                <a:solidFill>
                  <a:schemeClr val="accent2"/>
                </a:solidFill>
              </a:rPr>
              <a:t>. Res. </a:t>
            </a:r>
            <a:r>
              <a:rPr lang="en-US" dirty="0" err="1">
                <a:solidFill>
                  <a:schemeClr val="accent2"/>
                </a:solidFill>
              </a:rPr>
              <a:t>Lett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</a:rPr>
              <a:t>Various Gulf of California earthquakes,</a:t>
            </a:r>
          </a:p>
          <a:p>
            <a:r>
              <a:rPr lang="en-US" dirty="0">
                <a:solidFill>
                  <a:schemeClr val="accent2"/>
                </a:solidFill>
              </a:rPr>
              <a:t>2007-2013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76200"/>
            <a:ext cx="35489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5"/>
              </a:rPr>
              <a:t>http://</a:t>
            </a:r>
            <a:r>
              <a:rPr lang="en-US" sz="800" dirty="0" err="1">
                <a:hlinkClick r:id="rId5"/>
              </a:rPr>
              <a:t>ds.iris.edu</a:t>
            </a:r>
            <a:r>
              <a:rPr lang="en-US" sz="800" dirty="0">
                <a:hlinkClick r:id="rId5"/>
              </a:rPr>
              <a:t>/media/product/</a:t>
            </a:r>
            <a:r>
              <a:rPr lang="en-US" sz="800" dirty="0" err="1">
                <a:hlinkClick r:id="rId5"/>
              </a:rPr>
              <a:t>usarraygmv</a:t>
            </a:r>
            <a:r>
              <a:rPr lang="en-US" sz="800" dirty="0">
                <a:hlinkClick r:id="rId5"/>
              </a:rPr>
              <a:t>-super/files/SGMV_1001F.mp4</a:t>
            </a:r>
            <a:endParaRPr lang="en-US" sz="800" dirty="0"/>
          </a:p>
        </p:txBody>
      </p:sp>
      <p:pic>
        <p:nvPicPr>
          <p:cNvPr id="3" name="SGMV_1001F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1" y="343689"/>
            <a:ext cx="7375525" cy="6285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788988" y="1920875"/>
            <a:ext cx="777228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accent2"/>
                </a:solidFill>
                <a:latin typeface="Arial Black" charset="0"/>
              </a:rPr>
              <a:t>What’s the point of showing this?</a:t>
            </a:r>
          </a:p>
          <a:p>
            <a:endParaRPr lang="en-US" sz="3200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sz="3200" i="1" dirty="0">
                <a:solidFill>
                  <a:schemeClr val="accent2"/>
                </a:solidFill>
                <a:latin typeface="Arial Black" charset="0"/>
              </a:rPr>
              <a:t>Seismology provides crucial</a:t>
            </a:r>
          </a:p>
          <a:p>
            <a:r>
              <a:rPr lang="en-US" sz="3200" i="1" dirty="0">
                <a:solidFill>
                  <a:schemeClr val="accent2"/>
                </a:solidFill>
                <a:latin typeface="Arial Black" charset="0"/>
              </a:rPr>
              <a:t>   information about the nature of</a:t>
            </a:r>
          </a:p>
          <a:p>
            <a:r>
              <a:rPr lang="en-US" sz="3200" i="1" dirty="0">
                <a:solidFill>
                  <a:schemeClr val="accent2"/>
                </a:solidFill>
                <a:latin typeface="Arial Black" charset="0"/>
              </a:rPr>
              <a:t>   high energy seismic sources</a:t>
            </a:r>
          </a:p>
          <a:p>
            <a:r>
              <a:rPr lang="en-US" sz="3200" i="1" dirty="0">
                <a:solidFill>
                  <a:schemeClr val="accent2"/>
                </a:solidFill>
                <a:latin typeface="Arial Black" charset="0"/>
              </a:rPr>
              <a:t>   like earthquakes!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5383213" y="4800600"/>
            <a:ext cx="3379787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 Black" charset="0"/>
              </a:rPr>
              <a:t>Finite fault model</a:t>
            </a:r>
          </a:p>
          <a:p>
            <a:r>
              <a:rPr lang="en-US" sz="1600">
                <a:solidFill>
                  <a:schemeClr val="accent2"/>
                </a:solidFill>
              </a:rPr>
              <a:t>    (http://www.geerassociation.org/</a:t>
            </a:r>
          </a:p>
          <a:p>
            <a:r>
              <a:rPr lang="en-US" sz="1600">
                <a:solidFill>
                  <a:schemeClr val="accent2"/>
                </a:solidFill>
              </a:rPr>
              <a:t>    GEER_Post%20EQ%20Reports/</a:t>
            </a:r>
          </a:p>
          <a:p>
            <a:r>
              <a:rPr lang="en-US" sz="1600">
                <a:solidFill>
                  <a:schemeClr val="accent2"/>
                </a:solidFill>
              </a:rPr>
              <a:t>    Baja%20California_2010/</a:t>
            </a:r>
          </a:p>
          <a:p>
            <a:r>
              <a:rPr lang="en-US" sz="1600">
                <a:solidFill>
                  <a:schemeClr val="accent2"/>
                </a:solidFill>
              </a:rPr>
              <a:t>    Baja10_Ch02.html)</a:t>
            </a:r>
          </a:p>
        </p:txBody>
      </p:sp>
      <p:pic>
        <p:nvPicPr>
          <p:cNvPr id="177156" name="Picture 4" descr="Fig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50387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 descr="Fig2-7"/>
          <p:cNvPicPr>
            <a:picLocks noChangeAspect="1" noChangeArrowheads="1"/>
          </p:cNvPicPr>
          <p:nvPr/>
        </p:nvPicPr>
        <p:blipFill>
          <a:blip r:embed="rId4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76200"/>
            <a:ext cx="59626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99001"/>
                  </a:srgbClr>
                </a:solidFill>
              </a14:hiddenFill>
            </a:ext>
          </a:extLst>
        </p:spPr>
      </p:pic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76200" y="123825"/>
            <a:ext cx="34353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accent2"/>
                </a:solidFill>
                <a:latin typeface="Arial Black" charset="0"/>
              </a:rPr>
              <a:t>M7.2 El Mayor-</a:t>
            </a:r>
          </a:p>
          <a:p>
            <a:r>
              <a:rPr lang="en-US" sz="3200" i="1">
                <a:solidFill>
                  <a:schemeClr val="accent2"/>
                </a:solidFill>
                <a:latin typeface="Arial Black" charset="0"/>
              </a:rPr>
              <a:t>Cucapah</a:t>
            </a:r>
          </a:p>
          <a:p>
            <a:r>
              <a:rPr lang="en-US" sz="3200" i="1">
                <a:solidFill>
                  <a:schemeClr val="accent2"/>
                </a:solidFill>
                <a:latin typeface="Arial Black" charset="0"/>
              </a:rPr>
              <a:t>Event (2010)…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1" name="Picture 5" descr="hurricane_san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93675"/>
            <a:ext cx="6869113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641350" y="5883275"/>
            <a:ext cx="78666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Note however that earthquakes aren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t the only significant</a:t>
            </a:r>
          </a:p>
          <a:p>
            <a:r>
              <a:rPr lang="en-US" dirty="0">
                <a:solidFill>
                  <a:schemeClr val="accent2"/>
                </a:solidFill>
              </a:rPr>
              <a:t>   seismic energy source on the block!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694124" y="5943600"/>
            <a:ext cx="5755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Icequakes</a:t>
            </a:r>
            <a:r>
              <a:rPr lang="en-US" dirty="0">
                <a:solidFill>
                  <a:schemeClr val="accent2"/>
                </a:solidFill>
              </a:rPr>
              <a:t>? Now there’s </a:t>
            </a:r>
            <a:r>
              <a:rPr lang="en-US" dirty="0" err="1">
                <a:solidFill>
                  <a:schemeClr val="accent2"/>
                </a:solidFill>
              </a:rPr>
              <a:t>cryoseismology</a:t>
            </a:r>
            <a:r>
              <a:rPr lang="en-US" dirty="0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2" name="Picture 1" descr="SB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15200" cy="5137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1322" y="381000"/>
            <a:ext cx="32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/>
              <a:t>Ekström</a:t>
            </a:r>
            <a:r>
              <a:rPr lang="en-US" sz="1800" i="1" dirty="0"/>
              <a:t> et al., Science, 2006</a:t>
            </a:r>
          </a:p>
        </p:txBody>
      </p:sp>
    </p:spTree>
    <p:extLst>
      <p:ext uri="{BB962C8B-B14F-4D97-AF65-F5344CB8AC3E}">
        <p14:creationId xmlns:p14="http://schemas.microsoft.com/office/powerpoint/2010/main" val="40244895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379</Words>
  <Application>Microsoft Macintosh PowerPoint</Application>
  <PresentationFormat>On-screen Show (4:3)</PresentationFormat>
  <Paragraphs>64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Lowry</dc:creator>
  <cp:lastModifiedBy>Tony Lowry</cp:lastModifiedBy>
  <cp:revision>127</cp:revision>
  <dcterms:created xsi:type="dcterms:W3CDTF">2005-10-08T14:26:58Z</dcterms:created>
  <dcterms:modified xsi:type="dcterms:W3CDTF">2020-09-02T15:41:53Z</dcterms:modified>
</cp:coreProperties>
</file>