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86" r:id="rId3"/>
    <p:sldId id="309" r:id="rId4"/>
    <p:sldId id="299" r:id="rId5"/>
    <p:sldId id="300" r:id="rId6"/>
    <p:sldId id="303" r:id="rId7"/>
    <p:sldId id="304" r:id="rId8"/>
    <p:sldId id="305" r:id="rId9"/>
    <p:sldId id="307" r:id="rId10"/>
    <p:sldId id="306" r:id="rId11"/>
    <p:sldId id="302" r:id="rId12"/>
    <p:sldId id="292" r:id="rId13"/>
    <p:sldId id="313" r:id="rId14"/>
    <p:sldId id="314" r:id="rId15"/>
    <p:sldId id="310" r:id="rId16"/>
    <p:sldId id="311" r:id="rId17"/>
    <p:sldId id="31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1C7CEA"/>
    <a:srgbClr val="1BEB7C"/>
    <a:srgbClr val="C8EB1C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3 Dec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6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5 December: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185-198 (§3.7)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6" name="Text Box 119">
            <a:extLst>
              <a:ext uri="{FF2B5EF4-FFF2-40B4-BE49-F238E27FC236}">
                <a16:creationId xmlns:a16="http://schemas.microsoft.com/office/drawing/2014/main" id="{3D8E1F1D-BAA3-5A4F-CD17-FF379AF6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997" y="1128225"/>
            <a:ext cx="900068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Anisotropy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Anisotropy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refers to the directional dependence of seismic</a:t>
            </a:r>
          </a:p>
          <a:p>
            <a:r>
              <a:rPr lang="en-US" dirty="0">
                <a:solidFill>
                  <a:srgbClr val="001ABF"/>
                </a:solidFill>
              </a:rPr>
              <a:t>   velocity, and has two main types: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LPO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Shape-preferred orientation (SPO)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refers to geometrical</a:t>
            </a:r>
          </a:p>
          <a:p>
            <a:r>
              <a:rPr lang="en-US" dirty="0">
                <a:solidFill>
                  <a:srgbClr val="001ABF"/>
                </a:solidFill>
              </a:rPr>
              <a:t>   arrangement of bodies that have intrinsically isotropic velocity</a:t>
            </a:r>
          </a:p>
          <a:p>
            <a:r>
              <a:rPr lang="en-US" dirty="0">
                <a:solidFill>
                  <a:srgbClr val="001ABF"/>
                </a:solidFill>
              </a:rPr>
              <a:t>   properties. When velocity is heterogeneous on scales that</a:t>
            </a:r>
          </a:p>
          <a:p>
            <a:r>
              <a:rPr lang="en-US" dirty="0">
                <a:solidFill>
                  <a:srgbClr val="001ABF"/>
                </a:solidFill>
              </a:rPr>
              <a:t>   are small relative to the seismic wavelength, the wave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acts</a:t>
            </a:r>
          </a:p>
          <a:p>
            <a:r>
              <a:rPr lang="en-US" dirty="0">
                <a:solidFill>
                  <a:srgbClr val="001ABF"/>
                </a:solidFill>
              </a:rPr>
              <a:t>   like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a wave traveling in an intrinsically anisotropic medium</a:t>
            </a:r>
            <a:endParaRPr lang="fr-FR" sz="3000" i="1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Lattice-preferred orientation (LPO)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</a:t>
            </a:r>
          </a:p>
          <a:p>
            <a:r>
              <a:rPr lang="en-US" dirty="0">
                <a:solidFill>
                  <a:srgbClr val="001ABF"/>
                </a:solidFill>
              </a:rPr>
              <a:t>   anisotropy that is intrinsic (i.e., not scale dependent) resulting</a:t>
            </a:r>
          </a:p>
          <a:p>
            <a:r>
              <a:rPr lang="en-US" dirty="0">
                <a:solidFill>
                  <a:srgbClr val="001ABF"/>
                </a:solidFill>
              </a:rPr>
              <a:t>   from packing/bond structure at the molecular level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Different minerals have different fast-axis relations to crystal</a:t>
            </a:r>
          </a:p>
          <a:p>
            <a:r>
              <a:rPr lang="en-US" dirty="0">
                <a:solidFill>
                  <a:srgbClr val="001ABF"/>
                </a:solidFill>
              </a:rPr>
              <a:t>   axes &amp; strain, but for dry olivine, fast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axis = flow direction!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6974-329D-8DE1-4364-0A881E84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00D0D8-D800-E7CA-F276-49AFF218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30" y="114300"/>
            <a:ext cx="35163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5504540-173D-2FEA-D25B-44C8407C8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9330" y="1166843"/>
                <a:ext cx="5294739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1ABF"/>
                    </a:solidFill>
                  </a:rPr>
                  <a:t>Here, marine seismic observations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of refraction travel-times near Hawaii.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Azimuth is measured relative to trend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of magnetic </a:t>
                </a:r>
                <a:r>
                  <a:rPr lang="en-US" dirty="0" err="1">
                    <a:solidFill>
                      <a:srgbClr val="001ABF"/>
                    </a:solidFill>
                  </a:rPr>
                  <a:t>isochrons</a:t>
                </a:r>
                <a:r>
                  <a:rPr lang="en-US" dirty="0">
                    <a:solidFill>
                      <a:srgbClr val="001ABF"/>
                    </a:solidFill>
                  </a:rPr>
                  <a:t> in the region,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so velocity peaks at 90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001A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 and 270°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indicate that the fast direction is in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the direction of spreading at the time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the lithosphere was formed.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Is this more likely to represent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fluid-filled fractures or flow of mantle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olivine?</a:t>
                </a: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5504540-173D-2FEA-D25B-44C8407C8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9330" y="1166843"/>
                <a:ext cx="5294739" cy="4524315"/>
              </a:xfrm>
              <a:prstGeom prst="rect">
                <a:avLst/>
              </a:prstGeom>
              <a:blipFill>
                <a:blip r:embed="rId3"/>
                <a:stretch>
                  <a:fillRect l="-1675" t="-1117" r="-718" b="-1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82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FCDF7-BA0D-2458-3629-AB2E844B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A26F4-5804-4D77-0492-86584207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190500"/>
            <a:ext cx="54467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0519E42-B632-5438-893E-76E9D3CF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431" y="827088"/>
            <a:ext cx="326724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depth and age</a:t>
            </a:r>
          </a:p>
          <a:p>
            <a:r>
              <a:rPr lang="en-US" dirty="0">
                <a:solidFill>
                  <a:srgbClr val="001ABF"/>
                </a:solidFill>
              </a:rPr>
              <a:t>dependence of</a:t>
            </a:r>
          </a:p>
          <a:p>
            <a:r>
              <a:rPr lang="en-US" dirty="0">
                <a:solidFill>
                  <a:srgbClr val="001ABF"/>
                </a:solidFill>
              </a:rPr>
              <a:t>anisotropy in the</a:t>
            </a:r>
          </a:p>
          <a:p>
            <a:r>
              <a:rPr lang="en-US" dirty="0">
                <a:solidFill>
                  <a:srgbClr val="001ABF"/>
                </a:solidFill>
              </a:rPr>
              <a:t>oceans also lends</a:t>
            </a:r>
          </a:p>
          <a:p>
            <a:r>
              <a:rPr lang="en-US" dirty="0">
                <a:solidFill>
                  <a:srgbClr val="001ABF"/>
                </a:solidFill>
              </a:rPr>
              <a:t>insight into physical</a:t>
            </a:r>
          </a:p>
          <a:p>
            <a:r>
              <a:rPr lang="en-US" dirty="0">
                <a:solidFill>
                  <a:srgbClr val="001ABF"/>
                </a:solidFill>
              </a:rPr>
              <a:t>processes…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Important to note, for</a:t>
            </a:r>
          </a:p>
          <a:p>
            <a:r>
              <a:rPr lang="en-US" dirty="0">
                <a:solidFill>
                  <a:srgbClr val="001ABF"/>
                </a:solidFill>
              </a:rPr>
              <a:t>interpreting this signal,</a:t>
            </a:r>
          </a:p>
          <a:p>
            <a:r>
              <a:rPr lang="en-US" dirty="0">
                <a:solidFill>
                  <a:srgbClr val="001ABF"/>
                </a:solidFill>
              </a:rPr>
              <a:t>that the direction and</a:t>
            </a:r>
          </a:p>
          <a:p>
            <a:r>
              <a:rPr lang="en-US" dirty="0">
                <a:solidFill>
                  <a:srgbClr val="001ABF"/>
                </a:solidFill>
              </a:rPr>
              <a:t>magnitude of</a:t>
            </a:r>
          </a:p>
          <a:p>
            <a:r>
              <a:rPr lang="en-US" dirty="0">
                <a:solidFill>
                  <a:srgbClr val="001ABF"/>
                </a:solidFill>
              </a:rPr>
              <a:t>anisotropy reflects an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integral</a:t>
            </a:r>
            <a:r>
              <a:rPr lang="en-US" dirty="0">
                <a:solidFill>
                  <a:srgbClr val="001ABF"/>
                </a:solidFill>
              </a:rPr>
              <a:t> of the strain</a:t>
            </a:r>
          </a:p>
          <a:p>
            <a:r>
              <a:rPr lang="en-US" dirty="0">
                <a:solidFill>
                  <a:srgbClr val="001ABF"/>
                </a:solidFill>
              </a:rPr>
              <a:t>history of the rocks!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075DD-DDBA-BE96-C1BF-318961C3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1295400"/>
            <a:ext cx="208756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4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5679-f1">
            <a:extLst>
              <a:ext uri="{FF2B5EF4-FFF2-40B4-BE49-F238E27FC236}">
                <a16:creationId xmlns:a16="http://schemas.microsoft.com/office/drawing/2014/main" id="{20874438-02DE-67AC-C228-A9C46B28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39" y="152400"/>
            <a:ext cx="42973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394621D-9D39-8326-B348-2342EB694D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754614" y="192405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Toomey et al. Nature 2007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FB0AE41-8E9B-B683-EE6A-453F530B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664" y="1100138"/>
            <a:ext cx="444439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Data from the East</a:t>
            </a:r>
          </a:p>
          <a:p>
            <a:r>
              <a:rPr lang="en-US" dirty="0">
                <a:solidFill>
                  <a:srgbClr val="001ABF"/>
                </a:solidFill>
              </a:rPr>
              <a:t>Pacific Rise tell a more</a:t>
            </a:r>
          </a:p>
          <a:p>
            <a:r>
              <a:rPr lang="en-US" dirty="0">
                <a:solidFill>
                  <a:srgbClr val="001ABF"/>
                </a:solidFill>
              </a:rPr>
              <a:t>complicated (and more</a:t>
            </a:r>
          </a:p>
          <a:p>
            <a:r>
              <a:rPr lang="en-US" dirty="0">
                <a:solidFill>
                  <a:srgbClr val="001ABF"/>
                </a:solidFill>
              </a:rPr>
              <a:t>interesting) story…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With significant implications for</a:t>
            </a:r>
          </a:p>
          <a:p>
            <a:r>
              <a:rPr lang="en-US" dirty="0">
                <a:solidFill>
                  <a:srgbClr val="001ABF"/>
                </a:solidFill>
              </a:rPr>
              <a:t>active- </a:t>
            </a:r>
            <a:r>
              <a:rPr lang="en-US" dirty="0" err="1">
                <a:solidFill>
                  <a:srgbClr val="001ABF"/>
                </a:solidFill>
              </a:rPr>
              <a:t>vs</a:t>
            </a:r>
            <a:r>
              <a:rPr lang="en-US" dirty="0">
                <a:solidFill>
                  <a:srgbClr val="001ABF"/>
                </a:solidFill>
              </a:rPr>
              <a:t> passive-components</a:t>
            </a:r>
          </a:p>
          <a:p>
            <a:r>
              <a:rPr lang="en-US" dirty="0">
                <a:solidFill>
                  <a:srgbClr val="001ABF"/>
                </a:solidFill>
              </a:rPr>
              <a:t>of the flow dynamics in oceanic</a:t>
            </a:r>
          </a:p>
          <a:p>
            <a:r>
              <a:rPr lang="en-US" dirty="0">
                <a:solidFill>
                  <a:srgbClr val="001ABF"/>
                </a:solidFill>
              </a:rPr>
              <a:t>spreading centers (not to</a:t>
            </a:r>
          </a:p>
          <a:p>
            <a:r>
              <a:rPr lang="en-US" dirty="0">
                <a:solidFill>
                  <a:srgbClr val="001ABF"/>
                </a:solidFill>
              </a:rPr>
              <a:t>mention segmentation of</a:t>
            </a:r>
          </a:p>
          <a:p>
            <a:r>
              <a:rPr lang="en-US" dirty="0">
                <a:solidFill>
                  <a:srgbClr val="001ABF"/>
                </a:solidFill>
              </a:rPr>
              <a:t>ridges, and the bathymetry</a:t>
            </a:r>
          </a:p>
          <a:p>
            <a:r>
              <a:rPr lang="en-US" dirty="0">
                <a:solidFill>
                  <a:srgbClr val="001ABF"/>
                </a:solidFill>
              </a:rPr>
              <a:t>and melt chemistry variations</a:t>
            </a:r>
          </a:p>
          <a:p>
            <a:r>
              <a:rPr lang="en-US" dirty="0">
                <a:solidFill>
                  <a:srgbClr val="001ABF"/>
                </a:solidFill>
              </a:rPr>
              <a:t>along a mid-ocean ridge…)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0BEA4-D29B-4E62-AC58-83FC9DE9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EA1E9-BD43-EDF8-E398-88B865A6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31" y="3409146"/>
            <a:ext cx="5715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36CAC05-5299-C81A-9DF4-C5F3CCAF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44" y="110321"/>
            <a:ext cx="883411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Shear Wave Splitting</a:t>
            </a:r>
            <a:r>
              <a:rPr lang="en-US" dirty="0">
                <a:solidFill>
                  <a:srgbClr val="001ABF"/>
                </a:solidFill>
              </a:rPr>
              <a:t> is commonly-used to identify</a:t>
            </a:r>
          </a:p>
          <a:p>
            <a:r>
              <a:rPr lang="en-US" dirty="0">
                <a:solidFill>
                  <a:srgbClr val="001ABF"/>
                </a:solidFill>
              </a:rPr>
              <a:t>azimuthal anisotropy. Given initial signal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on the radial</a:t>
            </a:r>
          </a:p>
          <a:p>
            <a:r>
              <a:rPr lang="en-US" dirty="0">
                <a:solidFill>
                  <a:srgbClr val="001ABF"/>
                </a:solidFill>
              </a:rPr>
              <a:t>component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only</a:t>
            </a:r>
            <a:r>
              <a:rPr lang="en-US" dirty="0">
                <a:solidFill>
                  <a:srgbClr val="001ABF"/>
                </a:solidFill>
              </a:rPr>
              <a:t> of the </a:t>
            </a:r>
            <a:r>
              <a:rPr lang="en-US" i="1" dirty="0"/>
              <a:t>SKS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arrival &amp; angle </a:t>
            </a:r>
            <a:r>
              <a:rPr lang="en-US" i="1" dirty="0"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between radial &amp;</a:t>
            </a:r>
          </a:p>
          <a:p>
            <a:r>
              <a:rPr lang="en-US" dirty="0">
                <a:solidFill>
                  <a:srgbClr val="001ABF"/>
                </a:solidFill>
              </a:rPr>
              <a:t>fast directions,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Radial: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Transverse:</a:t>
            </a:r>
            <a:endParaRPr lang="en-US" sz="32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B5CA4-96E8-E208-8F79-958B9467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31" y="1375558"/>
            <a:ext cx="55372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A747A-B41D-C7D1-D864-977A1F20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31" y="1908958"/>
            <a:ext cx="396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2ADEB-4A95-910E-D2B6-B57E2D0A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44" y="2378858"/>
            <a:ext cx="34321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DF744D73-A5C3-1448-A8AB-1809A504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231" y="3331358"/>
            <a:ext cx="34195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in an isotropic</a:t>
            </a:r>
          </a:p>
          <a:p>
            <a:r>
              <a:rPr lang="en-US" dirty="0">
                <a:solidFill>
                  <a:srgbClr val="001ABF"/>
                </a:solidFill>
              </a:rPr>
              <a:t>medium one wouldn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</a:t>
            </a:r>
          </a:p>
          <a:p>
            <a:r>
              <a:rPr lang="en-US" dirty="0">
                <a:solidFill>
                  <a:srgbClr val="001ABF"/>
                </a:solidFill>
              </a:rPr>
              <a:t>get a transverse</a:t>
            </a:r>
          </a:p>
          <a:p>
            <a:r>
              <a:rPr lang="en-US" dirty="0">
                <a:solidFill>
                  <a:srgbClr val="001ABF"/>
                </a:solidFill>
              </a:rPr>
              <a:t>component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SKS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arrival; only radial!</a:t>
            </a:r>
          </a:p>
          <a:p>
            <a:r>
              <a:rPr lang="en-US" dirty="0">
                <a:solidFill>
                  <a:srgbClr val="001ABF"/>
                </a:solidFill>
              </a:rPr>
              <a:t>but anisotropy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splits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arriving energy in</a:t>
            </a:r>
          </a:p>
          <a:p>
            <a:r>
              <a:rPr lang="en-US" dirty="0">
                <a:solidFill>
                  <a:srgbClr val="001ABF"/>
                </a:solidFill>
              </a:rPr>
              <a:t>components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 &amp; || to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the anisotropy axes.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982C-7CFE-5EA4-2F61-C4F2458C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F3A07-6251-88FB-EAA4-E6C8EB57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89" y="35352"/>
            <a:ext cx="86868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1B8859D-379D-2952-14BE-AB35AC00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397" y="5991652"/>
            <a:ext cx="9227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 practice, try lots of rotations and </a:t>
            </a:r>
            <a:r>
              <a:rPr lang="en-US" i="1" dirty="0">
                <a:latin typeface="Symbol" charset="0"/>
                <a:sym typeface="Symbol" charset="0"/>
              </a:rPr>
              <a:t>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to find which maximizes</a:t>
            </a:r>
          </a:p>
          <a:p>
            <a:r>
              <a:rPr lang="en-US" dirty="0">
                <a:solidFill>
                  <a:srgbClr val="001ABF"/>
                </a:solidFill>
              </a:rPr>
              <a:t>the predicted (original, pre-splitting) radial component of amplitude.</a:t>
            </a:r>
          </a:p>
        </p:txBody>
      </p:sp>
    </p:spTree>
    <p:extLst>
      <p:ext uri="{BB962C8B-B14F-4D97-AF65-F5344CB8AC3E}">
        <p14:creationId xmlns:p14="http://schemas.microsoft.com/office/powerpoint/2010/main" val="241499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C8F7-8FD5-D2BB-3BE5-AADE8618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4D00B-B265-F884-5D16-1F5CB930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267494"/>
            <a:ext cx="7467600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B778EBC-3E7D-1CD2-F0D8-1F99AA14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2" y="1921669"/>
            <a:ext cx="15039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</a:p>
          <a:p>
            <a:r>
              <a:rPr lang="en-US" dirty="0">
                <a:solidFill>
                  <a:srgbClr val="001ABF"/>
                </a:solidFill>
              </a:rPr>
              <a:t>gives you</a:t>
            </a:r>
          </a:p>
          <a:p>
            <a:r>
              <a:rPr lang="en-US" dirty="0">
                <a:solidFill>
                  <a:srgbClr val="001ABF"/>
                </a:solidFill>
              </a:rPr>
              <a:t>the fast</a:t>
            </a:r>
          </a:p>
          <a:p>
            <a:r>
              <a:rPr lang="en-US" dirty="0">
                <a:solidFill>
                  <a:srgbClr val="001ABF"/>
                </a:solidFill>
              </a:rPr>
              <a:t>direction;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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describes</a:t>
            </a:r>
          </a:p>
          <a:p>
            <a:r>
              <a:rPr lang="en-US" dirty="0">
                <a:solidFill>
                  <a:srgbClr val="001ABF"/>
                </a:solidFill>
              </a:rPr>
              <a:t>thickness</a:t>
            </a:r>
          </a:p>
          <a:p>
            <a:r>
              <a:rPr lang="en-US" dirty="0">
                <a:solidFill>
                  <a:srgbClr val="001ABF"/>
                </a:solidFill>
              </a:rPr>
              <a:t>times </a:t>
            </a:r>
            <a:r>
              <a:rPr lang="en-US" i="1" dirty="0">
                <a:latin typeface="Symbol" charset="0"/>
                <a:sym typeface="Symbol" charset="0"/>
              </a:rPr>
              <a:t>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988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F5F8-812B-3CA4-656F-F8DE6A07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5C8FD-A20D-B9D8-01C6-0EE51748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68" y="114300"/>
            <a:ext cx="7239000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D517B6-FBCD-A19F-C266-0E8A5B47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768" y="6424613"/>
            <a:ext cx="30083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i="1">
                <a:solidFill>
                  <a:srgbClr val="000000"/>
                </a:solidFill>
                <a:cs typeface="msgothic" charset="0"/>
              </a:rPr>
              <a:t>Miller &amp; Savage, Science, 2001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7CB58-7A7D-6903-347C-3939E116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8" y="5119688"/>
            <a:ext cx="762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A620490-AEC0-CFCA-C38B-9EB5F338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693" y="982177"/>
            <a:ext cx="165622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Time-</a:t>
            </a:r>
          </a:p>
          <a:p>
            <a:r>
              <a:rPr lang="en-US" dirty="0">
                <a:solidFill>
                  <a:srgbClr val="001ABF"/>
                </a:solidFill>
              </a:rPr>
              <a:t>varying</a:t>
            </a:r>
          </a:p>
          <a:p>
            <a:r>
              <a:rPr lang="en-US" dirty="0">
                <a:solidFill>
                  <a:srgbClr val="001ABF"/>
                </a:solidFill>
              </a:rPr>
              <a:t>anisotropy</a:t>
            </a:r>
          </a:p>
          <a:p>
            <a:r>
              <a:rPr lang="en-US" dirty="0">
                <a:solidFill>
                  <a:srgbClr val="001ABF"/>
                </a:solidFill>
              </a:rPr>
              <a:t>has been</a:t>
            </a:r>
          </a:p>
          <a:p>
            <a:r>
              <a:rPr lang="en-US" dirty="0">
                <a:solidFill>
                  <a:srgbClr val="001ABF"/>
                </a:solidFill>
              </a:rPr>
              <a:t>observed</a:t>
            </a:r>
          </a:p>
          <a:p>
            <a:r>
              <a:rPr lang="en-US" dirty="0">
                <a:solidFill>
                  <a:srgbClr val="001ABF"/>
                </a:solidFill>
              </a:rPr>
              <a:t>e.g. before</a:t>
            </a:r>
          </a:p>
          <a:p>
            <a:r>
              <a:rPr lang="en-US" dirty="0">
                <a:solidFill>
                  <a:srgbClr val="001ABF"/>
                </a:solidFill>
              </a:rPr>
              <a:t>and after</a:t>
            </a:r>
          </a:p>
          <a:p>
            <a:r>
              <a:rPr lang="en-US" dirty="0">
                <a:solidFill>
                  <a:srgbClr val="001ABF"/>
                </a:solidFill>
              </a:rPr>
              <a:t>a 1996</a:t>
            </a:r>
          </a:p>
          <a:p>
            <a:r>
              <a:rPr lang="en-US" dirty="0">
                <a:solidFill>
                  <a:srgbClr val="001ABF"/>
                </a:solidFill>
              </a:rPr>
              <a:t>eruption</a:t>
            </a:r>
          </a:p>
          <a:p>
            <a:r>
              <a:rPr lang="en-US" dirty="0">
                <a:solidFill>
                  <a:srgbClr val="001ABF"/>
                </a:solidFill>
              </a:rPr>
              <a:t>of Mount</a:t>
            </a:r>
          </a:p>
          <a:p>
            <a:r>
              <a:rPr lang="en-US" dirty="0">
                <a:solidFill>
                  <a:srgbClr val="001ABF"/>
                </a:solidFill>
              </a:rPr>
              <a:t>Ruapehu</a:t>
            </a:r>
          </a:p>
          <a:p>
            <a:r>
              <a:rPr lang="en-US" dirty="0">
                <a:solidFill>
                  <a:srgbClr val="001ABF"/>
                </a:solidFill>
              </a:rPr>
              <a:t>in New</a:t>
            </a:r>
          </a:p>
          <a:p>
            <a:r>
              <a:rPr lang="en-US" dirty="0">
                <a:solidFill>
                  <a:srgbClr val="001ABF"/>
                </a:solidFill>
              </a:rPr>
              <a:t>Zealand…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83F0449-4050-DAAE-137E-495312D4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368" y="190500"/>
            <a:ext cx="1730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1994, &lt;30 km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FC8DCCF-7BDA-C9A9-1826-A33B61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393" y="190500"/>
            <a:ext cx="1730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1998, &lt;30 km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4DF785A-93EF-B0B6-1417-B57D251B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43" y="3314700"/>
            <a:ext cx="1730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1994, &gt;50 km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ACE6528-278A-C839-02F4-3E266AEF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368" y="3314700"/>
            <a:ext cx="1730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/>
              <a:t>1998, &gt;50 km</a:t>
            </a:r>
          </a:p>
        </p:txBody>
      </p:sp>
    </p:spTree>
    <p:extLst>
      <p:ext uri="{BB962C8B-B14F-4D97-AF65-F5344CB8AC3E}">
        <p14:creationId xmlns:p14="http://schemas.microsoft.com/office/powerpoint/2010/main" val="427681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3D93-659C-8345-BB4C-F3F31959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AFE03-D292-0F3B-B238-C6065575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878" y="181958"/>
            <a:ext cx="8420244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Attenuation and </a:t>
            </a:r>
            <a:r>
              <a:rPr lang="en-US" sz="3200" i="1" dirty="0" err="1">
                <a:solidFill>
                  <a:srgbClr val="001ABF"/>
                </a:solidFill>
                <a:latin typeface="Arial Black" charset="0"/>
              </a:rPr>
              <a:t>Anelasticity</a:t>
            </a:r>
            <a:endParaRPr lang="en-US" sz="3200" i="1" dirty="0">
              <a:solidFill>
                <a:srgbClr val="001ABF"/>
              </a:solidFill>
              <a:latin typeface="Arial Black" charset="0"/>
            </a:endParaRP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 amplitudes depend on: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Source energy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Mode conversions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or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Transmissions/Reflections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at interfaces (i.e.,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Zoeppritz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’ Equations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Geometric Spreading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As a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wavefront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propagates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from a finite source and encompasses a larger volume,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conservation of energy requires amplitude to diminish.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Multipathing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Focusing and defocusing of waves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(analogous to mirages in the case of light).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Scattering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Like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multipathing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but this occurs when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velocity heterogeneities have wavelengths of the same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order as the propagating wave.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Anelasticity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Elastic energy is converted to heat during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anelastic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(unrecoverable) deformation.</a:t>
            </a:r>
            <a:endParaRPr lang="en-US" i="1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101E1-40A0-A986-67D4-8C63859C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18" y="2451696"/>
            <a:ext cx="4194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AECEBC04-2772-3DB3-648D-7D2F9A11B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4006" y="43459"/>
                <a:ext cx="8616561" cy="677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3200" i="1" dirty="0">
                    <a:solidFill>
                      <a:srgbClr val="001ABF"/>
                    </a:solidFill>
                    <a:latin typeface="Arial Black" charset="0"/>
                    <a:cs typeface="ＭＳ Ｐゴシック" charset="0"/>
                  </a:rPr>
                  <a:t>Geometrical Spreading on a Sphere:</a:t>
                </a:r>
              </a:p>
              <a:p>
                <a:endParaRPr lang="en-US" sz="600" b="1" i="1" dirty="0">
                  <a:solidFill>
                    <a:srgbClr val="001ABF"/>
                  </a:solidFill>
                  <a:latin typeface="Arial Black" charset="0"/>
                  <a:cs typeface="ＭＳ Ｐゴシック" charset="0"/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Recall from our derivation of the wave equation in spherical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coordinates that amplitudes of a spherical (body) </a:t>
                </a:r>
                <a:r>
                  <a:rPr lang="en-US" dirty="0" err="1">
                    <a:solidFill>
                      <a:srgbClr val="001ABF"/>
                    </a:solidFill>
                  </a:rPr>
                  <a:t>wavefront</a:t>
                </a:r>
                <a:endParaRPr lang="en-US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decay as </a:t>
                </a:r>
                <a:r>
                  <a:rPr lang="en-US" dirty="0">
                    <a:latin typeface="Times New Roman" charset="0"/>
                  </a:rPr>
                  <a:t>1/</a:t>
                </a:r>
                <a:r>
                  <a:rPr lang="en-US" i="1" dirty="0">
                    <a:latin typeface="Times New Roman" charset="0"/>
                  </a:rPr>
                  <a:t>r</a:t>
                </a:r>
                <a:r>
                  <a:rPr lang="en-US" dirty="0">
                    <a:solidFill>
                      <a:srgbClr val="001ABF"/>
                    </a:solidFill>
                  </a:rPr>
                  <a:t>; we also showed that a (cylindrical) head wave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amplitude decays as </a:t>
                </a:r>
                <a:r>
                  <a:rPr lang="en-US" dirty="0">
                    <a:latin typeface="Times New Roman" charset="0"/>
                  </a:rPr>
                  <a:t>1/</a:t>
                </a:r>
                <a:r>
                  <a:rPr lang="en-US" dirty="0">
                    <a:solidFill>
                      <a:schemeClr val="tx2"/>
                    </a:solidFill>
                    <a:latin typeface="Times New Roman" charset="0"/>
                  </a:rPr>
                  <a:t>      </a:t>
                </a:r>
                <a:r>
                  <a:rPr lang="en-US" dirty="0">
                    <a:solidFill>
                      <a:srgbClr val="001ABF"/>
                    </a:solidFill>
                    <a:latin typeface="Arial"/>
                    <a:cs typeface="Arial"/>
                  </a:rPr>
                  <a:t>(but that assumed Cartesian!)</a:t>
                </a:r>
                <a:r>
                  <a:rPr lang="en-US" dirty="0">
                    <a:solidFill>
                      <a:srgbClr val="001ABF"/>
                    </a:solidFill>
                  </a:rPr>
                  <a:t>.</a:t>
                </a: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 surface wave on a sphere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follows a ring whose circumference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equals </a:t>
                </a: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sz="1200" i="1" dirty="0">
                    <a:latin typeface="Times New Roman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sin</a:t>
                </a:r>
                <a:r>
                  <a:rPr lang="en-US" dirty="0">
                    <a:latin typeface="Symbol" charset="0"/>
                    <a:sym typeface="Symbol" charset="0"/>
                  </a:rPr>
                  <a:t></a:t>
                </a:r>
                <a:r>
                  <a:rPr lang="en-US" dirty="0">
                    <a:solidFill>
                      <a:srgbClr val="001ABF"/>
                    </a:solidFill>
                  </a:rPr>
                  <a:t>. The energy per unit</a:t>
                </a:r>
              </a:p>
              <a:p>
                <a:r>
                  <a:rPr lang="en-US" dirty="0" err="1">
                    <a:solidFill>
                      <a:srgbClr val="001ABF"/>
                    </a:solidFill>
                  </a:rPr>
                  <a:t>wavefront</a:t>
                </a:r>
                <a:r>
                  <a:rPr lang="en-US" dirty="0">
                    <a:solidFill>
                      <a:srgbClr val="001ABF"/>
                    </a:solidFill>
                  </a:rPr>
                  <a:t> decreases as </a:t>
                </a: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Amplitude is proportional to the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square-root of energy, so</a:t>
                </a: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which is a minimum at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latin typeface="Symbol" charset="0"/>
                    <a:sym typeface="Symbol" charset="0"/>
                  </a:rPr>
                  <a:t></a:t>
                </a:r>
                <a:r>
                  <a:rPr lang="en-US" dirty="0">
                    <a:latin typeface="Times New Roman" charset="0"/>
                  </a:rPr>
                  <a:t> = 90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and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maximum at </a:t>
                </a:r>
                <a:r>
                  <a:rPr lang="en-US" dirty="0">
                    <a:solidFill>
                      <a:schemeClr val="tx1"/>
                    </a:solidFill>
                    <a:latin typeface="Symbol" charset="0"/>
                    <a:sym typeface="Symbol" charset="0"/>
                  </a:rPr>
                  <a:t></a:t>
                </a:r>
                <a:r>
                  <a:rPr lang="en-US" dirty="0">
                    <a:solidFill>
                      <a:schemeClr val="tx1"/>
                    </a:solidFill>
                    <a:latin typeface="Times New Roman" charset="0"/>
                  </a:rPr>
                  <a:t> = 0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&amp;</a:t>
                </a:r>
                <a:r>
                  <a:rPr lang="en-US" dirty="0">
                    <a:solidFill>
                      <a:srgbClr val="001ABF"/>
                    </a:solidFill>
                    <a:latin typeface="Times New Roman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AECEBC04-2772-3DB3-648D-7D2F9A11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006" y="43459"/>
                <a:ext cx="8616561" cy="6771083"/>
              </a:xfrm>
              <a:prstGeom prst="rect">
                <a:avLst/>
              </a:prstGeom>
              <a:blipFill>
                <a:blip r:embed="rId3"/>
                <a:stretch>
                  <a:fillRect l="-1765" t="-1124" b="-11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4C76598-5876-1827-5725-85466F7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93" y="1707171"/>
            <a:ext cx="482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C365D-17DC-6486-5A7A-C4B3942D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3" y="3670896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D80BA-99FC-9414-39E9-3543C3B7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3" y="5125046"/>
            <a:ext cx="152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9">
            <a:extLst>
              <a:ext uri="{FF2B5EF4-FFF2-40B4-BE49-F238E27FC236}">
                <a16:creationId xmlns:a16="http://schemas.microsoft.com/office/drawing/2014/main" id="{D82D883F-AD79-3E89-4DBA-97D1CC25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3" y="764108"/>
            <a:ext cx="8832354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Anisotropy (continued)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anisotropy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directional dependence of velocity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fourth-order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elasticity tensor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25000" dirty="0" err="1">
                <a:latin typeface="Times New Roman" charset="0"/>
              </a:rPr>
              <a:t>ijkl</a:t>
            </a:r>
            <a:r>
              <a:rPr lang="en-US" dirty="0">
                <a:solidFill>
                  <a:srgbClr val="001ABF"/>
                </a:solidFill>
              </a:rPr>
              <a:t>, can be expressed</a:t>
            </a:r>
          </a:p>
          <a:p>
            <a:r>
              <a:rPr lang="en-US" dirty="0">
                <a:solidFill>
                  <a:srgbClr val="001ABF"/>
                </a:solidFill>
              </a:rPr>
              <a:t>   more compactly as a 6x6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 err="1">
                <a:solidFill>
                  <a:srgbClr val="001ABF"/>
                </a:solidFill>
              </a:rPr>
              <a:t>Voight</a:t>
            </a:r>
            <a:r>
              <a:rPr lang="en-US" dirty="0">
                <a:solidFill>
                  <a:srgbClr val="001ABF"/>
                </a:solidFill>
              </a:rPr>
              <a:t> matrix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25000" dirty="0" err="1">
                <a:latin typeface="Times New Roman" charset="0"/>
              </a:rPr>
              <a:t>mn</a:t>
            </a:r>
            <a:r>
              <a:rPr lang="en-US" dirty="0">
                <a:solidFill>
                  <a:srgbClr val="001ABF"/>
                </a:solidFill>
              </a:rPr>
              <a:t>.</a:t>
            </a:r>
            <a:endParaRPr lang="fr-FR" sz="3000" i="1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Transverse anisotropy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 e.g. SPO in horizontally</a:t>
            </a:r>
          </a:p>
          <a:p>
            <a:r>
              <a:rPr lang="en-US" dirty="0">
                <a:solidFill>
                  <a:srgbClr val="001ABF"/>
                </a:solidFill>
              </a:rPr>
              <a:t>   layered media, and is characterized by one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-velocity for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propagation, a different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-velocity for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propagation,</a:t>
            </a:r>
          </a:p>
          <a:p>
            <a:r>
              <a:rPr lang="en-US" dirty="0">
                <a:solidFill>
                  <a:srgbClr val="001ABF"/>
                </a:solidFill>
              </a:rPr>
              <a:t>   and differing </a:t>
            </a:r>
            <a:r>
              <a:rPr lang="en-US" i="1" dirty="0"/>
              <a:t>SV</a:t>
            </a:r>
            <a:r>
              <a:rPr lang="en-US" dirty="0">
                <a:solidFill>
                  <a:srgbClr val="001ABF"/>
                </a:solidFill>
              </a:rPr>
              <a:t>- &amp; </a:t>
            </a:r>
            <a:r>
              <a:rPr lang="en-US" i="1" dirty="0"/>
              <a:t>SH</a:t>
            </a:r>
            <a:r>
              <a:rPr lang="en-US" dirty="0">
                <a:solidFill>
                  <a:srgbClr val="001ABF"/>
                </a:solidFill>
              </a:rPr>
              <a:t>-velocities: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Azimuthal anisotropy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 the (similar but rotated)</a:t>
            </a:r>
          </a:p>
          <a:p>
            <a:r>
              <a:rPr lang="en-US" dirty="0">
                <a:solidFill>
                  <a:srgbClr val="001ABF"/>
                </a:solidFill>
              </a:rPr>
              <a:t>   case of azimuthally-varying velocity, generalizing to e.g.: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400" dirty="0">
              <a:solidFill>
                <a:srgbClr val="001A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5FD6E-6733-86B3-8005-BFAEE68D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11" y="3994671"/>
            <a:ext cx="469423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3DB0E-B289-B1C4-4751-940A4068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73" y="5412308"/>
            <a:ext cx="742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CA41C68-048E-3645-82D4-685FCD96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956" y="243513"/>
            <a:ext cx="767408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Final Exam</a:t>
            </a:r>
            <a:r>
              <a:rPr lang="en-US" dirty="0">
                <a:solidFill>
                  <a:srgbClr val="001ABF"/>
                </a:solidFill>
              </a:rPr>
              <a:t> is posted on the course website…</a:t>
            </a:r>
          </a:p>
          <a:p>
            <a:r>
              <a:rPr lang="en-US" dirty="0">
                <a:solidFill>
                  <a:srgbClr val="001ABF"/>
                </a:solidFill>
              </a:rPr>
              <a:t>   Due 5:00 pm Fri Dec 13. (This is a much-shortened</a:t>
            </a:r>
          </a:p>
          <a:p>
            <a:r>
              <a:rPr lang="en-US" dirty="0">
                <a:solidFill>
                  <a:srgbClr val="001ABF"/>
                </a:solidFill>
              </a:rPr>
              <a:t>   version relative to years past so you can focus on</a:t>
            </a:r>
          </a:p>
          <a:p>
            <a:r>
              <a:rPr lang="en-US" dirty="0">
                <a:solidFill>
                  <a:srgbClr val="001ABF"/>
                </a:solidFill>
              </a:rPr>
              <a:t>   projects.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6640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Semester Project</a:t>
            </a:r>
            <a:r>
              <a:rPr lang="en-US" dirty="0">
                <a:solidFill>
                  <a:srgbClr val="001ABF"/>
                </a:solidFill>
              </a:rPr>
              <a:t> due-dates: </a:t>
            </a:r>
          </a:p>
          <a:p>
            <a:r>
              <a:rPr lang="en-US" dirty="0">
                <a:solidFill>
                  <a:srgbClr val="001ABF"/>
                </a:solidFill>
              </a:rPr>
              <a:t>• P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resentations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research results will</a:t>
            </a:r>
          </a:p>
          <a:p>
            <a:r>
              <a:rPr lang="en-US" dirty="0">
                <a:solidFill>
                  <a:srgbClr val="001ABF"/>
                </a:solidFill>
              </a:rPr>
              <a:t>   be given 2:00 to 4:00 on Friday Dec 6;</a:t>
            </a:r>
          </a:p>
          <a:p>
            <a:r>
              <a:rPr lang="en-US" dirty="0">
                <a:solidFill>
                  <a:srgbClr val="001ABF"/>
                </a:solidFill>
              </a:rPr>
              <a:t>   should be max 20 minutes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Research report</a:t>
            </a:r>
            <a:r>
              <a:rPr lang="en-US" dirty="0">
                <a:solidFill>
                  <a:srgbClr val="001ABF"/>
                </a:solidFill>
              </a:rPr>
              <a:t> is due Fri Dec 13 at 5:00 pm.</a:t>
            </a:r>
          </a:p>
          <a:p>
            <a:r>
              <a:rPr lang="en-US" dirty="0">
                <a:solidFill>
                  <a:srgbClr val="001ABF"/>
                </a:solidFill>
              </a:rPr>
              <a:t>   No fixed length, but it should include</a:t>
            </a: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Intro/Context </a:t>
            </a:r>
            <a:r>
              <a:rPr lang="en-US" dirty="0">
                <a:solidFill>
                  <a:srgbClr val="001ABF"/>
                </a:solidFill>
              </a:rPr>
              <a:t>(including relevance to your thesis</a:t>
            </a:r>
          </a:p>
          <a:p>
            <a:r>
              <a:rPr lang="en-US" dirty="0">
                <a:solidFill>
                  <a:srgbClr val="001ABF"/>
                </a:solidFill>
              </a:rPr>
              <a:t>      topic)</a:t>
            </a:r>
          </a:p>
          <a:p>
            <a:r>
              <a:rPr lang="en-US" dirty="0">
                <a:solidFill>
                  <a:srgbClr val="001ABF"/>
                </a:solidFill>
              </a:rPr>
              <a:t>   ‡ Description of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Math/Physics</a:t>
            </a:r>
            <a:r>
              <a:rPr lang="en-US" dirty="0">
                <a:solidFill>
                  <a:srgbClr val="001ABF"/>
                </a:solidFill>
              </a:rPr>
              <a:t> of the problem</a:t>
            </a: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Methods/Data</a:t>
            </a:r>
            <a:r>
              <a:rPr lang="en-US" dirty="0">
                <a:solidFill>
                  <a:srgbClr val="001ABF"/>
                </a:solidFill>
              </a:rPr>
              <a:t> Used</a:t>
            </a:r>
          </a:p>
          <a:p>
            <a:r>
              <a:rPr lang="en-US" dirty="0">
                <a:solidFill>
                  <a:srgbClr val="001ABF"/>
                </a:solidFill>
              </a:rPr>
              <a:t>   ‡ Details of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Analysis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Results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Discussion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Future Work</a:t>
            </a:r>
            <a:r>
              <a:rPr lang="en-US" dirty="0">
                <a:solidFill>
                  <a:srgbClr val="001ABF"/>
                </a:solidFill>
              </a:rPr>
              <a:t> (if any)</a:t>
            </a:r>
          </a:p>
        </p:txBody>
      </p:sp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34A9E205-A894-F798-B060-3C23F542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41" y="1905506"/>
            <a:ext cx="67971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Reminder: Please fill out your</a:t>
            </a:r>
          </a:p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   IDEA online evaluations!</a:t>
            </a:r>
          </a:p>
          <a:p>
            <a:endParaRPr lang="en-US" sz="3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(&amp; send me a screenshot of</a:t>
            </a: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   the certificate for 10 pts</a:t>
            </a: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   extra credit!)</a:t>
            </a:r>
          </a:p>
        </p:txBody>
      </p:sp>
    </p:spTree>
    <p:extLst>
      <p:ext uri="{BB962C8B-B14F-4D97-AF65-F5344CB8AC3E}">
        <p14:creationId xmlns:p14="http://schemas.microsoft.com/office/powerpoint/2010/main" val="18957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3ADE4-6036-3966-126D-E38C479E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849"/>
            <a:ext cx="9144000" cy="590430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FF0785F-53EB-8A83-1319-E3E7F45DEAB0}"/>
              </a:ext>
            </a:extLst>
          </p:cNvPr>
          <p:cNvSpPr txBox="1"/>
          <p:nvPr/>
        </p:nvSpPr>
        <p:spPr>
          <a:xfrm>
            <a:off x="1981200" y="5506049"/>
            <a:ext cx="321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Lin et al., Nature 2010</a:t>
            </a:r>
          </a:p>
        </p:txBody>
      </p:sp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82F-98AB-9E77-6DF0-365412EC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E7673-3D9E-7A16-A589-4861DCAC9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53" y="0"/>
            <a:ext cx="4713019" cy="68580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ACAC23E-998D-4C40-C82E-8E548E622C18}"/>
              </a:ext>
            </a:extLst>
          </p:cNvPr>
          <p:cNvSpPr txBox="1"/>
          <p:nvPr/>
        </p:nvSpPr>
        <p:spPr>
          <a:xfrm>
            <a:off x="1933453" y="3212068"/>
            <a:ext cx="24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1ABF"/>
                </a:solidFill>
              </a:rPr>
              <a:t>Lin et al., Nature 2010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140C861-E311-A5B9-A472-597547EF5192}"/>
              </a:ext>
            </a:extLst>
          </p:cNvPr>
          <p:cNvSpPr txBox="1"/>
          <p:nvPr/>
        </p:nvSpPr>
        <p:spPr>
          <a:xfrm>
            <a:off x="6581653" y="2459504"/>
            <a:ext cx="3829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This is commonly</a:t>
            </a:r>
          </a:p>
          <a:p>
            <a:r>
              <a:rPr lang="en-US" dirty="0">
                <a:solidFill>
                  <a:srgbClr val="001ABF"/>
                </a:solidFill>
              </a:rPr>
              <a:t>displayed as a fast-axis</a:t>
            </a:r>
          </a:p>
          <a:p>
            <a:r>
              <a:rPr lang="en-US" dirty="0">
                <a:solidFill>
                  <a:srgbClr val="001ABF"/>
                </a:solidFill>
              </a:rPr>
              <a:t>direction and a percentage</a:t>
            </a:r>
          </a:p>
          <a:p>
            <a:r>
              <a:rPr lang="en-US" dirty="0">
                <a:solidFill>
                  <a:srgbClr val="001ABF"/>
                </a:solidFill>
              </a:rPr>
              <a:t>anisotropy, by bars scaled</a:t>
            </a:r>
          </a:p>
          <a:p>
            <a:r>
              <a:rPr lang="en-US" dirty="0">
                <a:solidFill>
                  <a:srgbClr val="001ABF"/>
                </a:solidFill>
              </a:rPr>
              <a:t>to the latter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72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F2CD-C7FA-E6EA-1A92-F654ABD1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FF67B0-C49D-1456-29F8-FCB49CC1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048" y="181958"/>
            <a:ext cx="8157903" cy="649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Fluid-filled cracks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in an isotropic medium will have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 elasticity tensor of the form: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2800" dirty="0">
              <a:solidFill>
                <a:srgbClr val="001ABF"/>
              </a:solidFill>
              <a:latin typeface="Calibri" charset="0"/>
              <a:cs typeface="ＭＳ Ｐゴシック" charset="0"/>
            </a:endParaRPr>
          </a:p>
          <a:p>
            <a:endParaRPr lang="en-US" sz="1200" dirty="0">
              <a:solidFill>
                <a:srgbClr val="001ABF"/>
              </a:solidFill>
              <a:latin typeface="Calibri" charset="0"/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In this example we’ve assumed that the </a:t>
            </a:r>
            <a:r>
              <a:rPr lang="en-US" dirty="0" err="1">
                <a:solidFill>
                  <a:srgbClr val="001ABF"/>
                </a:solidFill>
                <a:cs typeface="Times New Roman" charset="0"/>
              </a:rPr>
              <a:t>normals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to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two-dimensional cracks parallel the </a:t>
            </a:r>
            <a:r>
              <a:rPr lang="en-US" i="1" dirty="0">
                <a:latin typeface="Times New Roman" charset="0"/>
                <a:cs typeface="Times New Roman" charset="0"/>
              </a:rPr>
              <a:t>x</a:t>
            </a:r>
            <a:r>
              <a:rPr lang="en-US" baseline="-25000" dirty="0">
                <a:latin typeface="Times New Roman" charset="0"/>
                <a:cs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axis. Note how the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shear modulus is reduced by the cracks. If the fluid is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Times New Roman" charset="0"/>
              </a:rPr>
              <a:t>incompressible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-wave velocity is unaffected, but</a:t>
            </a:r>
          </a:p>
          <a:p>
            <a:r>
              <a:rPr lang="en-US" i="1" dirty="0">
                <a:cs typeface="Times New Roman" charset="0"/>
              </a:rPr>
              <a:t>S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-wave velocity is.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Here,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cs typeface="Times New Roman" charset="0"/>
              </a:rPr>
              <a:t>ε</a:t>
            </a:r>
            <a:r>
              <a:rPr lang="en-US" i="1" dirty="0">
                <a:latin typeface="Times New Roman" charset="0"/>
                <a:cs typeface="Times New Roman" charset="0"/>
              </a:rPr>
              <a:t> = Na</a:t>
            </a:r>
            <a:r>
              <a:rPr lang="en-US" i="1" baseline="30000" dirty="0">
                <a:latin typeface="Times New Roman" charset="0"/>
                <a:cs typeface="Times New Roman" charset="0"/>
              </a:rPr>
              <a:t>3</a:t>
            </a:r>
            <a:r>
              <a:rPr lang="en-US" i="1" dirty="0">
                <a:latin typeface="Times New Roman" charset="0"/>
                <a:cs typeface="Times New Roman" charset="0"/>
              </a:rPr>
              <a:t>/V</a:t>
            </a:r>
            <a:r>
              <a:rPr lang="en-US" i="1" dirty="0">
                <a:solidFill>
                  <a:srgbClr val="001ABF"/>
                </a:solidFill>
                <a:cs typeface="Times New Roman" charset="0"/>
              </a:rPr>
              <a:t>,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with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being the number of cracks per</a:t>
            </a: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volume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, and </a:t>
            </a:r>
            <a:r>
              <a:rPr lang="en-US" i="1" dirty="0">
                <a:latin typeface="Times New Roman" charset="0"/>
                <a:cs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is the half-width of the cracks. 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69D0C-EBA5-8430-1A44-3C9268BA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60" y="1202721"/>
            <a:ext cx="58150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2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672-561B-1074-48EE-C5E48EEC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">
            <a:extLst>
              <a:ext uri="{FF2B5EF4-FFF2-40B4-BE49-F238E27FC236}">
                <a16:creationId xmlns:a16="http://schemas.microsoft.com/office/drawing/2014/main" id="{D775FD33-843A-C287-EF22-301D8F10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57944"/>
            <a:ext cx="3016250" cy="5176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">
            <a:extLst>
              <a:ext uri="{FF2B5EF4-FFF2-40B4-BE49-F238E27FC236}">
                <a16:creationId xmlns:a16="http://schemas.microsoft.com/office/drawing/2014/main" id="{A6018E07-5889-3496-4F7C-7D4D98F9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6831"/>
            <a:ext cx="5995987" cy="676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E88ADE59-3FDF-B3C1-CD41-D88BC381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7" y="54769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Lin &amp; Schmandt, Geophys. Res. Lett. 2014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E6A58694-CAD7-AFA4-AC59-1C672430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7" y="5257006"/>
            <a:ext cx="2598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Example of upper</a:t>
            </a:r>
          </a:p>
          <a:p>
            <a:r>
              <a:rPr lang="en-US" dirty="0">
                <a:solidFill>
                  <a:srgbClr val="001ABF"/>
                </a:solidFill>
              </a:rPr>
              <a:t>crustal (10-16 s)</a:t>
            </a:r>
          </a:p>
          <a:p>
            <a:r>
              <a:rPr lang="en-US" dirty="0">
                <a:solidFill>
                  <a:srgbClr val="001ABF"/>
                </a:solidFill>
              </a:rPr>
              <a:t>Rayleigh velocity</a:t>
            </a:r>
          </a:p>
          <a:p>
            <a:r>
              <a:rPr lang="en-US" dirty="0">
                <a:solidFill>
                  <a:srgbClr val="001ABF"/>
                </a:solidFill>
              </a:rPr>
              <a:t>anisotropy</a:t>
            </a:r>
          </a:p>
        </p:txBody>
      </p:sp>
    </p:spTree>
    <p:extLst>
      <p:ext uri="{BB962C8B-B14F-4D97-AF65-F5344CB8AC3E}">
        <p14:creationId xmlns:p14="http://schemas.microsoft.com/office/powerpoint/2010/main" val="185023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E918-D4A1-D2A1-654F-223C705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D9DA8834-59A3-77C9-64B0-3251E2C9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4456"/>
            <a:ext cx="8043863" cy="588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5CEF170-3F45-C74C-E4EC-B3D274F1F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961856"/>
            <a:ext cx="7093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… Interpreted as compressional stress direction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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closed fractures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61108CF-2736-4616-71A9-B05324C4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73819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Lin &amp; Schmandt, Geophys. Res. Lett. 2014</a:t>
            </a:r>
          </a:p>
        </p:txBody>
      </p:sp>
    </p:spTree>
    <p:extLst>
      <p:ext uri="{BB962C8B-B14F-4D97-AF65-F5344CB8AC3E}">
        <p14:creationId xmlns:p14="http://schemas.microsoft.com/office/powerpoint/2010/main" val="251167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27755</TotalTime>
  <Words>1149</Words>
  <Application>Microsoft Macintosh PowerPoint</Application>
  <PresentationFormat>Widescreen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76</cp:revision>
  <dcterms:created xsi:type="dcterms:W3CDTF">2022-08-29T13:41:31Z</dcterms:created>
  <dcterms:modified xsi:type="dcterms:W3CDTF">2024-12-03T17:55:37Z</dcterms:modified>
</cp:coreProperties>
</file>