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66" r:id="rId2"/>
    <p:sldId id="285" r:id="rId3"/>
    <p:sldId id="287" r:id="rId4"/>
    <p:sldId id="289" r:id="rId5"/>
    <p:sldId id="282" r:id="rId6"/>
    <p:sldId id="297" r:id="rId7"/>
    <p:sldId id="290" r:id="rId8"/>
    <p:sldId id="300" r:id="rId9"/>
    <p:sldId id="295" r:id="rId10"/>
    <p:sldId id="286" r:id="rId11"/>
    <p:sldId id="291" r:id="rId12"/>
    <p:sldId id="292" r:id="rId13"/>
    <p:sldId id="293" r:id="rId14"/>
    <p:sldId id="294" r:id="rId15"/>
    <p:sldId id="288" r:id="rId16"/>
    <p:sldId id="281" r:id="rId17"/>
    <p:sldId id="28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ABF"/>
    <a:srgbClr val="B4C7E7"/>
    <a:srgbClr val="83E9D6"/>
    <a:srgbClr val="6CC5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266"/>
    <p:restoredTop sz="96327"/>
  </p:normalViewPr>
  <p:slideViewPr>
    <p:cSldViewPr snapToGrid="0">
      <p:cViewPr varScale="1">
        <p:scale>
          <a:sx n="128" d="100"/>
          <a:sy n="128" d="100"/>
        </p:scale>
        <p:origin x="11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B0D2F0-EC7C-4C4C-B49C-FF7EE215A4A1}" type="datetimeFigureOut">
              <a:rPr lang="en-US" smtClean="0"/>
              <a:t>10/3/24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CB1B26-4453-3249-9A72-28952B50F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108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1656C-66EA-8ED1-1B96-E738E61FFC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E6F70A-21C6-DF2C-736C-6E70D8DBCC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03C16-9285-0952-7D97-7E589FB48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8A20-F6A4-8847-B2F0-A30A2A9D8294}" type="datetimeFigureOut">
              <a:rPr lang="en-US" smtClean="0"/>
              <a:t>10/3/24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C4B626-6953-01D4-FB0F-D664DC1C2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D73F9-A07A-2159-0107-AB65E5DF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41E16-AD05-6E43-8ABD-574794FA4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433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23EB4-849C-1052-551D-B04C73F3B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357E3-98F8-2FA1-E507-D8E3B88AFC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DF7544-E78E-67D2-4338-955161F8C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8A20-F6A4-8847-B2F0-A30A2A9D8294}" type="datetimeFigureOut">
              <a:rPr lang="en-US" smtClean="0"/>
              <a:t>10/3/24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693B0B-7A95-AF11-D17A-A98EF8090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D01FC-A213-765C-D3C5-4EBA5727D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41E16-AD05-6E43-8ABD-574794FA4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061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4AB6B9-6BDC-48EF-5138-70E12CBBA9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07D109-96DE-D467-F155-2CA52536F2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F14A3-2769-C360-A8B4-FDE9A5A85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8A20-F6A4-8847-B2F0-A30A2A9D8294}" type="datetimeFigureOut">
              <a:rPr lang="en-US" smtClean="0"/>
              <a:t>10/3/24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389D5-1029-EA43-C038-F01188D3E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560AD-2AA2-3AA6-A73E-B97A7C43C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41E16-AD05-6E43-8ABD-574794FA4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526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07DCE-092A-386A-2C5B-B5528B59B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34968-08CC-5B40-33D7-47E88FA4F4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05036-2E71-A970-BD3C-745447BC6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8A20-F6A4-8847-B2F0-A30A2A9D8294}" type="datetimeFigureOut">
              <a:rPr lang="en-US" smtClean="0"/>
              <a:t>10/3/24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CFAE20-BF9D-5D83-148A-92ADB2046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7E269-40D0-D377-8C53-2129CADAD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41E16-AD05-6E43-8ABD-574794FA4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478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3E03D-F571-6DDA-CCF2-AAB295313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2F38FA-20BE-6BB0-7CE5-63E167BC2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B10B1-F3CB-3728-82D9-1A22336F1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8A20-F6A4-8847-B2F0-A30A2A9D8294}" type="datetimeFigureOut">
              <a:rPr lang="en-US" smtClean="0"/>
              <a:t>10/3/24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11CDA-AB62-7F9A-1E1B-C2E5E5437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9F9A77-1EE6-056B-8223-C75CCCD0A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41E16-AD05-6E43-8ABD-574794FA4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11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53B4A-F811-AB4A-3DCF-70836D9A6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148DC-FF69-7EF8-7BC2-3E4129808E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0858F6-D2E5-6C38-B9C2-BB764ED2B2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2F0F23-8082-ED7E-B928-951FC5303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8A20-F6A4-8847-B2F0-A30A2A9D8294}" type="datetimeFigureOut">
              <a:rPr lang="en-US" smtClean="0"/>
              <a:t>10/3/24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ADC7E5-145C-BF20-4201-3011057CC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5435EA-7C32-6BEA-5AA0-2CAD68996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41E16-AD05-6E43-8ABD-574794FA4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009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B4BE3-F60B-771A-984D-8A60B9AE7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9DF9F7-7A7B-FC77-9CE8-9BFC503CD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9E1DA8-2CC8-3CDF-D35D-23FC0F5BE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EB1DB9-6345-AE7B-90D9-D9AA365CED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E3B737-2017-B5E9-D18D-589CBAC9B7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F4BE6C-E2C6-B966-B96F-06686B3C9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8A20-F6A4-8847-B2F0-A30A2A9D8294}" type="datetimeFigureOut">
              <a:rPr lang="en-US" smtClean="0"/>
              <a:t>10/3/24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B836D1-0F0D-28CB-BF0C-2A3F4D084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28AF1E-F5FB-0516-0663-F83FCDA28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41E16-AD05-6E43-8ABD-574794FA4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702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90FBD-8349-D9F3-AEAB-A830E306D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166FFA-52C0-C50A-AB5F-9CD4B92A3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8A20-F6A4-8847-B2F0-A30A2A9D8294}" type="datetimeFigureOut">
              <a:rPr lang="en-US" smtClean="0"/>
              <a:t>10/3/24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1E7F30-4265-01FE-9BCC-43688833B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FD22F2-F712-9CB5-9AEB-CB1F952A8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41E16-AD05-6E43-8ABD-574794FA4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973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D3CC04-BEC7-9775-78E3-F1EC046D6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8A20-F6A4-8847-B2F0-A30A2A9D8294}" type="datetimeFigureOut">
              <a:rPr lang="en-US" smtClean="0"/>
              <a:t>10/3/24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CC713C-FB2D-3AD7-2B23-00C6914DF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C96CB-60A4-6116-8FE4-EA91AF0EF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41E16-AD05-6E43-8ABD-574794FA4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679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38D8B-EC4E-188F-C438-E30F9CE05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22483-0D94-9282-40D2-A176B9BE2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50729F-8598-A55E-1C0F-88E6E9B0B6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C8F13D-FDE9-A768-D3A2-1012125EF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8A20-F6A4-8847-B2F0-A30A2A9D8294}" type="datetimeFigureOut">
              <a:rPr lang="en-US" smtClean="0"/>
              <a:t>10/3/24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B97712-67A3-65ED-501E-E3E97343F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1C2F80-4B40-23C2-75F6-17A98E7C6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41E16-AD05-6E43-8ABD-574794FA4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811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A1247-777D-8B0D-4258-73DDAB57F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A18334-4920-EC4C-B61A-4A75434CFA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95591E-9297-AF99-8950-7B6F13261E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77E255-8BA1-E5FC-D3A5-E4C6ACB6B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8A20-F6A4-8847-B2F0-A30A2A9D8294}" type="datetimeFigureOut">
              <a:rPr lang="en-US" smtClean="0"/>
              <a:t>10/3/24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1D995-1035-9951-4CFB-60666EEC3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DC2596-5153-D75A-A535-3B97684BF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41E16-AD05-6E43-8ABD-574794FA4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451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65C438-5715-DAB5-041A-3CAFAAD26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3B12A-E23F-E34D-1F1C-BC73E022EA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B06D7-33D6-704D-A5AC-054BCB3B29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B8A20-F6A4-8847-B2F0-A30A2A9D8294}" type="datetimeFigureOut">
              <a:rPr lang="en-US" smtClean="0"/>
              <a:t>10/3/24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F84F2-7043-0641-8D45-B967A454FB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86198-58F3-11A2-2CD3-928FC37D4E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841E16-AD05-6E43-8ABD-574794FA4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282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4208039E-45F9-CB8F-393C-3AEF6F394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934" y="60603"/>
            <a:ext cx="702237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/>
            <a:r>
              <a:rPr lang="en-US" sz="3600" i="1" dirty="0">
                <a:solidFill>
                  <a:srgbClr val="001ABF"/>
                </a:solidFill>
                <a:latin typeface="Arial Black" charset="0"/>
              </a:rPr>
              <a:t>Geology 5640/6640</a:t>
            </a:r>
          </a:p>
          <a:p>
            <a:pPr algn="ctr"/>
            <a:r>
              <a:rPr lang="en-US" sz="3600" i="1" dirty="0">
                <a:solidFill>
                  <a:srgbClr val="001ABF"/>
                </a:solidFill>
                <a:latin typeface="Arial Black" charset="0"/>
              </a:rPr>
              <a:t>Introduction to Seismology</a:t>
            </a:r>
            <a:endParaRPr lang="en-US" sz="3600" i="1" u="sng" dirty="0">
              <a:solidFill>
                <a:srgbClr val="001ABF"/>
              </a:solidFill>
              <a:latin typeface="Arial Black" charset="0"/>
            </a:endParaRPr>
          </a:p>
        </p:txBody>
      </p:sp>
      <p:sp>
        <p:nvSpPr>
          <p:cNvPr id="4" name="Text Box 26">
            <a:extLst>
              <a:ext uri="{FF2B5EF4-FFF2-40B4-BE49-F238E27FC236}">
                <a16:creationId xmlns:a16="http://schemas.microsoft.com/office/drawing/2014/main" id="{00B1A641-72DF-BA70-2808-5F94C3DA8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1195" y="60603"/>
            <a:ext cx="177484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 3 Oct 2024</a:t>
            </a:r>
          </a:p>
        </p:txBody>
      </p:sp>
      <p:sp>
        <p:nvSpPr>
          <p:cNvPr id="5" name="Text Box 27">
            <a:extLst>
              <a:ext uri="{FF2B5EF4-FFF2-40B4-BE49-F238E27FC236}">
                <a16:creationId xmlns:a16="http://schemas.microsoft.com/office/drawing/2014/main" id="{F77B3A9C-006E-5D56-D699-EFFD1A17D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9843" y="6428066"/>
            <a:ext cx="2684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sz="1800" dirty="0">
                <a:solidFill>
                  <a:srgbClr val="001ABF"/>
                </a:solidFill>
              </a:rPr>
              <a:t>© A.R. Lowry 2011-2024</a:t>
            </a:r>
            <a:endParaRPr lang="en-US" sz="1800" dirty="0">
              <a:solidFill>
                <a:srgbClr val="001ABF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13" name="Text Box 28">
            <a:extLst>
              <a:ext uri="{FF2B5EF4-FFF2-40B4-BE49-F238E27FC236}">
                <a16:creationId xmlns:a16="http://schemas.microsoft.com/office/drawing/2014/main" id="{6406BCDF-8913-20DC-8F6B-B64DFAD18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970" y="6348763"/>
            <a:ext cx="689066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1ABF"/>
                </a:solidFill>
              </a:rPr>
              <a:t>Read for Tuesday 8 October: </a:t>
            </a:r>
            <a:r>
              <a:rPr lang="en-US" i="1" dirty="0">
                <a:solidFill>
                  <a:srgbClr val="001ABF"/>
                </a:solidFill>
              </a:rPr>
              <a:t>S&amp;W</a:t>
            </a:r>
            <a:r>
              <a:rPr lang="en-US" dirty="0">
                <a:solidFill>
                  <a:srgbClr val="001ABF"/>
                </a:solidFill>
              </a:rPr>
              <a:t> 62–75 (§2.5)</a:t>
            </a:r>
          </a:p>
        </p:txBody>
      </p:sp>
      <p:sp>
        <p:nvSpPr>
          <p:cNvPr id="3" name="Text Box 29">
            <a:extLst>
              <a:ext uri="{FF2B5EF4-FFF2-40B4-BE49-F238E27FC236}">
                <a16:creationId xmlns:a16="http://schemas.microsoft.com/office/drawing/2014/main" id="{5CD0F016-B4AF-945E-D3B7-91DC7B4B9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7122" y="2204829"/>
            <a:ext cx="8593635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b="1" i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Last time: </a:t>
            </a:r>
            <a:r>
              <a:rPr lang="en-US" i="1" dirty="0">
                <a:solidFill>
                  <a:srgbClr val="001ABF"/>
                </a:solidFill>
                <a:latin typeface="Arial Black"/>
                <a:cs typeface="Arial Black"/>
              </a:rPr>
              <a:t>Displacement Polarization</a:t>
            </a:r>
            <a:endParaRPr lang="en-US" i="1" dirty="0">
              <a:solidFill>
                <a:srgbClr val="FF0000"/>
              </a:solidFill>
              <a:latin typeface="Arial Black"/>
              <a:cs typeface="Arial Black"/>
            </a:endParaRPr>
          </a:p>
          <a:p>
            <a:r>
              <a:rPr lang="en-US" dirty="0">
                <a:solidFill>
                  <a:srgbClr val="001A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Polarization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1ABF"/>
                </a:solidFill>
              </a:rPr>
              <a:t>of a wave describes the initial (</a:t>
            </a:r>
            <a:r>
              <a:rPr lang="ja-JP" altLang="en-US" dirty="0">
                <a:solidFill>
                  <a:srgbClr val="001ABF"/>
                </a:solidFill>
                <a:latin typeface="Arial"/>
              </a:rPr>
              <a:t>“</a:t>
            </a:r>
            <a:r>
              <a:rPr lang="en-US" dirty="0">
                <a:solidFill>
                  <a:srgbClr val="001ABF"/>
                </a:solidFill>
              </a:rPr>
              <a:t>first-motion</a:t>
            </a:r>
            <a:r>
              <a:rPr lang="ja-JP" altLang="en-US" dirty="0">
                <a:solidFill>
                  <a:srgbClr val="001ABF"/>
                </a:solidFill>
                <a:latin typeface="Arial"/>
              </a:rPr>
              <a:t>”</a:t>
            </a:r>
            <a:r>
              <a:rPr lang="en-US" dirty="0">
                <a:solidFill>
                  <a:srgbClr val="001ABF"/>
                </a:solidFill>
              </a:rPr>
              <a:t>)</a:t>
            </a:r>
          </a:p>
          <a:p>
            <a:r>
              <a:rPr lang="en-US" dirty="0">
                <a:solidFill>
                  <a:srgbClr val="001ABF"/>
                </a:solidFill>
              </a:rPr>
              <a:t>   displacement direction in a reference frame defined by the</a:t>
            </a:r>
          </a:p>
          <a:p>
            <a:r>
              <a:rPr lang="en-US" dirty="0">
                <a:solidFill>
                  <a:srgbClr val="001ABF"/>
                </a:solidFill>
              </a:rPr>
              <a:t>   wave propagation. </a:t>
            </a:r>
            <a:r>
              <a:rPr lang="en-US" i="1" dirty="0"/>
              <a:t>S</a:t>
            </a:r>
            <a:r>
              <a:rPr lang="en-US" dirty="0">
                <a:solidFill>
                  <a:srgbClr val="001ABF"/>
                </a:solidFill>
              </a:rPr>
              <a:t>-wave displacements are in a plane </a:t>
            </a:r>
          </a:p>
          <a:p>
            <a:r>
              <a:rPr lang="en-US" dirty="0">
                <a:solidFill>
                  <a:srgbClr val="001ABF"/>
                </a:solidFill>
              </a:rPr>
              <a:t>   perpendicular to propagation.</a:t>
            </a:r>
          </a:p>
          <a:p>
            <a:r>
              <a:rPr lang="en-US" dirty="0">
                <a:solidFill>
                  <a:srgbClr val="001ABF"/>
                </a:solidFill>
              </a:rPr>
              <a:t>• By convention, we separate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i="1" dirty="0"/>
              <a:t>S</a:t>
            </a:r>
            <a:r>
              <a:rPr lang="en-US" dirty="0">
                <a:solidFill>
                  <a:srgbClr val="001ABF"/>
                </a:solidFill>
              </a:rPr>
              <a:t>-wave displacements into </a:t>
            </a:r>
            <a:r>
              <a:rPr lang="en-US" i="1" dirty="0">
                <a:latin typeface="Times New Roman" charset="0"/>
              </a:rPr>
              <a:t>SH</a:t>
            </a:r>
            <a:endParaRPr lang="en-US" dirty="0"/>
          </a:p>
          <a:p>
            <a:r>
              <a:rPr lang="en-US" dirty="0">
                <a:solidFill>
                  <a:srgbClr val="001ABF"/>
                </a:solidFill>
              </a:rPr>
              <a:t>   (</a:t>
            </a:r>
            <a:r>
              <a:rPr lang="en-US" dirty="0" err="1">
                <a:solidFill>
                  <a:srgbClr val="001ABF"/>
                </a:solidFill>
              </a:rPr>
              <a:t>horiz</a:t>
            </a:r>
            <a:r>
              <a:rPr lang="en-US" dirty="0">
                <a:solidFill>
                  <a:srgbClr val="001ABF"/>
                </a:solidFill>
              </a:rPr>
              <a:t> displacement </a:t>
            </a:r>
            <a:r>
              <a:rPr lang="en-US" dirty="0">
                <a:solidFill>
                  <a:srgbClr val="001ABF"/>
                </a:solidFill>
                <a:sym typeface="Symbol" charset="0"/>
              </a:rPr>
              <a:t> to propagation </a:t>
            </a:r>
            <a:r>
              <a:rPr lang="en-US" dirty="0" err="1">
                <a:solidFill>
                  <a:srgbClr val="001ABF"/>
                </a:solidFill>
                <a:sym typeface="Symbol" charset="0"/>
              </a:rPr>
              <a:t>dir</a:t>
            </a:r>
            <a:r>
              <a:rPr lang="en-US" dirty="0">
                <a:solidFill>
                  <a:srgbClr val="001ABF"/>
                </a:solidFill>
              </a:rPr>
              <a:t>) and </a:t>
            </a:r>
            <a:r>
              <a:rPr lang="en-US" i="1" dirty="0">
                <a:latin typeface="Times New Roman" charset="0"/>
              </a:rPr>
              <a:t>SV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rgbClr val="001ABF"/>
                </a:solidFill>
              </a:rPr>
              <a:t>(“vertical”</a:t>
            </a:r>
          </a:p>
          <a:p>
            <a:r>
              <a:rPr lang="en-US" dirty="0">
                <a:solidFill>
                  <a:srgbClr val="001ABF"/>
                </a:solidFill>
              </a:rPr>
              <a:t>   component </a:t>
            </a:r>
            <a:r>
              <a:rPr lang="en-US" dirty="0">
                <a:solidFill>
                  <a:srgbClr val="001ABF"/>
                </a:solidFill>
                <a:sym typeface="Symbol" charset="0"/>
              </a:rPr>
              <a:t> </a:t>
            </a:r>
            <a:r>
              <a:rPr lang="en-US" i="1" dirty="0">
                <a:latin typeface="Times New Roman"/>
                <a:cs typeface="Times New Roman"/>
              </a:rPr>
              <a:t>SH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rgbClr val="001ABF"/>
                </a:solidFill>
              </a:rPr>
              <a:t>and the propagation </a:t>
            </a:r>
            <a:r>
              <a:rPr lang="en-US" dirty="0" err="1">
                <a:solidFill>
                  <a:srgbClr val="001ABF"/>
                </a:solidFill>
              </a:rPr>
              <a:t>dir</a:t>
            </a:r>
            <a:r>
              <a:rPr lang="en-US" dirty="0">
                <a:solidFill>
                  <a:srgbClr val="001ABF"/>
                </a:solidFill>
              </a:rPr>
              <a:t>).</a:t>
            </a:r>
            <a:endParaRPr lang="en-US" sz="600" dirty="0">
              <a:solidFill>
                <a:srgbClr val="001A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006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OFILE_d">
            <a:extLst>
              <a:ext uri="{FF2B5EF4-FFF2-40B4-BE49-F238E27FC236}">
                <a16:creationId xmlns:a16="http://schemas.microsoft.com/office/drawing/2014/main" id="{692F7C0E-1F09-8427-B339-41EC7045B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24200" y="-219868"/>
            <a:ext cx="5943600" cy="793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F5796513-112F-2045-AED1-A47F4B0DA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4081" y="138113"/>
            <a:ext cx="7840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1ABF"/>
                </a:solidFill>
                <a:cs typeface="ＭＳ Ｐゴシック" charset="0"/>
              </a:rPr>
              <a:t>Time versus distance for seismic phases (a single event)</a:t>
            </a:r>
            <a:endParaRPr lang="en-US" dirty="0">
              <a:solidFill>
                <a:srgbClr val="001A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222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arer2">
            <a:extLst>
              <a:ext uri="{FF2B5EF4-FFF2-40B4-BE49-F238E27FC236}">
                <a16:creationId xmlns:a16="http://schemas.microsoft.com/office/drawing/2014/main" id="{5C7DD82A-AE4E-019C-6D78-D5CC53C40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793" y="351235"/>
            <a:ext cx="4356100" cy="615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hearer3">
            <a:extLst>
              <a:ext uri="{FF2B5EF4-FFF2-40B4-BE49-F238E27FC236}">
                <a16:creationId xmlns:a16="http://schemas.microsoft.com/office/drawing/2014/main" id="{5B6C6CF3-5CA9-36EE-2F45-2A9CEBB5A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068" y="352028"/>
            <a:ext cx="4402138" cy="615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8197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">
            <a:extLst>
              <a:ext uri="{FF2B5EF4-FFF2-40B4-BE49-F238E27FC236}">
                <a16:creationId xmlns:a16="http://schemas.microsoft.com/office/drawing/2014/main" id="{8025A35E-9AC8-C157-27A9-1A36700D3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478" y="90487"/>
            <a:ext cx="6373812" cy="6672263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5665D656-30A7-6E43-724E-B704537BB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5440" y="823912"/>
            <a:ext cx="1539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All Events</a:t>
            </a:r>
          </a:p>
        </p:txBody>
      </p:sp>
      <p:pic>
        <p:nvPicPr>
          <p:cNvPr id="8" name="Picture 7" descr="b">
            <a:extLst>
              <a:ext uri="{FF2B5EF4-FFF2-40B4-BE49-F238E27FC236}">
                <a16:creationId xmlns:a16="http://schemas.microsoft.com/office/drawing/2014/main" id="{6F46004E-1F8C-0615-F67A-AEF183F3A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690" y="23812"/>
            <a:ext cx="2135188" cy="2286000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">
            <a:extLst>
              <a:ext uri="{FF2B5EF4-FFF2-40B4-BE49-F238E27FC236}">
                <a16:creationId xmlns:a16="http://schemas.microsoft.com/office/drawing/2014/main" id="{57812B6B-0881-7466-3D7D-4F21D05A5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690" y="2290762"/>
            <a:ext cx="2125663" cy="2286000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d">
            <a:extLst>
              <a:ext uri="{FF2B5EF4-FFF2-40B4-BE49-F238E27FC236}">
                <a16:creationId xmlns:a16="http://schemas.microsoft.com/office/drawing/2014/main" id="{2E438128-EA3B-8637-4713-63EFC68BB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290" y="4548187"/>
            <a:ext cx="2168525" cy="2286000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5">
            <a:extLst>
              <a:ext uri="{FF2B5EF4-FFF2-40B4-BE49-F238E27FC236}">
                <a16:creationId xmlns:a16="http://schemas.microsoft.com/office/drawing/2014/main" id="{04AA3E7A-F449-F9AB-3E5E-F9BDE2190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9940" y="61912"/>
            <a:ext cx="1200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Vertical</a:t>
            </a:r>
          </a:p>
        </p:txBody>
      </p:sp>
      <p:sp>
        <p:nvSpPr>
          <p:cNvPr id="12" name="Text Box 16">
            <a:extLst>
              <a:ext uri="{FF2B5EF4-FFF2-40B4-BE49-F238E27FC236}">
                <a16:creationId xmlns:a16="http://schemas.microsoft.com/office/drawing/2014/main" id="{1D2C3F0C-5F3C-1FB7-9DC8-F10D36A05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6140" y="2700337"/>
            <a:ext cx="104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Radial</a:t>
            </a:r>
          </a:p>
        </p:txBody>
      </p:sp>
      <p:sp>
        <p:nvSpPr>
          <p:cNvPr id="13" name="Text Box 17">
            <a:extLst>
              <a:ext uri="{FF2B5EF4-FFF2-40B4-BE49-F238E27FC236}">
                <a16:creationId xmlns:a16="http://schemas.microsoft.com/office/drawing/2014/main" id="{3C9FAAA8-E491-6F08-5F3D-3FFE9D885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1015" y="4738687"/>
            <a:ext cx="170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Transverse</a:t>
            </a:r>
          </a:p>
        </p:txBody>
      </p:sp>
      <p:sp>
        <p:nvSpPr>
          <p:cNvPr id="14" name="Text Box 19">
            <a:extLst>
              <a:ext uri="{FF2B5EF4-FFF2-40B4-BE49-F238E27FC236}">
                <a16:creationId xmlns:a16="http://schemas.microsoft.com/office/drawing/2014/main" id="{6DE9CF7B-C55E-692E-5D86-DB920838B3E0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7646196" y="3207693"/>
            <a:ext cx="54809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1ABF"/>
                </a:solidFill>
              </a:rPr>
              <a:t>From IRIS</a:t>
            </a:r>
            <a:r>
              <a:rPr lang="en-US" dirty="0">
                <a:solidFill>
                  <a:srgbClr val="001ABF"/>
                </a:solidFill>
                <a:latin typeface="Arial"/>
              </a:rPr>
              <a:t>’</a:t>
            </a:r>
            <a:r>
              <a:rPr lang="en-US" dirty="0">
                <a:solidFill>
                  <a:srgbClr val="001ABF"/>
                </a:solidFill>
              </a:rPr>
              <a:t> </a:t>
            </a:r>
            <a:r>
              <a:rPr lang="en-US" dirty="0">
                <a:solidFill>
                  <a:srgbClr val="001ABF"/>
                </a:solidFill>
                <a:latin typeface="Arial"/>
              </a:rPr>
              <a:t>“</a:t>
            </a:r>
            <a:r>
              <a:rPr lang="en-US" dirty="0" err="1">
                <a:solidFill>
                  <a:srgbClr val="001ABF"/>
                </a:solidFill>
              </a:rPr>
              <a:t>globalstacks</a:t>
            </a:r>
            <a:r>
              <a:rPr lang="en-US" dirty="0">
                <a:solidFill>
                  <a:srgbClr val="001ABF"/>
                </a:solidFill>
                <a:latin typeface="Arial"/>
              </a:rPr>
              <a:t>”</a:t>
            </a:r>
            <a:r>
              <a:rPr lang="en-US" dirty="0">
                <a:solidFill>
                  <a:srgbClr val="001ABF"/>
                </a:solidFill>
              </a:rPr>
              <a:t> data product</a:t>
            </a:r>
          </a:p>
        </p:txBody>
      </p:sp>
    </p:spTree>
    <p:extLst>
      <p:ext uri="{BB962C8B-B14F-4D97-AF65-F5344CB8AC3E}">
        <p14:creationId xmlns:p14="http://schemas.microsoft.com/office/powerpoint/2010/main" val="2636783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D54DBC-64EE-48DF-A6AE-4293DECA0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2439" y="1497013"/>
            <a:ext cx="5634037" cy="524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100" dirty="0">
                <a:latin typeface="Courier" charset="0"/>
                <a:cs typeface="Times New Roman" charset="0"/>
              </a:rPr>
              <a:t>Model: iasp91</a:t>
            </a:r>
            <a:endParaRPr lang="en-US" sz="600" dirty="0">
              <a:cs typeface="ＭＳ Ｐゴシック" charset="0"/>
            </a:endParaRPr>
          </a:p>
          <a:p>
            <a:pPr eaLnBrk="0" hangingPunct="0"/>
            <a:r>
              <a:rPr lang="en-US" sz="1100" dirty="0">
                <a:latin typeface="Courier" charset="0"/>
                <a:cs typeface="Times New Roman" charset="0"/>
              </a:rPr>
              <a:t>Distance   Depth   Phase   Travel    Ray </a:t>
            </a:r>
            <a:r>
              <a:rPr lang="en-US" sz="1100" dirty="0" err="1">
                <a:latin typeface="Courier" charset="0"/>
                <a:cs typeface="Times New Roman" charset="0"/>
              </a:rPr>
              <a:t>Param</a:t>
            </a:r>
            <a:r>
              <a:rPr lang="en-US" sz="1100" dirty="0">
                <a:latin typeface="Courier" charset="0"/>
                <a:cs typeface="Times New Roman" charset="0"/>
              </a:rPr>
              <a:t>   Purist    Purist</a:t>
            </a:r>
            <a:endParaRPr lang="en-US" sz="600" dirty="0">
              <a:cs typeface="ＭＳ Ｐゴシック" charset="0"/>
            </a:endParaRPr>
          </a:p>
          <a:p>
            <a:pPr eaLnBrk="0" hangingPunct="0"/>
            <a:r>
              <a:rPr lang="en-US" sz="1100" dirty="0">
                <a:latin typeface="Courier" charset="0"/>
                <a:cs typeface="Times New Roman" charset="0"/>
              </a:rPr>
              <a:t>  (</a:t>
            </a:r>
            <a:r>
              <a:rPr lang="en-US" sz="1100" dirty="0" err="1">
                <a:latin typeface="Courier" charset="0"/>
                <a:cs typeface="Times New Roman" charset="0"/>
              </a:rPr>
              <a:t>deg</a:t>
            </a:r>
            <a:r>
              <a:rPr lang="en-US" sz="1100" dirty="0">
                <a:latin typeface="Courier" charset="0"/>
                <a:cs typeface="Times New Roman" charset="0"/>
              </a:rPr>
              <a:t>)     (km)   Name    Time (s)  p (s/</a:t>
            </a:r>
            <a:r>
              <a:rPr lang="en-US" sz="1100" dirty="0" err="1">
                <a:latin typeface="Courier" charset="0"/>
                <a:cs typeface="Times New Roman" charset="0"/>
              </a:rPr>
              <a:t>deg</a:t>
            </a:r>
            <a:r>
              <a:rPr lang="en-US" sz="1100" dirty="0">
                <a:latin typeface="Courier" charset="0"/>
                <a:cs typeface="Times New Roman" charset="0"/>
              </a:rPr>
              <a:t>)  Distance   Name</a:t>
            </a:r>
            <a:endParaRPr lang="en-US" sz="600" dirty="0">
              <a:cs typeface="ＭＳ Ｐゴシック" charset="0"/>
            </a:endParaRPr>
          </a:p>
          <a:p>
            <a:pPr eaLnBrk="0" hangingPunct="0"/>
            <a:r>
              <a:rPr lang="en-US" sz="1100" dirty="0">
                <a:latin typeface="Courier" charset="0"/>
                <a:cs typeface="Times New Roman" charset="0"/>
              </a:rPr>
              <a:t>----------------------------------------------------------------</a:t>
            </a:r>
            <a:endParaRPr lang="en-US" sz="600" dirty="0">
              <a:cs typeface="ＭＳ Ｐゴシック" charset="0"/>
            </a:endParaRPr>
          </a:p>
          <a:p>
            <a:pPr eaLnBrk="0" hangingPunct="0"/>
            <a:r>
              <a:rPr lang="en-US" sz="1100" dirty="0">
                <a:latin typeface="Courier" charset="0"/>
                <a:cs typeface="Times New Roman" charset="0"/>
              </a:rPr>
              <a:t>   78.42   582.0   P        661.30     5.320      78.42  = P    </a:t>
            </a:r>
            <a:endParaRPr lang="en-US" sz="600" dirty="0">
              <a:cs typeface="ＭＳ Ｐゴシック" charset="0"/>
            </a:endParaRPr>
          </a:p>
          <a:p>
            <a:pPr eaLnBrk="0" hangingPunct="0"/>
            <a:r>
              <a:rPr lang="en-US" sz="1100" dirty="0">
                <a:latin typeface="Courier" charset="0"/>
                <a:cs typeface="Times New Roman" charset="0"/>
              </a:rPr>
              <a:t>   78.42   582.0   </a:t>
            </a:r>
            <a:r>
              <a:rPr lang="en-US" sz="1100" dirty="0" err="1">
                <a:latin typeface="Courier" charset="0"/>
                <a:cs typeface="Times New Roman" charset="0"/>
              </a:rPr>
              <a:t>PcP</a:t>
            </a:r>
            <a:r>
              <a:rPr lang="en-US" sz="1100" dirty="0">
                <a:latin typeface="Courier" charset="0"/>
                <a:cs typeface="Times New Roman" charset="0"/>
              </a:rPr>
              <a:t>      667.71     4.365      78.42  = </a:t>
            </a:r>
            <a:r>
              <a:rPr lang="en-US" sz="1100" dirty="0" err="1">
                <a:latin typeface="Courier" charset="0"/>
                <a:cs typeface="Times New Roman" charset="0"/>
              </a:rPr>
              <a:t>PcP</a:t>
            </a:r>
            <a:r>
              <a:rPr lang="en-US" sz="1100" dirty="0">
                <a:latin typeface="Courier" charset="0"/>
                <a:cs typeface="Times New Roman" charset="0"/>
              </a:rPr>
              <a:t>  </a:t>
            </a:r>
            <a:endParaRPr lang="en-US" sz="600" dirty="0">
              <a:cs typeface="ＭＳ Ｐゴシック" charset="0"/>
            </a:endParaRPr>
          </a:p>
          <a:p>
            <a:pPr eaLnBrk="0" hangingPunct="0"/>
            <a:r>
              <a:rPr lang="en-US" sz="1100" dirty="0">
                <a:latin typeface="Courier" charset="0"/>
                <a:cs typeface="Times New Roman" charset="0"/>
              </a:rPr>
              <a:t>   78.42   582.0   </a:t>
            </a:r>
            <a:r>
              <a:rPr lang="en-US" sz="1100" dirty="0" err="1">
                <a:latin typeface="Courier" charset="0"/>
                <a:cs typeface="Times New Roman" charset="0"/>
              </a:rPr>
              <a:t>pP</a:t>
            </a:r>
            <a:r>
              <a:rPr lang="en-US" sz="1100" dirty="0">
                <a:latin typeface="Courier" charset="0"/>
                <a:cs typeface="Times New Roman" charset="0"/>
              </a:rPr>
              <a:t>       783.24     5.745      78.42  = </a:t>
            </a:r>
            <a:r>
              <a:rPr lang="en-US" sz="1100" dirty="0" err="1">
                <a:latin typeface="Courier" charset="0"/>
                <a:cs typeface="Times New Roman" charset="0"/>
              </a:rPr>
              <a:t>pP</a:t>
            </a:r>
            <a:r>
              <a:rPr lang="en-US" sz="1100" dirty="0">
                <a:latin typeface="Courier" charset="0"/>
                <a:cs typeface="Times New Roman" charset="0"/>
              </a:rPr>
              <a:t>   </a:t>
            </a:r>
            <a:endParaRPr lang="en-US" sz="600" dirty="0">
              <a:cs typeface="ＭＳ Ｐゴシック" charset="0"/>
            </a:endParaRPr>
          </a:p>
          <a:p>
            <a:pPr eaLnBrk="0" hangingPunct="0"/>
            <a:r>
              <a:rPr lang="en-US" sz="1100" dirty="0">
                <a:latin typeface="Courier" charset="0"/>
                <a:cs typeface="Times New Roman" charset="0"/>
              </a:rPr>
              <a:t>   78.42   582.0   </a:t>
            </a:r>
            <a:r>
              <a:rPr lang="en-US" sz="1100" dirty="0" err="1">
                <a:latin typeface="Courier" charset="0"/>
                <a:cs typeface="Times New Roman" charset="0"/>
              </a:rPr>
              <a:t>sP</a:t>
            </a:r>
            <a:r>
              <a:rPr lang="en-US" sz="1100" dirty="0">
                <a:latin typeface="Courier" charset="0"/>
                <a:cs typeface="Times New Roman" charset="0"/>
              </a:rPr>
              <a:t>       842.91     5.632      78.42  = </a:t>
            </a:r>
            <a:r>
              <a:rPr lang="en-US" sz="1100" dirty="0" err="1">
                <a:latin typeface="Courier" charset="0"/>
                <a:cs typeface="Times New Roman" charset="0"/>
              </a:rPr>
              <a:t>sP</a:t>
            </a:r>
            <a:r>
              <a:rPr lang="en-US" sz="1100" dirty="0">
                <a:latin typeface="Courier" charset="0"/>
                <a:cs typeface="Times New Roman" charset="0"/>
              </a:rPr>
              <a:t>   </a:t>
            </a:r>
            <a:endParaRPr lang="en-US" sz="600" dirty="0">
              <a:cs typeface="ＭＳ Ｐゴシック" charset="0"/>
            </a:endParaRPr>
          </a:p>
          <a:p>
            <a:pPr eaLnBrk="0" hangingPunct="0"/>
            <a:r>
              <a:rPr lang="en-US" sz="1100" dirty="0">
                <a:latin typeface="Courier" charset="0"/>
                <a:cs typeface="Times New Roman" charset="0"/>
              </a:rPr>
              <a:t>   78.42   582.0   PP       849.12     8.184      78.42  = PP   </a:t>
            </a:r>
            <a:endParaRPr lang="en-US" sz="600" dirty="0">
              <a:cs typeface="ＭＳ Ｐゴシック" charset="0"/>
            </a:endParaRPr>
          </a:p>
          <a:p>
            <a:pPr eaLnBrk="0" hangingPunct="0"/>
            <a:r>
              <a:rPr lang="en-US" sz="1100" dirty="0">
                <a:latin typeface="Courier" charset="0"/>
                <a:cs typeface="Times New Roman" charset="0"/>
              </a:rPr>
              <a:t>   78.42   582.0   </a:t>
            </a:r>
            <a:r>
              <a:rPr lang="en-US" sz="1100" dirty="0" err="1">
                <a:latin typeface="Courier" charset="0"/>
                <a:cs typeface="Times New Roman" charset="0"/>
              </a:rPr>
              <a:t>pPP</a:t>
            </a:r>
            <a:r>
              <a:rPr lang="en-US" sz="1100" dirty="0">
                <a:latin typeface="Courier" charset="0"/>
                <a:cs typeface="Times New Roman" charset="0"/>
              </a:rPr>
              <a:t>      948.77     8.533      78.42  = </a:t>
            </a:r>
            <a:r>
              <a:rPr lang="en-US" sz="1100" dirty="0" err="1">
                <a:latin typeface="Courier" charset="0"/>
                <a:cs typeface="Times New Roman" charset="0"/>
              </a:rPr>
              <a:t>pPP</a:t>
            </a:r>
            <a:r>
              <a:rPr lang="en-US" sz="1100" dirty="0">
                <a:latin typeface="Courier" charset="0"/>
                <a:cs typeface="Times New Roman" charset="0"/>
              </a:rPr>
              <a:t>  </a:t>
            </a:r>
            <a:endParaRPr lang="en-US" sz="600" dirty="0">
              <a:cs typeface="ＭＳ Ｐゴシック" charset="0"/>
            </a:endParaRPr>
          </a:p>
          <a:p>
            <a:pPr eaLnBrk="0" hangingPunct="0"/>
            <a:r>
              <a:rPr lang="en-US" sz="1100" dirty="0">
                <a:latin typeface="Courier" charset="0"/>
                <a:cs typeface="Times New Roman" charset="0"/>
              </a:rPr>
              <a:t>   78.42   582.0   PPP      961.12     8.926      78.42  = PPP  </a:t>
            </a:r>
            <a:endParaRPr lang="en-US" sz="600" dirty="0">
              <a:cs typeface="ＭＳ Ｐゴシック" charset="0"/>
            </a:endParaRPr>
          </a:p>
          <a:p>
            <a:pPr eaLnBrk="0" hangingPunct="0"/>
            <a:r>
              <a:rPr lang="en-US" sz="1100" dirty="0">
                <a:latin typeface="Courier" charset="0"/>
                <a:cs typeface="Times New Roman" charset="0"/>
              </a:rPr>
              <a:t>   78.42   582.0   </a:t>
            </a:r>
            <a:r>
              <a:rPr lang="en-US" sz="1100" dirty="0" err="1">
                <a:latin typeface="Courier" charset="0"/>
                <a:cs typeface="Times New Roman" charset="0"/>
              </a:rPr>
              <a:t>PKiKP</a:t>
            </a:r>
            <a:r>
              <a:rPr lang="en-US" sz="1100" dirty="0">
                <a:latin typeface="Courier" charset="0"/>
                <a:cs typeface="Times New Roman" charset="0"/>
              </a:rPr>
              <a:t>    991.08     1.538      78.42  = </a:t>
            </a:r>
            <a:r>
              <a:rPr lang="en-US" sz="1100" dirty="0" err="1">
                <a:latin typeface="Courier" charset="0"/>
                <a:cs typeface="Times New Roman" charset="0"/>
              </a:rPr>
              <a:t>PKiKP</a:t>
            </a:r>
            <a:endParaRPr lang="en-US" sz="600" dirty="0">
              <a:cs typeface="ＭＳ Ｐゴシック" charset="0"/>
            </a:endParaRPr>
          </a:p>
          <a:p>
            <a:pPr eaLnBrk="0" hangingPunct="0"/>
            <a:r>
              <a:rPr lang="en-US" sz="1100" dirty="0">
                <a:latin typeface="Courier" charset="0"/>
                <a:cs typeface="Times New Roman" charset="0"/>
              </a:rPr>
              <a:t>   78.42   582.0   </a:t>
            </a:r>
            <a:r>
              <a:rPr lang="en-US" sz="1100" dirty="0" err="1">
                <a:latin typeface="Courier" charset="0"/>
                <a:cs typeface="Times New Roman" charset="0"/>
              </a:rPr>
              <a:t>sPP</a:t>
            </a:r>
            <a:r>
              <a:rPr lang="en-US" sz="1100" dirty="0">
                <a:latin typeface="Courier" charset="0"/>
                <a:cs typeface="Times New Roman" charset="0"/>
              </a:rPr>
              <a:t>     1014.64     8.428      78.42  = </a:t>
            </a:r>
            <a:r>
              <a:rPr lang="en-US" sz="1100" dirty="0" err="1">
                <a:latin typeface="Courier" charset="0"/>
                <a:cs typeface="Times New Roman" charset="0"/>
              </a:rPr>
              <a:t>sPP</a:t>
            </a:r>
            <a:r>
              <a:rPr lang="en-US" sz="1100" dirty="0">
                <a:latin typeface="Courier" charset="0"/>
                <a:cs typeface="Times New Roman" charset="0"/>
              </a:rPr>
              <a:t>  </a:t>
            </a:r>
            <a:endParaRPr lang="en-US" sz="600" dirty="0">
              <a:cs typeface="ＭＳ Ｐゴシック" charset="0"/>
            </a:endParaRPr>
          </a:p>
          <a:p>
            <a:pPr eaLnBrk="0" hangingPunct="0"/>
            <a:r>
              <a:rPr lang="en-US" sz="1100" dirty="0">
                <a:latin typeface="Courier" charset="0"/>
                <a:cs typeface="Times New Roman" charset="0"/>
              </a:rPr>
              <a:t>   78.42   582.0   S       1210.59    10.354      78.42  = S    </a:t>
            </a:r>
            <a:endParaRPr lang="en-US" sz="600" dirty="0">
              <a:cs typeface="ＭＳ Ｐゴシック" charset="0"/>
            </a:endParaRPr>
          </a:p>
          <a:p>
            <a:pPr eaLnBrk="0" hangingPunct="0"/>
            <a:r>
              <a:rPr lang="en-US" sz="1100" dirty="0">
                <a:latin typeface="Courier" charset="0"/>
                <a:cs typeface="Times New Roman" charset="0"/>
              </a:rPr>
              <a:t>   78.42   582.0   SKS     1219.66     6.936      78.42  = SKS  </a:t>
            </a:r>
            <a:endParaRPr lang="en-US" sz="600" dirty="0">
              <a:cs typeface="ＭＳ Ｐゴシック" charset="0"/>
            </a:endParaRPr>
          </a:p>
          <a:p>
            <a:pPr eaLnBrk="0" hangingPunct="0"/>
            <a:r>
              <a:rPr lang="en-US" sz="1100" dirty="0">
                <a:latin typeface="Courier" charset="0"/>
                <a:cs typeface="Times New Roman" charset="0"/>
              </a:rPr>
              <a:t>   78.42   582.0   </a:t>
            </a:r>
            <a:r>
              <a:rPr lang="en-US" sz="1100" dirty="0" err="1">
                <a:latin typeface="Courier" charset="0"/>
                <a:cs typeface="Times New Roman" charset="0"/>
              </a:rPr>
              <a:t>ScS</a:t>
            </a:r>
            <a:r>
              <a:rPr lang="en-US" sz="1100" dirty="0">
                <a:latin typeface="Courier" charset="0"/>
                <a:cs typeface="Times New Roman" charset="0"/>
              </a:rPr>
              <a:t>     1228.49     8.159      78.42  = </a:t>
            </a:r>
            <a:r>
              <a:rPr lang="en-US" sz="1100" dirty="0" err="1">
                <a:latin typeface="Courier" charset="0"/>
                <a:cs typeface="Times New Roman" charset="0"/>
              </a:rPr>
              <a:t>ScS</a:t>
            </a:r>
            <a:r>
              <a:rPr lang="en-US" sz="1100" dirty="0">
                <a:latin typeface="Courier" charset="0"/>
                <a:cs typeface="Times New Roman" charset="0"/>
              </a:rPr>
              <a:t>  </a:t>
            </a:r>
            <a:endParaRPr lang="en-US" sz="600" dirty="0">
              <a:cs typeface="ＭＳ Ｐゴシック" charset="0"/>
            </a:endParaRPr>
          </a:p>
          <a:p>
            <a:pPr eaLnBrk="0" hangingPunct="0"/>
            <a:r>
              <a:rPr lang="en-US" sz="1100" dirty="0">
                <a:latin typeface="Courier" charset="0"/>
                <a:cs typeface="Times New Roman" charset="0"/>
              </a:rPr>
              <a:t>   78.42   582.0   SP      1257.04    12.378      78.42  = SP   </a:t>
            </a:r>
            <a:endParaRPr lang="en-US" sz="600" dirty="0">
              <a:cs typeface="ＭＳ Ｐゴシック" charset="0"/>
            </a:endParaRPr>
          </a:p>
          <a:p>
            <a:pPr eaLnBrk="0" hangingPunct="0"/>
            <a:r>
              <a:rPr lang="en-US" sz="1100" dirty="0">
                <a:latin typeface="Courier" charset="0"/>
                <a:cs typeface="Times New Roman" charset="0"/>
              </a:rPr>
              <a:t>   78.42   582.0   </a:t>
            </a:r>
            <a:r>
              <a:rPr lang="en-US" sz="1100" dirty="0" err="1">
                <a:latin typeface="Courier" charset="0"/>
                <a:cs typeface="Times New Roman" charset="0"/>
              </a:rPr>
              <a:t>sS</a:t>
            </a:r>
            <a:r>
              <a:rPr lang="en-US" sz="1100" dirty="0">
                <a:latin typeface="Courier" charset="0"/>
                <a:cs typeface="Times New Roman" charset="0"/>
              </a:rPr>
              <a:t>      1428.79    11.104      78.42  = </a:t>
            </a:r>
            <a:r>
              <a:rPr lang="en-US" sz="1100" dirty="0" err="1">
                <a:latin typeface="Courier" charset="0"/>
                <a:cs typeface="Times New Roman" charset="0"/>
              </a:rPr>
              <a:t>sS</a:t>
            </a:r>
            <a:r>
              <a:rPr lang="en-US" sz="1100" dirty="0">
                <a:latin typeface="Courier" charset="0"/>
                <a:cs typeface="Times New Roman" charset="0"/>
              </a:rPr>
              <a:t>   </a:t>
            </a:r>
            <a:endParaRPr lang="en-US" sz="600" dirty="0">
              <a:cs typeface="ＭＳ Ｐゴシック" charset="0"/>
            </a:endParaRPr>
          </a:p>
          <a:p>
            <a:pPr eaLnBrk="0" hangingPunct="0"/>
            <a:r>
              <a:rPr lang="en-US" sz="1100" dirty="0">
                <a:latin typeface="Courier" charset="0"/>
                <a:cs typeface="Times New Roman" charset="0"/>
              </a:rPr>
              <a:t>   78.42   582.0   </a:t>
            </a:r>
            <a:r>
              <a:rPr lang="en-US" sz="1100" dirty="0" err="1">
                <a:latin typeface="Courier" charset="0"/>
                <a:cs typeface="Times New Roman" charset="0"/>
              </a:rPr>
              <a:t>sScS</a:t>
            </a:r>
            <a:r>
              <a:rPr lang="en-US" sz="1100" dirty="0">
                <a:latin typeface="Courier" charset="0"/>
                <a:cs typeface="Times New Roman" charset="0"/>
              </a:rPr>
              <a:t>    1460.15     8.064      78.42  = </a:t>
            </a:r>
            <a:r>
              <a:rPr lang="en-US" sz="1100" dirty="0" err="1">
                <a:latin typeface="Courier" charset="0"/>
                <a:cs typeface="Times New Roman" charset="0"/>
              </a:rPr>
              <a:t>sScS</a:t>
            </a:r>
            <a:r>
              <a:rPr lang="en-US" sz="1100" dirty="0">
                <a:latin typeface="Courier" charset="0"/>
                <a:cs typeface="Times New Roman" charset="0"/>
              </a:rPr>
              <a:t> </a:t>
            </a:r>
            <a:endParaRPr lang="en-US" sz="600" dirty="0">
              <a:cs typeface="ＭＳ Ｐゴシック" charset="0"/>
            </a:endParaRPr>
          </a:p>
          <a:p>
            <a:pPr eaLnBrk="0" hangingPunct="0"/>
            <a:r>
              <a:rPr lang="en-US" sz="1100" dirty="0">
                <a:latin typeface="Courier" charset="0"/>
                <a:cs typeface="Times New Roman" charset="0"/>
              </a:rPr>
              <a:t>   78.42   582.0   </a:t>
            </a:r>
            <a:r>
              <a:rPr lang="en-US" sz="1100" dirty="0" err="1">
                <a:latin typeface="Courier" charset="0"/>
                <a:cs typeface="Times New Roman" charset="0"/>
              </a:rPr>
              <a:t>sSP</a:t>
            </a:r>
            <a:r>
              <a:rPr lang="en-US" sz="1100" dirty="0">
                <a:latin typeface="Courier" charset="0"/>
                <a:cs typeface="Times New Roman" charset="0"/>
              </a:rPr>
              <a:t>     1461.76    13.035      78.42  = </a:t>
            </a:r>
            <a:r>
              <a:rPr lang="en-US" sz="1100" dirty="0" err="1">
                <a:latin typeface="Courier" charset="0"/>
                <a:cs typeface="Times New Roman" charset="0"/>
              </a:rPr>
              <a:t>sSP</a:t>
            </a:r>
            <a:r>
              <a:rPr lang="en-US" sz="1100" dirty="0">
                <a:latin typeface="Courier" charset="0"/>
                <a:cs typeface="Times New Roman" charset="0"/>
              </a:rPr>
              <a:t>  </a:t>
            </a:r>
            <a:endParaRPr lang="en-US" sz="600" dirty="0">
              <a:cs typeface="ＭＳ Ｐゴシック" charset="0"/>
            </a:endParaRPr>
          </a:p>
          <a:p>
            <a:pPr eaLnBrk="0" hangingPunct="0"/>
            <a:r>
              <a:rPr lang="en-US" sz="1100" dirty="0">
                <a:latin typeface="Courier" charset="0"/>
                <a:cs typeface="Times New Roman" charset="0"/>
              </a:rPr>
              <a:t>   78.42   582.0   SS      1531.38    14.801      78.42  = SS   </a:t>
            </a:r>
            <a:endParaRPr lang="en-US" sz="600" dirty="0">
              <a:cs typeface="ＭＳ Ｐゴシック" charset="0"/>
            </a:endParaRPr>
          </a:p>
          <a:p>
            <a:pPr eaLnBrk="0" hangingPunct="0"/>
            <a:r>
              <a:rPr lang="en-US" sz="1100" dirty="0">
                <a:latin typeface="Courier" charset="0"/>
                <a:cs typeface="Times New Roman" charset="0"/>
              </a:rPr>
              <a:t>   78.42   582.0   </a:t>
            </a:r>
            <a:r>
              <a:rPr lang="en-US" sz="1100" dirty="0" err="1">
                <a:latin typeface="Courier" charset="0"/>
                <a:cs typeface="Times New Roman" charset="0"/>
              </a:rPr>
              <a:t>sSS</a:t>
            </a:r>
            <a:r>
              <a:rPr lang="en-US" sz="1100" dirty="0">
                <a:latin typeface="Courier" charset="0"/>
                <a:cs typeface="Times New Roman" charset="0"/>
              </a:rPr>
              <a:t>     1715.18    15.253      78.42  = </a:t>
            </a:r>
            <a:r>
              <a:rPr lang="en-US" sz="1100" dirty="0" err="1">
                <a:latin typeface="Courier" charset="0"/>
                <a:cs typeface="Times New Roman" charset="0"/>
              </a:rPr>
              <a:t>sSS</a:t>
            </a:r>
            <a:r>
              <a:rPr lang="en-US" sz="1100" dirty="0">
                <a:latin typeface="Courier" charset="0"/>
                <a:cs typeface="Times New Roman" charset="0"/>
              </a:rPr>
              <a:t>  </a:t>
            </a:r>
            <a:endParaRPr lang="en-US" sz="600" dirty="0">
              <a:cs typeface="ＭＳ Ｐゴシック" charset="0"/>
            </a:endParaRPr>
          </a:p>
          <a:p>
            <a:pPr eaLnBrk="0" hangingPunct="0"/>
            <a:r>
              <a:rPr lang="en-US" sz="1100" dirty="0">
                <a:latin typeface="Courier" charset="0"/>
                <a:cs typeface="Times New Roman" charset="0"/>
              </a:rPr>
              <a:t>   78.42   582.0   SSS     1740.68    15.739      78.42  = SSS  </a:t>
            </a:r>
            <a:endParaRPr lang="en-US" sz="600" dirty="0">
              <a:cs typeface="ＭＳ Ｐゴシック" charset="0"/>
            </a:endParaRPr>
          </a:p>
          <a:p>
            <a:pPr eaLnBrk="0" hangingPunct="0"/>
            <a:r>
              <a:rPr lang="en-US" sz="1100" dirty="0">
                <a:latin typeface="Courier" charset="0"/>
                <a:cs typeface="Times New Roman" charset="0"/>
              </a:rPr>
              <a:t>   78.42   582.0   PKKP    1792.41     2.218     281.58  = PKKP </a:t>
            </a:r>
            <a:endParaRPr lang="en-US" sz="600" dirty="0">
              <a:cs typeface="ＭＳ Ｐゴシック" charset="0"/>
            </a:endParaRPr>
          </a:p>
          <a:p>
            <a:pPr eaLnBrk="0" hangingPunct="0"/>
            <a:r>
              <a:rPr lang="en-US" sz="1100" dirty="0">
                <a:latin typeface="Courier" charset="0"/>
                <a:cs typeface="Times New Roman" charset="0"/>
              </a:rPr>
              <a:t>   78.42   582.0   SSSS    1929.20    16.578      78.42  = SSSS </a:t>
            </a:r>
            <a:endParaRPr lang="en-US" sz="600" dirty="0">
              <a:cs typeface="ＭＳ Ｐゴシック" charset="0"/>
            </a:endParaRPr>
          </a:p>
          <a:p>
            <a:pPr eaLnBrk="0" hangingPunct="0"/>
            <a:r>
              <a:rPr lang="en-US" sz="1100" dirty="0">
                <a:latin typeface="Courier" charset="0"/>
                <a:cs typeface="Times New Roman" charset="0"/>
              </a:rPr>
              <a:t>   78.42   582.0   SSSS    1937.70    17.537      78.42  = SSSS </a:t>
            </a:r>
            <a:endParaRPr lang="en-US" sz="600" dirty="0">
              <a:cs typeface="ＭＳ Ｐゴシック" charset="0"/>
            </a:endParaRPr>
          </a:p>
          <a:p>
            <a:pPr eaLnBrk="0" hangingPunct="0"/>
            <a:r>
              <a:rPr lang="en-US" sz="1100" dirty="0">
                <a:latin typeface="Courier" charset="0"/>
                <a:cs typeface="Times New Roman" charset="0"/>
              </a:rPr>
              <a:t>   78.42   582.0   PPP     2334.08     4.560     281.58  = PPP  </a:t>
            </a:r>
            <a:endParaRPr lang="en-US" sz="600" dirty="0">
              <a:cs typeface="ＭＳ Ｐゴシック" charset="0"/>
            </a:endParaRPr>
          </a:p>
          <a:p>
            <a:pPr eaLnBrk="0" hangingPunct="0"/>
            <a:r>
              <a:rPr lang="en-US" sz="1100" dirty="0">
                <a:latin typeface="Courier" charset="0"/>
                <a:cs typeface="Times New Roman" charset="0"/>
              </a:rPr>
              <a:t>   78.42   582.0   SSS     4296.14     8.677     281.58  = SSS  </a:t>
            </a:r>
            <a:endParaRPr lang="en-US" sz="600" dirty="0">
              <a:cs typeface="ＭＳ Ｐゴシック" charset="0"/>
            </a:endParaRPr>
          </a:p>
          <a:p>
            <a:pPr eaLnBrk="0" hangingPunct="0"/>
            <a:r>
              <a:rPr lang="en-US" sz="1100" dirty="0">
                <a:latin typeface="Courier" charset="0"/>
                <a:cs typeface="Times New Roman" charset="0"/>
              </a:rPr>
              <a:t>   78.42   582.0   SSSS    4815.24    11.581     281.58  = SSSS</a:t>
            </a:r>
            <a:endParaRPr lang="en-US" sz="600" dirty="0">
              <a:cs typeface="ＭＳ Ｐゴシック" charset="0"/>
            </a:endParaRPr>
          </a:p>
          <a:p>
            <a:pPr eaLnBrk="0" hangingPunct="0"/>
            <a:endParaRPr lang="en-US" sz="1800" dirty="0">
              <a:cs typeface="ＭＳ Ｐゴシック" charset="0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68D48762-A40E-D28E-0794-240E392F4D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9189" y="266700"/>
            <a:ext cx="455605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1ABF"/>
                </a:solidFill>
                <a:cs typeface="ＭＳ Ｐゴシック" charset="0"/>
              </a:rPr>
              <a:t>is horizontal component of the</a:t>
            </a:r>
          </a:p>
          <a:p>
            <a:r>
              <a:rPr lang="en-US" dirty="0">
                <a:solidFill>
                  <a:srgbClr val="001ABF"/>
                </a:solidFill>
                <a:cs typeface="ＭＳ Ｐゴシック" charset="0"/>
              </a:rPr>
              <a:t>slowness vector; here </a:t>
            </a:r>
            <a:r>
              <a:rPr lang="en-US" i="1" dirty="0">
                <a:solidFill>
                  <a:schemeClr val="tx2"/>
                </a:solidFill>
                <a:latin typeface="Symbol" charset="0"/>
                <a:cs typeface="ＭＳ Ｐゴシック" charset="0"/>
                <a:sym typeface="Symbol" charset="0"/>
              </a:rPr>
              <a:t></a:t>
            </a:r>
            <a:r>
              <a:rPr lang="en-US" dirty="0">
                <a:solidFill>
                  <a:schemeClr val="accent2"/>
                </a:solidFill>
                <a:cs typeface="ＭＳ Ｐゴシック" charset="0"/>
              </a:rPr>
              <a:t> </a:t>
            </a:r>
            <a:r>
              <a:rPr lang="en-US" dirty="0">
                <a:solidFill>
                  <a:srgbClr val="001ABF"/>
                </a:solidFill>
                <a:cs typeface="ＭＳ Ｐゴシック" charset="0"/>
              </a:rPr>
              <a:t>is angle</a:t>
            </a:r>
          </a:p>
          <a:p>
            <a:r>
              <a:rPr lang="en-US" dirty="0">
                <a:solidFill>
                  <a:srgbClr val="001ABF"/>
                </a:solidFill>
                <a:cs typeface="ＭＳ Ｐゴシック" charset="0"/>
              </a:rPr>
              <a:t>from vertical.</a:t>
            </a:r>
            <a:endParaRPr lang="en-US" dirty="0">
              <a:solidFill>
                <a:srgbClr val="001AB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1068FC-33EF-7AD9-7E10-A1A968895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476" y="484188"/>
            <a:ext cx="114300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2168F04C-32FE-5F07-F94C-5A12FA77C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6476" y="1638300"/>
            <a:ext cx="3304260" cy="4985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i="1" dirty="0">
                <a:solidFill>
                  <a:srgbClr val="001ABF"/>
                </a:solidFill>
                <a:latin typeface="Arial Black" charset="0"/>
                <a:cs typeface="ＭＳ Ｐゴシック" charset="0"/>
              </a:rPr>
              <a:t>Identifying</a:t>
            </a:r>
          </a:p>
          <a:p>
            <a:r>
              <a:rPr lang="en-US" i="1" dirty="0">
                <a:solidFill>
                  <a:srgbClr val="001ABF"/>
                </a:solidFill>
                <a:latin typeface="Arial Black" charset="0"/>
                <a:cs typeface="ＭＳ Ｐゴシック" charset="0"/>
              </a:rPr>
              <a:t>Phases</a:t>
            </a:r>
            <a:r>
              <a:rPr lang="en-US" dirty="0">
                <a:solidFill>
                  <a:srgbClr val="001ABF"/>
                </a:solidFill>
                <a:cs typeface="ＭＳ Ｐゴシック" charset="0"/>
              </a:rPr>
              <a:t>:</a:t>
            </a:r>
          </a:p>
          <a:p>
            <a:r>
              <a:rPr lang="en-US" dirty="0">
                <a:solidFill>
                  <a:srgbClr val="001ABF"/>
                </a:solidFill>
                <a:cs typeface="ＭＳ Ｐゴシック" charset="0"/>
              </a:rPr>
              <a:t>We can predict the</a:t>
            </a:r>
          </a:p>
          <a:p>
            <a:r>
              <a:rPr lang="en-US" dirty="0">
                <a:solidFill>
                  <a:srgbClr val="001ABF"/>
                </a:solidFill>
                <a:cs typeface="ＭＳ Ｐゴシック" charset="0"/>
              </a:rPr>
              <a:t>approx. arrival time of</a:t>
            </a:r>
          </a:p>
          <a:p>
            <a:r>
              <a:rPr lang="en-US" dirty="0">
                <a:solidFill>
                  <a:srgbClr val="001ABF"/>
                </a:solidFill>
                <a:cs typeface="ＭＳ Ｐゴシック" charset="0"/>
              </a:rPr>
              <a:t>various phases based</a:t>
            </a:r>
          </a:p>
          <a:p>
            <a:r>
              <a:rPr lang="en-US" dirty="0">
                <a:solidFill>
                  <a:srgbClr val="001ABF"/>
                </a:solidFill>
                <a:cs typeface="ＭＳ Ｐゴシック" charset="0"/>
              </a:rPr>
              <a:t>on a globally averaged</a:t>
            </a:r>
          </a:p>
          <a:p>
            <a:r>
              <a:rPr lang="en-US" dirty="0">
                <a:solidFill>
                  <a:srgbClr val="001ABF"/>
                </a:solidFill>
                <a:cs typeface="ＭＳ Ｐゴシック" charset="0"/>
              </a:rPr>
              <a:t>velocity model.</a:t>
            </a:r>
          </a:p>
          <a:p>
            <a:endParaRPr lang="en-US" sz="600" dirty="0">
              <a:solidFill>
                <a:srgbClr val="001ABF"/>
              </a:solidFill>
              <a:cs typeface="ＭＳ Ｐゴシック" charset="0"/>
            </a:endParaRPr>
          </a:p>
          <a:p>
            <a:r>
              <a:rPr lang="en-US" dirty="0">
                <a:solidFill>
                  <a:srgbClr val="001ABF"/>
                </a:solidFill>
                <a:cs typeface="ＭＳ Ｐゴシック" charset="0"/>
              </a:rPr>
              <a:t>Then we can tag the</a:t>
            </a:r>
          </a:p>
          <a:p>
            <a:r>
              <a:rPr lang="en-US" i="1" dirty="0">
                <a:solidFill>
                  <a:srgbClr val="001ABF"/>
                </a:solidFill>
                <a:cs typeface="ＭＳ Ｐゴシック" charset="0"/>
              </a:rPr>
              <a:t>actual</a:t>
            </a:r>
            <a:r>
              <a:rPr lang="en-US" dirty="0">
                <a:solidFill>
                  <a:srgbClr val="001ABF"/>
                </a:solidFill>
                <a:cs typeface="ＭＳ Ｐゴシック" charset="0"/>
              </a:rPr>
              <a:t> time in the</a:t>
            </a:r>
          </a:p>
          <a:p>
            <a:r>
              <a:rPr lang="en-US" dirty="0">
                <a:solidFill>
                  <a:srgbClr val="001ABF"/>
                </a:solidFill>
                <a:cs typeface="ＭＳ Ｐゴシック" charset="0"/>
              </a:rPr>
              <a:t>waveform where</a:t>
            </a:r>
          </a:p>
          <a:p>
            <a:r>
              <a:rPr lang="en-US" dirty="0">
                <a:solidFill>
                  <a:srgbClr val="001ABF"/>
                </a:solidFill>
                <a:cs typeface="ＭＳ Ｐゴシック" charset="0"/>
              </a:rPr>
              <a:t>amplitudes change</a:t>
            </a:r>
          </a:p>
          <a:p>
            <a:r>
              <a:rPr lang="en-US" dirty="0">
                <a:solidFill>
                  <a:srgbClr val="001ABF"/>
                </a:solidFill>
                <a:cs typeface="ＭＳ Ｐゴシック" charset="0"/>
              </a:rPr>
              <a:t>near the predicted</a:t>
            </a:r>
          </a:p>
          <a:p>
            <a:r>
              <a:rPr lang="en-US" dirty="0">
                <a:solidFill>
                  <a:srgbClr val="001ABF"/>
                </a:solidFill>
                <a:cs typeface="ＭＳ Ｐゴシック" charset="0"/>
              </a:rPr>
              <a:t>time.</a:t>
            </a:r>
            <a:endParaRPr lang="en-US" dirty="0">
              <a:solidFill>
                <a:srgbClr val="001ABF"/>
              </a:solidFill>
            </a:endParaRPr>
          </a:p>
        </p:txBody>
      </p:sp>
      <p:sp>
        <p:nvSpPr>
          <p:cNvPr id="9" name="Line 7">
            <a:extLst>
              <a:ext uri="{FF2B5EF4-FFF2-40B4-BE49-F238E27FC236}">
                <a16:creationId xmlns:a16="http://schemas.microsoft.com/office/drawing/2014/main" id="{ACEC0D33-7EC2-E416-9D47-F75742BF461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29988" y="1063170"/>
            <a:ext cx="125290" cy="694769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noFill/>
              </a14:hiddenFill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93B4D1A2-529F-93BE-3B7A-D689AF1EDDED}"/>
              </a:ext>
            </a:extLst>
          </p:cNvPr>
          <p:cNvSpPr txBox="1"/>
          <p:nvPr/>
        </p:nvSpPr>
        <p:spPr>
          <a:xfrm>
            <a:off x="1582724" y="114300"/>
            <a:ext cx="364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i="1" dirty="0">
                <a:solidFill>
                  <a:srgbClr val="001ABF"/>
                </a:solidFill>
                <a:latin typeface="Arial Black"/>
                <a:cs typeface="Arial Black"/>
              </a:rPr>
              <a:t>The</a:t>
            </a:r>
            <a:r>
              <a:rPr lang="en-US" i="1" dirty="0">
                <a:solidFill>
                  <a:schemeClr val="accent2"/>
                </a:solidFill>
                <a:latin typeface="Arial Black"/>
                <a:cs typeface="Arial Black"/>
              </a:rPr>
              <a:t> </a:t>
            </a:r>
            <a:r>
              <a:rPr lang="en-US" i="1" dirty="0">
                <a:solidFill>
                  <a:srgbClr val="FF0000"/>
                </a:solidFill>
                <a:latin typeface="Arial Black"/>
                <a:cs typeface="Arial Black"/>
              </a:rPr>
              <a:t>Ray Parameter</a:t>
            </a:r>
            <a:r>
              <a:rPr lang="en-US" i="1" dirty="0">
                <a:solidFill>
                  <a:srgbClr val="001ABF"/>
                </a:solidFill>
                <a:latin typeface="Arial Black"/>
                <a:cs typeface="Arial Black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717506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F9AAB309-A375-2275-204E-BE4BB9BB5A54}"/>
              </a:ext>
            </a:extLst>
          </p:cNvPr>
          <p:cNvGrpSpPr/>
          <p:nvPr/>
        </p:nvGrpSpPr>
        <p:grpSpPr>
          <a:xfrm>
            <a:off x="6630987" y="3391695"/>
            <a:ext cx="2514601" cy="3428999"/>
            <a:chOff x="6630987" y="3391695"/>
            <a:chExt cx="2514601" cy="342899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846BB54-7B0D-9AA9-C2D9-4B083EB69A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0987" y="3391695"/>
              <a:ext cx="2514601" cy="3428999"/>
            </a:xfrm>
            <a:prstGeom prst="rect">
              <a:avLst/>
            </a:prstGeom>
            <a:noFill/>
            <a:extLst>
              <a:ext uri="{909E8E84-426E-40dd-AFC4-6F175D3DCCD1}">
                <a14:hiddenFill xmlns:lc="http://schemas.openxmlformats.org/drawingml/2006/lockedCanvas" xmlns:a14="http://schemas.microsoft.com/office/drawing/2010/main" xmlns="" xmlns:mc="http://schemas.openxmlformats.org/markup-compatibility/2006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6DEDD10-DB40-DC59-4B6B-C5C9CEF194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60000">
              <a:off x="6865937" y="5295107"/>
              <a:ext cx="1093788" cy="228600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endParaRPr lang="en-US" sz="1800">
                <a:latin typeface="Calibri" charset="0"/>
                <a:cs typeface="ＭＳ Ｐゴシック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BC15269-4C8E-6926-E5DF-5E4E04E1A2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1762" y="5487195"/>
              <a:ext cx="585788" cy="190500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endParaRPr lang="en-US" sz="1800">
                <a:latin typeface="Calibri" charset="0"/>
                <a:cs typeface="ＭＳ Ｐゴシック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DFDFC1E-5954-DB0F-753B-5EDFA48DBAD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60000">
              <a:off x="6765925" y="5969795"/>
              <a:ext cx="838200" cy="238125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endParaRPr lang="en-US" sz="1800">
                <a:latin typeface="Calibri" charset="0"/>
                <a:cs typeface="ＭＳ Ｐゴシック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BAC2040-F444-5405-4F02-AEC3677BAC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7500" y="5196682"/>
              <a:ext cx="1201738" cy="118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82E6FF4E-B559-40B6-3978-B91450495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7" y="3313907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EEFAA0A-DAD0-F37F-4E35-8A118CF8D2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1300" y="6449220"/>
            <a:ext cx="14589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1" dirty="0">
                <a:solidFill>
                  <a:srgbClr val="001ABF"/>
                </a:solidFill>
                <a:latin typeface="Calibri" charset="0"/>
                <a:ea typeface="Arial Unicode MS" charset="0"/>
                <a:cs typeface="Arial Unicode MS" charset="0"/>
              </a:rPr>
              <a:t>Lars </a:t>
            </a:r>
            <a:r>
              <a:rPr lang="en-US" sz="1800" b="1" dirty="0" err="1">
                <a:solidFill>
                  <a:srgbClr val="001ABF"/>
                </a:solidFill>
                <a:latin typeface="Calibri" charset="0"/>
                <a:ea typeface="Arial Unicode MS" charset="0"/>
                <a:cs typeface="Arial Unicode MS" charset="0"/>
              </a:rPr>
              <a:t>Stixrude</a:t>
            </a:r>
            <a:r>
              <a:rPr lang="en-US" sz="1800" b="1" dirty="0">
                <a:solidFill>
                  <a:srgbClr val="001ABF"/>
                </a:solidFill>
                <a:latin typeface="Calibri" charset="0"/>
                <a:ea typeface="Arial Unicode MS" charset="0"/>
                <a:cs typeface="Arial Unicode MS" charset="0"/>
              </a:rPr>
              <a:t> </a:t>
            </a:r>
          </a:p>
        </p:txBody>
      </p:sp>
      <p:sp>
        <p:nvSpPr>
          <p:cNvPr id="25" name="Text Box 14">
            <a:extLst>
              <a:ext uri="{FF2B5EF4-FFF2-40B4-BE49-F238E27FC236}">
                <a16:creationId xmlns:a16="http://schemas.microsoft.com/office/drawing/2014/main" id="{53FF9945-9745-0DA8-9FF3-DB4C8ED30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887" y="37307"/>
            <a:ext cx="884511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4000" i="1" dirty="0">
                <a:solidFill>
                  <a:srgbClr val="001ABF"/>
                </a:solidFill>
                <a:latin typeface="Arial Black" charset="0"/>
              </a:rPr>
              <a:t>Earth as a laboratory sample…</a:t>
            </a:r>
          </a:p>
        </p:txBody>
      </p:sp>
      <p:sp>
        <p:nvSpPr>
          <p:cNvPr id="26" name="Text Box 15">
            <a:extLst>
              <a:ext uri="{FF2B5EF4-FFF2-40B4-BE49-F238E27FC236}">
                <a16:creationId xmlns:a16="http://schemas.microsoft.com/office/drawing/2014/main" id="{76BB71FD-553C-AEED-81C5-C47B6E8C5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6950" y="646907"/>
            <a:ext cx="7587333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>
                <a:solidFill>
                  <a:srgbClr val="001ABF"/>
                </a:solidFill>
                <a:cs typeface="ＭＳ Ｐゴシック" charset="0"/>
              </a:rPr>
              <a:t>• Compositionally complex and inhomogeneous</a:t>
            </a:r>
          </a:p>
          <a:p>
            <a:r>
              <a:rPr lang="en-US">
                <a:solidFill>
                  <a:srgbClr val="001ABF"/>
                </a:solidFill>
                <a:cs typeface="ＭＳ Ｐゴシック" charset="0"/>
              </a:rPr>
              <a:t>• Multiple phases (fluid, solid, gas!)</a:t>
            </a:r>
          </a:p>
          <a:p>
            <a:r>
              <a:rPr lang="en-US">
                <a:solidFill>
                  <a:srgbClr val="001ABF"/>
                </a:solidFill>
                <a:cs typeface="ＭＳ Ｐゴシック" charset="0"/>
              </a:rPr>
              <a:t>• Pressure and temperature are heterogeneous</a:t>
            </a:r>
          </a:p>
          <a:p>
            <a:r>
              <a:rPr lang="en-US">
                <a:solidFill>
                  <a:srgbClr val="001ABF"/>
                </a:solidFill>
                <a:cs typeface="ＭＳ Ｐゴシック" charset="0"/>
              </a:rPr>
              <a:t>• Produced by adiabatic gravitational self-compression</a:t>
            </a:r>
          </a:p>
          <a:p>
            <a:r>
              <a:rPr lang="en-US">
                <a:solidFill>
                  <a:srgbClr val="001ABF"/>
                </a:solidFill>
                <a:cs typeface="ＭＳ Ｐゴシック" charset="0"/>
              </a:rPr>
              <a:t>• Internal heat source</a:t>
            </a:r>
          </a:p>
          <a:p>
            <a:r>
              <a:rPr lang="en-US">
                <a:solidFill>
                  <a:srgbClr val="001ABF"/>
                </a:solidFill>
                <a:cs typeface="ＭＳ Ｐゴシック" charset="0"/>
              </a:rPr>
              <a:t>• Internal motion</a:t>
            </a:r>
          </a:p>
          <a:p>
            <a:r>
              <a:rPr lang="en-US">
                <a:solidFill>
                  <a:srgbClr val="001ABF"/>
                </a:solidFill>
                <a:cs typeface="ＭＳ Ｐゴシック" charset="0"/>
              </a:rPr>
              <a:t>• Largely intangible (spatially and temporally!)</a:t>
            </a:r>
            <a:endParaRPr lang="en-US">
              <a:solidFill>
                <a:srgbClr val="001A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193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id="{65D77BF0-6536-5F10-DDD6-460B0C6AD6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9881" y="126206"/>
            <a:ext cx="6561137" cy="1448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4400" i="1">
                <a:solidFill>
                  <a:srgbClr val="001ABF"/>
                </a:solidFill>
                <a:latin typeface="Arial Black" charset="0"/>
                <a:cs typeface="ＭＳ Ｐゴシック" charset="0"/>
              </a:rPr>
              <a:t>What would we like to know?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E35FAE-C007-BE12-1E64-BAB1F6FD6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843" y="793"/>
            <a:ext cx="27717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671EF2-A7B0-096C-82A1-2BB4EDD0D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618" y="3428206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E56360D-171A-A24D-17B6-04F5E876D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6381" y="6488906"/>
            <a:ext cx="14589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1">
                <a:solidFill>
                  <a:srgbClr val="001ABF"/>
                </a:solidFill>
                <a:latin typeface="Calibri" charset="0"/>
                <a:ea typeface="Arial Unicode MS" charset="0"/>
                <a:cs typeface="Arial Unicode MS" charset="0"/>
              </a:rPr>
              <a:t>Lars Stixrude 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BA2C216F-11E0-04DD-4789-D91569C70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6743" y="1572418"/>
            <a:ext cx="3730859" cy="4708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1ABF"/>
                </a:solidFill>
                <a:cs typeface="ＭＳ Ｐゴシック" charset="0"/>
              </a:rPr>
              <a:t>• How did it form?</a:t>
            </a:r>
          </a:p>
          <a:p>
            <a:r>
              <a:rPr lang="en-US" dirty="0">
                <a:solidFill>
                  <a:srgbClr val="001ABF"/>
                </a:solidFill>
                <a:cs typeface="ＭＳ Ｐゴシック" charset="0"/>
              </a:rPr>
              <a:t>• How did it evolve?</a:t>
            </a:r>
          </a:p>
          <a:p>
            <a:r>
              <a:rPr lang="en-US" dirty="0">
                <a:solidFill>
                  <a:srgbClr val="001ABF"/>
                </a:solidFill>
                <a:cs typeface="ＭＳ Ｐゴシック" charset="0"/>
              </a:rPr>
              <a:t>• How does it work today?</a:t>
            </a:r>
          </a:p>
          <a:p>
            <a:endParaRPr lang="en-US" sz="1200" dirty="0">
              <a:solidFill>
                <a:srgbClr val="001ABF"/>
              </a:solidFill>
              <a:cs typeface="ＭＳ Ｐゴシック" charset="0"/>
            </a:endParaRPr>
          </a:p>
          <a:p>
            <a:r>
              <a:rPr lang="en-US" b="1" dirty="0">
                <a:solidFill>
                  <a:srgbClr val="001ABF"/>
                </a:solidFill>
                <a:cs typeface="ＭＳ Ｐゴシック" charset="0"/>
                <a:sym typeface="Symbol" charset="0"/>
              </a:rPr>
              <a:t> </a:t>
            </a:r>
            <a:r>
              <a:rPr lang="en-US" i="1" dirty="0">
                <a:solidFill>
                  <a:srgbClr val="001ABF"/>
                </a:solidFill>
                <a:latin typeface="Arial Black" charset="0"/>
                <a:cs typeface="ＭＳ Ｐゴシック" charset="0"/>
              </a:rPr>
              <a:t>Processes</a:t>
            </a:r>
            <a:endParaRPr lang="en-US" dirty="0">
              <a:solidFill>
                <a:srgbClr val="001ABF"/>
              </a:solidFill>
              <a:latin typeface="Arial Black" charset="0"/>
              <a:cs typeface="ＭＳ Ｐゴシック" charset="0"/>
            </a:endParaRPr>
          </a:p>
          <a:p>
            <a:endParaRPr lang="en-US" sz="1200" dirty="0">
              <a:solidFill>
                <a:srgbClr val="001ABF"/>
              </a:solidFill>
              <a:cs typeface="ＭＳ Ｐゴシック" charset="0"/>
            </a:endParaRPr>
          </a:p>
          <a:p>
            <a:r>
              <a:rPr lang="en-US" dirty="0">
                <a:solidFill>
                  <a:srgbClr val="001ABF"/>
                </a:solidFill>
                <a:cs typeface="ＭＳ Ｐゴシック" charset="0"/>
              </a:rPr>
              <a:t>Earth is subject to various</a:t>
            </a:r>
          </a:p>
          <a:p>
            <a:r>
              <a:rPr lang="en-US" dirty="0">
                <a:solidFill>
                  <a:srgbClr val="001ABF"/>
                </a:solidFill>
                <a:cs typeface="ＭＳ Ｐゴシック" charset="0"/>
              </a:rPr>
              <a:t>   thermal and mechanical</a:t>
            </a:r>
          </a:p>
          <a:p>
            <a:r>
              <a:rPr lang="en-US" dirty="0">
                <a:solidFill>
                  <a:srgbClr val="001ABF"/>
                </a:solidFill>
                <a:cs typeface="ＭＳ Ｐゴシック" charset="0"/>
              </a:rPr>
              <a:t>   </a:t>
            </a:r>
            <a:r>
              <a:rPr lang="en-US" dirty="0" err="1">
                <a:solidFill>
                  <a:srgbClr val="001ABF"/>
                </a:solidFill>
                <a:cs typeface="ＭＳ Ｐゴシック" charset="0"/>
              </a:rPr>
              <a:t>forcings</a:t>
            </a:r>
            <a:r>
              <a:rPr lang="en-US" dirty="0">
                <a:solidFill>
                  <a:srgbClr val="001ABF"/>
                </a:solidFill>
                <a:cs typeface="ＭＳ Ｐゴシック" charset="0"/>
              </a:rPr>
              <a:t> throughout its</a:t>
            </a:r>
          </a:p>
          <a:p>
            <a:r>
              <a:rPr lang="en-US" dirty="0">
                <a:solidFill>
                  <a:srgbClr val="001ABF"/>
                </a:solidFill>
                <a:cs typeface="ＭＳ Ｐゴシック" charset="0"/>
              </a:rPr>
              <a:t>   history</a:t>
            </a:r>
          </a:p>
          <a:p>
            <a:endParaRPr lang="en-US" sz="1200" dirty="0">
              <a:solidFill>
                <a:srgbClr val="001ABF"/>
              </a:solidFill>
              <a:cs typeface="ＭＳ Ｐゴシック" charset="0"/>
            </a:endParaRPr>
          </a:p>
          <a:p>
            <a:r>
              <a:rPr lang="en-US" dirty="0">
                <a:solidFill>
                  <a:srgbClr val="001ABF"/>
                </a:solidFill>
                <a:cs typeface="ＭＳ Ｐゴシック" charset="0"/>
              </a:rPr>
              <a:t>Response depends on</a:t>
            </a:r>
          </a:p>
          <a:p>
            <a:r>
              <a:rPr lang="en-US" dirty="0">
                <a:solidFill>
                  <a:srgbClr val="001ABF"/>
                </a:solidFill>
                <a:cs typeface="ＭＳ Ｐゴシック" charset="0"/>
              </a:rPr>
              <a:t>   material properties at</a:t>
            </a:r>
          </a:p>
          <a:p>
            <a:r>
              <a:rPr lang="en-US" dirty="0">
                <a:solidFill>
                  <a:srgbClr val="001ABF"/>
                </a:solidFill>
                <a:cs typeface="ＭＳ Ｐゴシック" charset="0"/>
              </a:rPr>
              <a:t>   extreme conditions!</a:t>
            </a:r>
          </a:p>
        </p:txBody>
      </p:sp>
    </p:spTree>
    <p:extLst>
      <p:ext uri="{BB962C8B-B14F-4D97-AF65-F5344CB8AC3E}">
        <p14:creationId xmlns:p14="http://schemas.microsoft.com/office/powerpoint/2010/main" val="23552239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99EOS_AH">
            <a:extLst>
              <a:ext uri="{FF2B5EF4-FFF2-40B4-BE49-F238E27FC236}">
                <a16:creationId xmlns:a16="http://schemas.microsoft.com/office/drawing/2014/main" id="{62DBE9E6-6B11-195A-1834-D742E8549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756" y="490528"/>
            <a:ext cx="5856288" cy="552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3CFF7253-9FB5-71C4-9BC8-189B00CADF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1956" y="414328"/>
            <a:ext cx="2895600" cy="5577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indent="0">
              <a:lnSpc>
                <a:spcPct val="115000"/>
              </a:lnSpc>
            </a:pPr>
            <a:r>
              <a:rPr lang="en-US" dirty="0">
                <a:solidFill>
                  <a:srgbClr val="001ABF"/>
                </a:solidFill>
                <a:latin typeface="Arial"/>
                <a:cs typeface="Arial"/>
              </a:rPr>
              <a:t>Data, models, hypotheses, and speculation from a number of </a:t>
            </a:r>
            <a:r>
              <a:rPr lang="en-US" dirty="0" err="1">
                <a:solidFill>
                  <a:srgbClr val="001ABF"/>
                </a:solidFill>
                <a:latin typeface="Arial"/>
                <a:cs typeface="Arial"/>
              </a:rPr>
              <a:t>geodisciplines</a:t>
            </a:r>
            <a:r>
              <a:rPr lang="en-US" dirty="0">
                <a:solidFill>
                  <a:srgbClr val="001ABF"/>
                </a:solidFill>
                <a:latin typeface="Arial"/>
                <a:cs typeface="Arial"/>
              </a:rPr>
              <a:t> have resulted in end-member models for flow in the mantle</a:t>
            </a:r>
            <a:r>
              <a:rPr lang="mr-IN" dirty="0">
                <a:solidFill>
                  <a:srgbClr val="001ABF"/>
                </a:solidFill>
                <a:latin typeface="Arial"/>
                <a:cs typeface="Arial"/>
              </a:rPr>
              <a:t>…</a:t>
            </a:r>
            <a:endParaRPr lang="en-US" dirty="0">
              <a:solidFill>
                <a:srgbClr val="001ABF"/>
              </a:solidFill>
              <a:latin typeface="Arial"/>
              <a:cs typeface="Arial"/>
            </a:endParaRPr>
          </a:p>
          <a:p>
            <a:pPr>
              <a:lnSpc>
                <a:spcPct val="115000"/>
              </a:lnSpc>
            </a:pPr>
            <a:endParaRPr lang="en-US" dirty="0">
              <a:solidFill>
                <a:srgbClr val="001ABF"/>
              </a:solidFill>
              <a:latin typeface="Arial"/>
              <a:cs typeface="Arial"/>
            </a:endParaRPr>
          </a:p>
          <a:p>
            <a:pPr indent="0">
              <a:lnSpc>
                <a:spcPct val="115000"/>
              </a:lnSpc>
            </a:pPr>
            <a:r>
              <a:rPr lang="en-US" dirty="0">
                <a:solidFill>
                  <a:srgbClr val="001ABF"/>
                </a:solidFill>
                <a:latin typeface="Arial"/>
                <a:cs typeface="Arial"/>
              </a:rPr>
              <a:t>The Earth is not simply an onion made up of radially symmetric layers.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5D173D83-0B11-A34C-A623-E0DCD0254C97}"/>
              </a:ext>
            </a:extLst>
          </p:cNvPr>
          <p:cNvSpPr txBox="1"/>
          <p:nvPr/>
        </p:nvSpPr>
        <p:spPr>
          <a:xfrm>
            <a:off x="5720556" y="6053128"/>
            <a:ext cx="35149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600" dirty="0" err="1"/>
              <a:t>Albarede</a:t>
            </a:r>
            <a:r>
              <a:rPr lang="en-US" sz="1600" dirty="0"/>
              <a:t> &amp; van der </a:t>
            </a:r>
            <a:r>
              <a:rPr lang="en-US" sz="1600" dirty="0" err="1"/>
              <a:t>Hilst</a:t>
            </a:r>
            <a:r>
              <a:rPr lang="en-US" sz="1600" dirty="0"/>
              <a:t> (Eos, 1999)</a:t>
            </a:r>
          </a:p>
        </p:txBody>
      </p:sp>
    </p:spTree>
    <p:extLst>
      <p:ext uri="{BB962C8B-B14F-4D97-AF65-F5344CB8AC3E}">
        <p14:creationId xmlns:p14="http://schemas.microsoft.com/office/powerpoint/2010/main" val="5420600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27E3CC-E96A-760B-4420-8F73325FA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334" y="1587"/>
            <a:ext cx="935038" cy="1371601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:a14="http://schemas.microsoft.com/office/drawing/2010/main" xmlns="" xmlns:mc="http://schemas.openxmlformats.org/markup-compatibility/2006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1338971-23E2-1281-F5F9-E120C1023C8C}"/>
              </a:ext>
            </a:extLst>
          </p:cNvPr>
          <p:cNvSpPr>
            <a:spLocks noChangeArrowheads="1"/>
          </p:cNvSpPr>
          <p:nvPr/>
        </p:nvSpPr>
        <p:spPr bwMode="auto">
          <a:xfrm rot="1560000">
            <a:off x="10092647" y="762000"/>
            <a:ext cx="406400" cy="92075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sz="1800">
              <a:latin typeface="Calibri" charset="0"/>
              <a:cs typeface="ＭＳ Ｐゴシック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7ADF8F-A822-A79C-22ED-CBB967F5AB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1259" y="839787"/>
            <a:ext cx="217488" cy="76200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sz="1800">
              <a:latin typeface="Calibri" charset="0"/>
              <a:cs typeface="ＭＳ Ｐゴシック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D22CCD-BAE2-A4BC-B25B-5137B3D9C045}"/>
              </a:ext>
            </a:extLst>
          </p:cNvPr>
          <p:cNvSpPr>
            <a:spLocks noChangeArrowheads="1"/>
          </p:cNvSpPr>
          <p:nvPr/>
        </p:nvSpPr>
        <p:spPr bwMode="auto">
          <a:xfrm rot="1560000">
            <a:off x="10056134" y="1033462"/>
            <a:ext cx="311150" cy="95250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sz="1800">
              <a:latin typeface="Calibri" charset="0"/>
              <a:cs typeface="ＭＳ Ｐゴシック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A502F9-7F4D-818B-FE26-47B615815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8034" y="723900"/>
            <a:ext cx="44767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63CDF1-D28F-BA6A-61A2-54CD4BD29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1690" y="1525587"/>
            <a:ext cx="8381832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dirty="0">
                <a:solidFill>
                  <a:srgbClr val="001ABF"/>
                </a:solidFill>
                <a:latin typeface="Arial"/>
                <a:cs typeface="Arial"/>
              </a:rPr>
              <a:t>Many earthquakes each year are strong enough to generate signal at antipodes: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dirty="0">
                <a:solidFill>
                  <a:srgbClr val="001ABF"/>
                </a:solidFill>
                <a:latin typeface="Arial"/>
                <a:cs typeface="Arial"/>
              </a:rPr>
              <a:t>10 major (magnitudes 7-8) 		32+ megaton 	~ Largest test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dirty="0">
                <a:solidFill>
                  <a:srgbClr val="001ABF"/>
                </a:solidFill>
                <a:latin typeface="Arial"/>
                <a:cs typeface="Arial"/>
              </a:rPr>
              <a:t>100 large (6-7) 				1+ megaton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dirty="0">
                <a:solidFill>
                  <a:srgbClr val="001ABF"/>
                </a:solidFill>
                <a:latin typeface="Arial"/>
                <a:cs typeface="Arial"/>
              </a:rPr>
              <a:t>1000 damaging (5-6) 			32+ kiloton 	~ Trinity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9F6073-B09A-FC5A-FEC8-E20E73ACC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3505" y="6097589"/>
            <a:ext cx="14589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1">
                <a:solidFill>
                  <a:srgbClr val="001ABF"/>
                </a:solidFill>
                <a:latin typeface="Calibri" charset="0"/>
                <a:ea typeface="Arial Unicode MS" charset="0"/>
                <a:cs typeface="Arial Unicode MS" charset="0"/>
              </a:rPr>
              <a:t>Lars Stixrude 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113BD6BE-C366-65D0-3D13-5D319F27DDD8}"/>
              </a:ext>
            </a:extLst>
          </p:cNvPr>
          <p:cNvSpPr txBox="1"/>
          <p:nvPr/>
        </p:nvSpPr>
        <p:spPr>
          <a:xfrm>
            <a:off x="2274441" y="382587"/>
            <a:ext cx="76431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3000" i="1" dirty="0">
                <a:solidFill>
                  <a:srgbClr val="001ABF"/>
                </a:solidFill>
                <a:latin typeface="Arial Black"/>
                <a:cs typeface="Arial Black"/>
              </a:rPr>
              <a:t>Remote Sensing using Earthquakes</a:t>
            </a:r>
          </a:p>
        </p:txBody>
      </p:sp>
      <p:pic>
        <p:nvPicPr>
          <p:cNvPr id="13" name="Picture 12" descr="A screenshot of a satellite image&#10;&#10;Description automatically generated">
            <a:extLst>
              <a:ext uri="{FF2B5EF4-FFF2-40B4-BE49-F238E27FC236}">
                <a16:creationId xmlns:a16="http://schemas.microsoft.com/office/drawing/2014/main" id="{7A7942A9-9BF3-40C9-45F7-39109A2E1B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0234" y="2717223"/>
            <a:ext cx="7113067" cy="40872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EFDC953-E3DF-CCBC-46F2-84B47BA92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2806" y="6432987"/>
            <a:ext cx="3215858" cy="3715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dirty="0" err="1">
                <a:solidFill>
                  <a:srgbClr val="017F05"/>
                </a:solidFill>
                <a:latin typeface="Calibri" charset="0"/>
                <a:cs typeface="ＭＳ Ｐゴシック" charset="0"/>
              </a:rPr>
              <a:t>ds.iris.edu</a:t>
            </a:r>
            <a:r>
              <a:rPr lang="en-US" sz="1800" dirty="0">
                <a:solidFill>
                  <a:srgbClr val="017F05"/>
                </a:solidFill>
                <a:latin typeface="Calibri" charset="0"/>
                <a:cs typeface="ＭＳ Ｐゴシック" charset="0"/>
              </a:rPr>
              <a:t>/</a:t>
            </a:r>
            <a:r>
              <a:rPr lang="en-US" sz="1800" dirty="0" err="1">
                <a:solidFill>
                  <a:srgbClr val="017F05"/>
                </a:solidFill>
                <a:latin typeface="Calibri" charset="0"/>
                <a:cs typeface="ＭＳ Ｐゴシック" charset="0"/>
              </a:rPr>
              <a:t>seismon</a:t>
            </a:r>
            <a:r>
              <a:rPr lang="en-US" sz="1800" dirty="0">
                <a:solidFill>
                  <a:srgbClr val="017F05"/>
                </a:solidFill>
                <a:latin typeface="Calibri" charset="0"/>
                <a:cs typeface="ＭＳ Ｐゴシック" charset="0"/>
              </a:rPr>
              <a:t>/</a:t>
            </a:r>
            <a:r>
              <a:rPr lang="en-US" sz="1800" dirty="0" err="1">
                <a:solidFill>
                  <a:srgbClr val="017F05"/>
                </a:solidFill>
                <a:latin typeface="Calibri" charset="0"/>
                <a:cs typeface="ＭＳ Ｐゴシック" charset="0"/>
              </a:rPr>
              <a:t>index.phtml</a:t>
            </a:r>
            <a:endParaRPr lang="en-US" sz="1800" dirty="0">
              <a:solidFill>
                <a:srgbClr val="017F05"/>
              </a:solidFill>
              <a:latin typeface="Calibri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815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9">
            <a:extLst>
              <a:ext uri="{FF2B5EF4-FFF2-40B4-BE49-F238E27FC236}">
                <a16:creationId xmlns:a16="http://schemas.microsoft.com/office/drawing/2014/main" id="{D3124E13-32CC-9334-2855-8C26E5C2E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590" y="1213009"/>
            <a:ext cx="8380820" cy="4431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i="1" dirty="0">
                <a:solidFill>
                  <a:srgbClr val="FF0000"/>
                </a:solidFill>
                <a:latin typeface="Arial Black"/>
                <a:cs typeface="Arial Black"/>
              </a:rPr>
              <a:t>Last time continued:</a:t>
            </a:r>
            <a:r>
              <a:rPr lang="en-US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lang="en-US" i="1" dirty="0">
                <a:solidFill>
                  <a:srgbClr val="001ABF"/>
                </a:solidFill>
                <a:latin typeface="Arial Black"/>
                <a:cs typeface="Arial Black"/>
              </a:rPr>
              <a:t>Seismic phases</a:t>
            </a:r>
            <a:endParaRPr lang="en-US" dirty="0">
              <a:solidFill>
                <a:srgbClr val="001ABF"/>
              </a:solidFill>
            </a:endParaRPr>
          </a:p>
          <a:p>
            <a:endParaRPr lang="en-US" sz="600" dirty="0">
              <a:solidFill>
                <a:srgbClr val="001ABF"/>
              </a:solidFill>
            </a:endParaRPr>
          </a:p>
          <a:p>
            <a:r>
              <a:rPr lang="en-US" dirty="0">
                <a:solidFill>
                  <a:srgbClr val="001ABF"/>
                </a:solidFill>
              </a:rPr>
              <a:t>• Seismic arrivals or </a:t>
            </a:r>
            <a:r>
              <a:rPr lang="en-US" i="1" dirty="0">
                <a:solidFill>
                  <a:srgbClr val="FF0000"/>
                </a:solidFill>
                <a:latin typeface="Arial Black"/>
                <a:cs typeface="Arial Black"/>
              </a:rPr>
              <a:t>phases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1ABF"/>
                </a:solidFill>
              </a:rPr>
              <a:t>are arrivals of seismic energy</a:t>
            </a:r>
          </a:p>
          <a:p>
            <a:r>
              <a:rPr lang="en-US" dirty="0">
                <a:solidFill>
                  <a:srgbClr val="001ABF"/>
                </a:solidFill>
              </a:rPr>
              <a:t>   in a seismogram that traveled by a specific travel path and</a:t>
            </a:r>
          </a:p>
          <a:p>
            <a:r>
              <a:rPr lang="en-US" dirty="0">
                <a:solidFill>
                  <a:srgbClr val="001ABF"/>
                </a:solidFill>
              </a:rPr>
              <a:t>   are labeled according to that path (e.g. </a:t>
            </a:r>
            <a:r>
              <a:rPr lang="en-US" i="1" dirty="0"/>
              <a:t>SKS</a:t>
            </a:r>
            <a:r>
              <a:rPr lang="en-US" dirty="0">
                <a:solidFill>
                  <a:srgbClr val="001ABF"/>
                </a:solidFill>
              </a:rPr>
              <a:t>). They are</a:t>
            </a:r>
          </a:p>
          <a:p>
            <a:r>
              <a:rPr lang="en-US" dirty="0">
                <a:solidFill>
                  <a:srgbClr val="001ABF"/>
                </a:solidFill>
              </a:rPr>
              <a:t>   identifiable by their arrival times as a function of distance</a:t>
            </a:r>
          </a:p>
          <a:p>
            <a:r>
              <a:rPr lang="en-US" dirty="0">
                <a:solidFill>
                  <a:srgbClr val="001ABF"/>
                </a:solidFill>
              </a:rPr>
              <a:t>   from the source event.</a:t>
            </a:r>
          </a:p>
          <a:p>
            <a:endParaRPr lang="en-US" sz="600" dirty="0">
              <a:solidFill>
                <a:schemeClr val="accent2"/>
              </a:solidFill>
            </a:endParaRPr>
          </a:p>
          <a:p>
            <a:r>
              <a:rPr lang="en-US" dirty="0">
                <a:solidFill>
                  <a:srgbClr val="001ABF"/>
                </a:solidFill>
              </a:rPr>
              <a:t>• They are also distinguished by their directions and</a:t>
            </a:r>
          </a:p>
          <a:p>
            <a:r>
              <a:rPr lang="en-US" dirty="0">
                <a:solidFill>
                  <a:srgbClr val="001ABF"/>
                </a:solidFill>
              </a:rPr>
              <a:t>   amplitudes: e.g., the Raleigh wave has large amplitude in</a:t>
            </a:r>
          </a:p>
          <a:p>
            <a:r>
              <a:rPr lang="en-US" dirty="0">
                <a:solidFill>
                  <a:srgbClr val="001ABF"/>
                </a:solidFill>
              </a:rPr>
              <a:t>   </a:t>
            </a:r>
            <a:r>
              <a:rPr lang="en-US" i="1" dirty="0">
                <a:solidFill>
                  <a:srgbClr val="FF0000"/>
                </a:solidFill>
                <a:latin typeface="Arial Black"/>
                <a:cs typeface="Arial Black"/>
              </a:rPr>
              <a:t>radial/vertical</a:t>
            </a:r>
            <a:r>
              <a:rPr lang="en-US" dirty="0">
                <a:solidFill>
                  <a:srgbClr val="001ABF"/>
                </a:solidFill>
              </a:rPr>
              <a:t>; the Love wave only in the </a:t>
            </a:r>
            <a:r>
              <a:rPr lang="en-US" i="1" dirty="0">
                <a:solidFill>
                  <a:srgbClr val="FF0000"/>
                </a:solidFill>
                <a:latin typeface="Arial Black"/>
                <a:cs typeface="Arial Black"/>
              </a:rPr>
              <a:t>transverse</a:t>
            </a:r>
          </a:p>
          <a:p>
            <a:r>
              <a:rPr lang="en-US" i="1" dirty="0">
                <a:solidFill>
                  <a:srgbClr val="FF0000"/>
                </a:solidFill>
                <a:latin typeface="Arial Black"/>
                <a:cs typeface="Arial Black"/>
              </a:rPr>
              <a:t>  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rgbClr val="001ABF"/>
                </a:solidFill>
              </a:rPr>
              <a:t>horizontal component; and </a:t>
            </a:r>
            <a:r>
              <a:rPr lang="en-US" i="1" dirty="0"/>
              <a:t>SKS</a:t>
            </a:r>
            <a:r>
              <a:rPr lang="en-US" dirty="0">
                <a:solidFill>
                  <a:srgbClr val="333399"/>
                </a:solidFill>
              </a:rPr>
              <a:t> </a:t>
            </a:r>
            <a:r>
              <a:rPr lang="en-US" dirty="0">
                <a:solidFill>
                  <a:srgbClr val="001ABF"/>
                </a:solidFill>
              </a:rPr>
              <a:t>in the </a:t>
            </a:r>
            <a:r>
              <a:rPr lang="en-US" i="1" dirty="0">
                <a:solidFill>
                  <a:srgbClr val="FF0000"/>
                </a:solidFill>
                <a:latin typeface="Arial Black"/>
                <a:cs typeface="Arial Black"/>
              </a:rPr>
              <a:t>radial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1ABF"/>
                </a:solidFill>
              </a:rPr>
              <a:t>horizontal</a:t>
            </a:r>
          </a:p>
          <a:p>
            <a:r>
              <a:rPr lang="en-US" dirty="0">
                <a:solidFill>
                  <a:srgbClr val="001ABF"/>
                </a:solidFill>
              </a:rPr>
              <a:t>   component.</a:t>
            </a:r>
          </a:p>
          <a:p>
            <a:endParaRPr lang="en-US" sz="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998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6CAB29-0EC1-CE4B-B47A-8492C5B9BF52}"/>
              </a:ext>
            </a:extLst>
          </p:cNvPr>
          <p:cNvSpPr txBox="1"/>
          <p:nvPr/>
        </p:nvSpPr>
        <p:spPr>
          <a:xfrm>
            <a:off x="2496296" y="2151728"/>
            <a:ext cx="719940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3200" b="1" i="1" dirty="0">
                <a:solidFill>
                  <a:srgbClr val="001AB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Assignment 1 </a:t>
            </a:r>
          </a:p>
          <a:p>
            <a:r>
              <a:rPr lang="en-US" sz="3200" dirty="0">
                <a:solidFill>
                  <a:srgbClr val="001ABF"/>
                </a:solidFill>
              </a:rPr>
              <a:t>is now posted on the course website…</a:t>
            </a:r>
          </a:p>
          <a:p>
            <a:r>
              <a:rPr lang="en-US" sz="3200" dirty="0">
                <a:solidFill>
                  <a:srgbClr val="001ABF"/>
                </a:solidFill>
              </a:rPr>
              <a:t>Along with other materials you’ll need.</a:t>
            </a:r>
          </a:p>
          <a:p>
            <a:endParaRPr lang="en-US" sz="3200" dirty="0">
              <a:solidFill>
                <a:srgbClr val="001ABF"/>
              </a:solidFill>
            </a:endParaRPr>
          </a:p>
          <a:p>
            <a:r>
              <a:rPr lang="en-US" sz="3200" dirty="0">
                <a:solidFill>
                  <a:srgbClr val="001ABF"/>
                </a:solidFill>
              </a:rPr>
              <a:t>Due Tuesday, 15 October at 9:00 am</a:t>
            </a:r>
          </a:p>
        </p:txBody>
      </p:sp>
    </p:spTree>
    <p:extLst>
      <p:ext uri="{BB962C8B-B14F-4D97-AF65-F5344CB8AC3E}">
        <p14:creationId xmlns:p14="http://schemas.microsoft.com/office/powerpoint/2010/main" val="2311342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9">
            <a:extLst>
              <a:ext uri="{FF2B5EF4-FFF2-40B4-BE49-F238E27FC236}">
                <a16:creationId xmlns:a16="http://schemas.microsoft.com/office/drawing/2014/main" id="{1FC92E3D-715B-138E-38AF-3DD28B357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6588" y="152400"/>
            <a:ext cx="829708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Seismic Phases </a:t>
            </a:r>
            <a:r>
              <a:rPr lang="en-US" dirty="0">
                <a:solidFill>
                  <a:srgbClr val="001A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arrivals at a particular time and</a:t>
            </a:r>
          </a:p>
          <a:p>
            <a:r>
              <a:rPr lang="en-US" dirty="0">
                <a:solidFill>
                  <a:srgbClr val="001A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distance from a source, implying a particular </a:t>
            </a:r>
            <a:r>
              <a:rPr lang="en-US" b="1" i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travel path</a:t>
            </a:r>
            <a:r>
              <a:rPr lang="en-US" dirty="0">
                <a:solidFill>
                  <a:srgbClr val="001A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i="1" dirty="0">
                <a:solidFill>
                  <a:srgbClr val="001ABF"/>
                </a:solidFill>
                <a:latin typeface="Arial Black" charset="0"/>
              </a:rPr>
              <a:t> </a:t>
            </a:r>
          </a:p>
        </p:txBody>
      </p:sp>
      <p:pic>
        <p:nvPicPr>
          <p:cNvPr id="9" name="Picture 8" descr="A graph of colored lines&#10;&#10;Description automatically generated">
            <a:extLst>
              <a:ext uri="{FF2B5EF4-FFF2-40B4-BE49-F238E27FC236}">
                <a16:creationId xmlns:a16="http://schemas.microsoft.com/office/drawing/2014/main" id="{CC8CC97B-497A-38AC-143B-14E4D98B6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762" y="983396"/>
            <a:ext cx="5600477" cy="58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65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3F91CB-D5A2-954D-1FE6-0955CCF08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005" y="968374"/>
            <a:ext cx="7773988" cy="575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127391FD-6722-0C33-2C3A-1CABB633B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6291" y="131762"/>
            <a:ext cx="837941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1ABF"/>
                </a:solidFill>
                <a:cs typeface="ＭＳ Ｐゴシック" charset="0"/>
              </a:rPr>
              <a:t>A typical </a:t>
            </a:r>
            <a:r>
              <a:rPr lang="en-US" i="1" dirty="0">
                <a:solidFill>
                  <a:srgbClr val="FF0000"/>
                </a:solidFill>
                <a:latin typeface="Arial Black" charset="0"/>
                <a:cs typeface="ＭＳ Ｐゴシック" charset="0"/>
              </a:rPr>
              <a:t>seismogram</a:t>
            </a:r>
            <a:r>
              <a:rPr lang="en-US" dirty="0">
                <a:solidFill>
                  <a:srgbClr val="001ABF"/>
                </a:solidFill>
                <a:cs typeface="ＭＳ Ｐゴシック" charset="0"/>
              </a:rPr>
              <a:t>: note different signals are observed</a:t>
            </a:r>
          </a:p>
          <a:p>
            <a:r>
              <a:rPr lang="en-US" dirty="0">
                <a:solidFill>
                  <a:srgbClr val="001ABF"/>
                </a:solidFill>
                <a:cs typeface="ＭＳ Ｐゴシック" charset="0"/>
              </a:rPr>
              <a:t>     on different channels!</a:t>
            </a:r>
            <a:endParaRPr lang="en-US" dirty="0">
              <a:solidFill>
                <a:srgbClr val="001A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121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olt's-raypath">
            <a:extLst>
              <a:ext uri="{FF2B5EF4-FFF2-40B4-BE49-F238E27FC236}">
                <a16:creationId xmlns:a16="http://schemas.microsoft.com/office/drawing/2014/main" id="{023AB421-CDD7-E1D0-D065-653F7578D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179338"/>
            <a:ext cx="4724400" cy="408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34F1262-CA86-2D7A-048B-F6CB5F11ED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0" y="4370338"/>
            <a:ext cx="59436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800" i="1" dirty="0">
                <a:cs typeface="ＭＳ Ｐゴシック" charset="0"/>
              </a:rPr>
              <a:t>P</a:t>
            </a:r>
            <a:r>
              <a:rPr lang="en-US" sz="1800" i="1" dirty="0">
                <a:solidFill>
                  <a:srgbClr val="001ABF"/>
                </a:solidFill>
                <a:cs typeface="ＭＳ Ｐゴシック" charset="0"/>
              </a:rPr>
              <a:t>, </a:t>
            </a:r>
            <a:r>
              <a:rPr lang="en-US" sz="1800" i="1" dirty="0">
                <a:cs typeface="ＭＳ Ｐゴシック" charset="0"/>
              </a:rPr>
              <a:t>S</a:t>
            </a:r>
            <a:r>
              <a:rPr lang="en-US" sz="1800" dirty="0">
                <a:solidFill>
                  <a:srgbClr val="001ABF"/>
                </a:solidFill>
                <a:cs typeface="ＭＳ Ｐゴシック" charset="0"/>
              </a:rPr>
              <a:t>	- </a:t>
            </a:r>
            <a:r>
              <a:rPr lang="en-US" sz="1800" i="1" dirty="0">
                <a:cs typeface="ＭＳ Ｐゴシック" charset="0"/>
              </a:rPr>
              <a:t>P</a:t>
            </a:r>
            <a:r>
              <a:rPr lang="en-US" sz="1800" dirty="0">
                <a:solidFill>
                  <a:srgbClr val="001ABF"/>
                </a:solidFill>
                <a:cs typeface="ＭＳ Ｐゴシック" charset="0"/>
              </a:rPr>
              <a:t> or </a:t>
            </a:r>
            <a:r>
              <a:rPr lang="en-US" sz="1800" i="1" dirty="0">
                <a:cs typeface="ＭＳ Ｐゴシック" charset="0"/>
              </a:rPr>
              <a:t>S</a:t>
            </a:r>
            <a:r>
              <a:rPr lang="en-US" sz="1800" dirty="0">
                <a:solidFill>
                  <a:srgbClr val="001ABF"/>
                </a:solidFill>
                <a:cs typeface="ＭＳ Ｐゴシック" charset="0"/>
              </a:rPr>
              <a:t> wave segments in the mantle</a:t>
            </a:r>
          </a:p>
          <a:p>
            <a:r>
              <a:rPr lang="en-US" sz="1800" i="1" dirty="0">
                <a:cs typeface="ＭＳ Ｐゴシック" charset="0"/>
              </a:rPr>
              <a:t>p</a:t>
            </a:r>
            <a:r>
              <a:rPr lang="en-US" sz="1800" i="1" dirty="0">
                <a:solidFill>
                  <a:srgbClr val="001ABF"/>
                </a:solidFill>
                <a:cs typeface="ＭＳ Ｐゴシック" charset="0"/>
              </a:rPr>
              <a:t>, </a:t>
            </a:r>
            <a:r>
              <a:rPr lang="en-US" sz="1800" i="1" dirty="0">
                <a:cs typeface="ＭＳ Ｐゴシック" charset="0"/>
              </a:rPr>
              <a:t>s</a:t>
            </a:r>
            <a:r>
              <a:rPr lang="en-US" sz="1800" dirty="0">
                <a:solidFill>
                  <a:srgbClr val="001ABF"/>
                </a:solidFill>
                <a:cs typeface="ＭＳ Ｐゴシック" charset="0"/>
              </a:rPr>
              <a:t>	- up-going energy from an earthquake</a:t>
            </a:r>
          </a:p>
          <a:p>
            <a:r>
              <a:rPr lang="en-US" sz="1800" dirty="0">
                <a:solidFill>
                  <a:srgbClr val="001ABF"/>
                </a:solidFill>
                <a:cs typeface="ＭＳ Ｐゴシック" charset="0"/>
              </a:rPr>
              <a:t>                 (not shown here)</a:t>
            </a:r>
          </a:p>
          <a:p>
            <a:r>
              <a:rPr lang="en-US" sz="1800" i="1" dirty="0">
                <a:cs typeface="ＭＳ Ｐゴシック" charset="0"/>
              </a:rPr>
              <a:t>K</a:t>
            </a:r>
            <a:r>
              <a:rPr lang="en-US" sz="1800" dirty="0">
                <a:solidFill>
                  <a:srgbClr val="001ABF"/>
                </a:solidFill>
                <a:cs typeface="ＭＳ Ｐゴシック" charset="0"/>
              </a:rPr>
              <a:t>	- </a:t>
            </a:r>
            <a:r>
              <a:rPr lang="en-US" sz="1800" i="1" dirty="0">
                <a:cs typeface="ＭＳ Ｐゴシック" charset="0"/>
              </a:rPr>
              <a:t>P</a:t>
            </a:r>
            <a:r>
              <a:rPr lang="en-US" sz="1800" dirty="0">
                <a:solidFill>
                  <a:srgbClr val="001ABF"/>
                </a:solidFill>
                <a:cs typeface="ＭＳ Ｐゴシック" charset="0"/>
              </a:rPr>
              <a:t> wave segment in the fluid outer core</a:t>
            </a:r>
          </a:p>
          <a:p>
            <a:r>
              <a:rPr lang="en-US" sz="1800" i="1" dirty="0">
                <a:cs typeface="ＭＳ Ｐゴシック" charset="0"/>
              </a:rPr>
              <a:t>I</a:t>
            </a:r>
            <a:r>
              <a:rPr lang="en-US" sz="1800" dirty="0">
                <a:solidFill>
                  <a:srgbClr val="001ABF"/>
                </a:solidFill>
                <a:cs typeface="ＭＳ Ｐゴシック" charset="0"/>
              </a:rPr>
              <a:t>	- </a:t>
            </a:r>
            <a:r>
              <a:rPr lang="en-US" sz="1800" i="1" dirty="0">
                <a:cs typeface="ＭＳ Ｐゴシック" charset="0"/>
              </a:rPr>
              <a:t>P</a:t>
            </a:r>
            <a:r>
              <a:rPr lang="en-US" sz="1800" dirty="0">
                <a:solidFill>
                  <a:srgbClr val="001ABF"/>
                </a:solidFill>
                <a:cs typeface="ＭＳ Ｐゴシック" charset="0"/>
              </a:rPr>
              <a:t> wave segment in the solid inner core</a:t>
            </a:r>
          </a:p>
          <a:p>
            <a:r>
              <a:rPr lang="en-US" sz="1800" i="1" dirty="0">
                <a:cs typeface="ＭＳ Ｐゴシック" charset="0"/>
              </a:rPr>
              <a:t>J</a:t>
            </a:r>
            <a:r>
              <a:rPr lang="en-US" sz="1800" dirty="0">
                <a:solidFill>
                  <a:srgbClr val="001ABF"/>
                </a:solidFill>
                <a:cs typeface="ＭＳ Ｐゴシック" charset="0"/>
              </a:rPr>
              <a:t>	- </a:t>
            </a:r>
            <a:r>
              <a:rPr lang="en-US" sz="1800" i="1" dirty="0">
                <a:cs typeface="ＭＳ Ｐゴシック" charset="0"/>
              </a:rPr>
              <a:t>S</a:t>
            </a:r>
            <a:r>
              <a:rPr lang="en-US" sz="1800" dirty="0">
                <a:solidFill>
                  <a:srgbClr val="001ABF"/>
                </a:solidFill>
                <a:cs typeface="ＭＳ Ｐゴシック" charset="0"/>
              </a:rPr>
              <a:t> wave segment in the solid inner core</a:t>
            </a:r>
          </a:p>
          <a:p>
            <a:r>
              <a:rPr lang="en-US" sz="1800" i="1" dirty="0">
                <a:cs typeface="ＭＳ Ｐゴシック" charset="0"/>
              </a:rPr>
              <a:t>c</a:t>
            </a:r>
            <a:r>
              <a:rPr lang="en-US" sz="1800" i="1" dirty="0">
                <a:solidFill>
                  <a:srgbClr val="001ABF"/>
                </a:solidFill>
                <a:cs typeface="ＭＳ Ｐゴシック" charset="0"/>
              </a:rPr>
              <a:t>	</a:t>
            </a:r>
            <a:r>
              <a:rPr lang="en-US" sz="1800" dirty="0">
                <a:solidFill>
                  <a:srgbClr val="001ABF"/>
                </a:solidFill>
                <a:cs typeface="ＭＳ Ｐゴシック" charset="0"/>
              </a:rPr>
              <a:t>- a reflection off the core-mantle boundary</a:t>
            </a:r>
          </a:p>
          <a:p>
            <a:r>
              <a:rPr lang="en-US" sz="1800" i="1" dirty="0" err="1">
                <a:cs typeface="ＭＳ Ｐゴシック" charset="0"/>
              </a:rPr>
              <a:t>i</a:t>
            </a:r>
            <a:r>
              <a:rPr lang="en-US" sz="1800" dirty="0">
                <a:solidFill>
                  <a:srgbClr val="001ABF"/>
                </a:solidFill>
                <a:cs typeface="ＭＳ Ｐゴシック" charset="0"/>
              </a:rPr>
              <a:t>	- a reflection off the inner core boundary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DAD5BA45-6F76-6279-A6F1-AA4692F3D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8100" y="4508451"/>
            <a:ext cx="2819400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800" dirty="0">
                <a:solidFill>
                  <a:srgbClr val="001ABF"/>
                </a:solidFill>
                <a:cs typeface="ＭＳ Ｐゴシック" charset="0"/>
              </a:rPr>
              <a:t>Example: </a:t>
            </a:r>
            <a:r>
              <a:rPr lang="en-US" sz="1800" dirty="0">
                <a:cs typeface="ＭＳ Ｐゴシック" charset="0"/>
              </a:rPr>
              <a:t>SKS</a:t>
            </a:r>
            <a:r>
              <a:rPr lang="en-US" sz="1800" dirty="0">
                <a:solidFill>
                  <a:srgbClr val="001ABF"/>
                </a:solidFill>
                <a:cs typeface="ＭＳ Ｐゴシック" charset="0"/>
              </a:rPr>
              <a:t>—</a:t>
            </a:r>
            <a:r>
              <a:rPr lang="en-US" sz="1800" i="1" dirty="0">
                <a:cs typeface="ＭＳ Ｐゴシック" charset="0"/>
              </a:rPr>
              <a:t>S</a:t>
            </a:r>
            <a:r>
              <a:rPr lang="en-US" sz="1800" dirty="0">
                <a:solidFill>
                  <a:srgbClr val="001ABF"/>
                </a:solidFill>
                <a:cs typeface="ＭＳ Ｐゴシック" charset="0"/>
              </a:rPr>
              <a:t>-wave that converts to a </a:t>
            </a:r>
            <a:r>
              <a:rPr lang="en-US" sz="1800" i="1" dirty="0">
                <a:cs typeface="ＭＳ Ｐゴシック" charset="0"/>
              </a:rPr>
              <a:t>P</a:t>
            </a:r>
            <a:r>
              <a:rPr lang="en-US" sz="1800" dirty="0">
                <a:solidFill>
                  <a:srgbClr val="001ABF"/>
                </a:solidFill>
                <a:cs typeface="ＭＳ Ｐゴシック" charset="0"/>
              </a:rPr>
              <a:t>-wave in the outer core, then back to an </a:t>
            </a:r>
            <a:r>
              <a:rPr lang="en-US" sz="1800" i="1" dirty="0">
                <a:cs typeface="ＭＳ Ｐゴシック" charset="0"/>
              </a:rPr>
              <a:t>S</a:t>
            </a:r>
            <a:r>
              <a:rPr lang="en-US" sz="1800" dirty="0">
                <a:solidFill>
                  <a:srgbClr val="001ABF"/>
                </a:solidFill>
                <a:cs typeface="ＭＳ Ｐゴシック" charset="0"/>
              </a:rPr>
              <a:t>-wave when it leaves the outer core and travels up towards the seismometer.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AD5373C7-349B-394F-258B-EDE2B047F0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500" y="1687463"/>
            <a:ext cx="3048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3200" i="1" dirty="0">
                <a:solidFill>
                  <a:srgbClr val="001ABF"/>
                </a:solidFill>
                <a:latin typeface="Arial Black" charset="0"/>
                <a:cs typeface="ＭＳ Ｐゴシック" charset="0"/>
              </a:rPr>
              <a:t>Ray Naming Conventions</a:t>
            </a:r>
          </a:p>
        </p:txBody>
      </p:sp>
      <p:sp>
        <p:nvSpPr>
          <p:cNvPr id="11" name="Line 7">
            <a:extLst>
              <a:ext uri="{FF2B5EF4-FFF2-40B4-BE49-F238E27FC236}">
                <a16:creationId xmlns:a16="http://schemas.microsoft.com/office/drawing/2014/main" id="{38404044-5D96-5967-34B3-651F181E4A2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965450" y="2335163"/>
            <a:ext cx="4692650" cy="23050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noFill/>
              </a14:hiddenFill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B8B5EB3-37DE-17E0-3346-25378B744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5500" y="2049413"/>
            <a:ext cx="457200" cy="5334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31CC718-8A6C-00E0-5FE1-B394F89AD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6225" y="725438"/>
            <a:ext cx="228600" cy="2286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013D8D8-477C-3A43-3406-CDA762C69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5700" y="1592213"/>
            <a:ext cx="228600" cy="2286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A04D0C4-5E04-DFA0-4CEB-F6A18ACC69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2275" y="2049413"/>
            <a:ext cx="228600" cy="2286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917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ennett5">
            <a:extLst>
              <a:ext uri="{FF2B5EF4-FFF2-40B4-BE49-F238E27FC236}">
                <a16:creationId xmlns:a16="http://schemas.microsoft.com/office/drawing/2014/main" id="{F59DC8B6-5E88-902B-699B-D4CBF4FF4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018" y="1233488"/>
            <a:ext cx="6072187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4">
            <a:extLst>
              <a:ext uri="{FF2B5EF4-FFF2-40B4-BE49-F238E27FC236}">
                <a16:creationId xmlns:a16="http://schemas.microsoft.com/office/drawing/2014/main" id="{2A6D13FB-4967-2218-F64D-6CA96B1C2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1318" y="366713"/>
            <a:ext cx="666936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1ABF"/>
                </a:solidFill>
                <a:cs typeface="ＭＳ Ｐゴシック" charset="0"/>
              </a:rPr>
              <a:t>(More similar to what it really looks like:) </a:t>
            </a:r>
          </a:p>
          <a:p>
            <a:r>
              <a:rPr lang="en-US" dirty="0">
                <a:solidFill>
                  <a:srgbClr val="001ABF"/>
                </a:solidFill>
                <a:cs typeface="ＭＳ Ｐゴシック" charset="0"/>
              </a:rPr>
              <a:t>A </a:t>
            </a:r>
            <a:r>
              <a:rPr lang="en-US" i="1" dirty="0">
                <a:solidFill>
                  <a:srgbClr val="FF0000"/>
                </a:solidFill>
                <a:latin typeface="Arial Black" charset="0"/>
                <a:cs typeface="ＭＳ Ｐゴシック" charset="0"/>
              </a:rPr>
              <a:t>ray</a:t>
            </a:r>
            <a:r>
              <a:rPr lang="en-US" dirty="0">
                <a:solidFill>
                  <a:srgbClr val="FF0000"/>
                </a:solidFill>
                <a:cs typeface="ＭＳ Ｐゴシック" charset="0"/>
              </a:rPr>
              <a:t> </a:t>
            </a:r>
            <a:r>
              <a:rPr lang="en-US" dirty="0">
                <a:solidFill>
                  <a:srgbClr val="001ABF"/>
                </a:solidFill>
                <a:cs typeface="ＭＳ Ｐゴシック" charset="0"/>
              </a:rPr>
              <a:t>is the normal to a propagating </a:t>
            </a:r>
            <a:r>
              <a:rPr lang="en-US" dirty="0" err="1">
                <a:solidFill>
                  <a:srgbClr val="001ABF"/>
                </a:solidFill>
                <a:cs typeface="ＭＳ Ｐゴシック" charset="0"/>
              </a:rPr>
              <a:t>wavefront</a:t>
            </a:r>
            <a:r>
              <a:rPr lang="en-US" dirty="0">
                <a:solidFill>
                  <a:srgbClr val="001ABF"/>
                </a:solidFill>
                <a:cs typeface="ＭＳ Ｐゴシック" charset="0"/>
              </a:rPr>
              <a:t>.</a:t>
            </a:r>
            <a:endParaRPr lang="en-US" dirty="0">
              <a:solidFill>
                <a:srgbClr val="001A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094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kennett16">
            <a:extLst>
              <a:ext uri="{FF2B5EF4-FFF2-40B4-BE49-F238E27FC236}">
                <a16:creationId xmlns:a16="http://schemas.microsoft.com/office/drawing/2014/main" id="{D1D642AE-E5AD-5FC1-9F7A-15A81CEDB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219" y="3113088"/>
            <a:ext cx="6575425" cy="359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7">
            <a:extLst>
              <a:ext uri="{FF2B5EF4-FFF2-40B4-BE49-F238E27FC236}">
                <a16:creationId xmlns:a16="http://schemas.microsoft.com/office/drawing/2014/main" id="{C8C0ECDF-DBD8-8AC0-C8B6-98D5ED1AE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444" y="152400"/>
            <a:ext cx="3135312" cy="313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t6">
            <a:extLst>
              <a:ext uri="{FF2B5EF4-FFF2-40B4-BE49-F238E27FC236}">
                <a16:creationId xmlns:a16="http://schemas.microsoft.com/office/drawing/2014/main" id="{C9138FC2-5DBB-5F8E-2CDB-B2DAE2545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244" y="152400"/>
            <a:ext cx="2917825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2EEB04EE-E4AE-38FF-639E-A0F7115C88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6394" y="504825"/>
            <a:ext cx="124585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>
                <a:solidFill>
                  <a:srgbClr val="001ABF"/>
                </a:solidFill>
                <a:cs typeface="ＭＳ Ｐゴシック" charset="0"/>
              </a:rPr>
              <a:t>More</a:t>
            </a:r>
          </a:p>
          <a:p>
            <a:r>
              <a:rPr lang="en-US">
                <a:solidFill>
                  <a:srgbClr val="001ABF"/>
                </a:solidFill>
                <a:cs typeface="ＭＳ Ｐゴシック" charset="0"/>
              </a:rPr>
              <a:t>ray</a:t>
            </a:r>
          </a:p>
          <a:p>
            <a:r>
              <a:rPr lang="en-US">
                <a:solidFill>
                  <a:srgbClr val="001ABF"/>
                </a:solidFill>
                <a:cs typeface="ＭＳ Ｐゴシック" charset="0"/>
              </a:rPr>
              <a:t>paths…</a:t>
            </a:r>
            <a:endParaRPr lang="en-US">
              <a:solidFill>
                <a:srgbClr val="001A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404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8">
            <a:extLst>
              <a:ext uri="{FF2B5EF4-FFF2-40B4-BE49-F238E27FC236}">
                <a16:creationId xmlns:a16="http://schemas.microsoft.com/office/drawing/2014/main" id="{1B5DCC56-35E2-6FE9-E533-48B05B461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66306" y="-194902"/>
            <a:ext cx="5259388" cy="830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BA0793EF-E45B-AA73-5255-8ACDD4A7A7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6624" y="230052"/>
            <a:ext cx="855875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1ABF"/>
                </a:solidFill>
              </a:rPr>
              <a:t>Ray paths in the upper part of the Earth (i.e. crust and upper</a:t>
            </a:r>
          </a:p>
          <a:p>
            <a:r>
              <a:rPr lang="en-US" dirty="0">
                <a:solidFill>
                  <a:srgbClr val="001ABF"/>
                </a:solidFill>
              </a:rPr>
              <a:t>mantle near the </a:t>
            </a:r>
            <a:r>
              <a:rPr lang="en-US" dirty="0">
                <a:solidFill>
                  <a:srgbClr val="001ABF"/>
                </a:solidFill>
                <a:latin typeface="Arial"/>
              </a:rPr>
              <a:t>“</a:t>
            </a:r>
            <a:r>
              <a:rPr lang="en-US" dirty="0">
                <a:solidFill>
                  <a:srgbClr val="001ABF"/>
                </a:solidFill>
              </a:rPr>
              <a:t>lithosphere-asthenosphere boundary</a:t>
            </a:r>
            <a:r>
              <a:rPr lang="en-US" dirty="0">
                <a:solidFill>
                  <a:srgbClr val="001ABF"/>
                </a:solidFill>
                <a:latin typeface="Arial"/>
              </a:rPr>
              <a:t>”</a:t>
            </a:r>
            <a:r>
              <a:rPr lang="en-US" dirty="0">
                <a:solidFill>
                  <a:srgbClr val="001ABF"/>
                </a:solidFill>
              </a:rPr>
              <a:t>). Note</a:t>
            </a:r>
          </a:p>
          <a:p>
            <a:r>
              <a:rPr lang="en-US" dirty="0">
                <a:solidFill>
                  <a:srgbClr val="001ABF"/>
                </a:solidFill>
              </a:rPr>
              <a:t>velocity decreases with depth here from ~ 35–40 km!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E19FDE2-8A1B-95C9-B17F-C08A419C9196}"/>
              </a:ext>
            </a:extLst>
          </p:cNvPr>
          <p:cNvSpPr/>
          <p:nvPr/>
        </p:nvSpPr>
        <p:spPr>
          <a:xfrm>
            <a:off x="2566035" y="4446270"/>
            <a:ext cx="7178040" cy="102871"/>
          </a:xfrm>
          <a:prstGeom prst="rect">
            <a:avLst/>
          </a:prstGeom>
          <a:solidFill>
            <a:srgbClr val="B4C7E7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5915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4354</TotalTime>
  <Words>1014</Words>
  <Application>Microsoft Macintosh PowerPoint</Application>
  <PresentationFormat>Widescreen</PresentationFormat>
  <Paragraphs>142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Aptos</vt:lpstr>
      <vt:lpstr>Arial</vt:lpstr>
      <vt:lpstr>Arial Black</vt:lpstr>
      <vt:lpstr>Calibri</vt:lpstr>
      <vt:lpstr>Calibri Light</vt:lpstr>
      <vt:lpstr>Courier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 Lowry</dc:creator>
  <cp:lastModifiedBy>Tony Lowry</cp:lastModifiedBy>
  <cp:revision>36</cp:revision>
  <dcterms:created xsi:type="dcterms:W3CDTF">2022-08-29T13:41:31Z</dcterms:created>
  <dcterms:modified xsi:type="dcterms:W3CDTF">2024-10-03T16:36:09Z</dcterms:modified>
</cp:coreProperties>
</file>