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83" r:id="rId3"/>
    <p:sldId id="287" r:id="rId4"/>
    <p:sldId id="269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3 Sep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82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05" y="6348763"/>
            <a:ext cx="6150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5 September: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1-28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D5AD0D9F-BAB7-4457-2C8C-3D7E269E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036" y="1214557"/>
            <a:ext cx="797846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Course overview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a tool to investigate seismic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sources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Earthquake physics! Recent source investigations show</a:t>
            </a:r>
          </a:p>
          <a:p>
            <a:r>
              <a:rPr lang="en-US" dirty="0">
                <a:solidFill>
                  <a:srgbClr val="001ABF"/>
                </a:solidFill>
              </a:rPr>
              <a:t>   that earthquakes commonly rupture multiple faults with</a:t>
            </a:r>
          </a:p>
          <a:p>
            <a:r>
              <a:rPr lang="en-US" dirty="0">
                <a:solidFill>
                  <a:srgbClr val="001ABF"/>
                </a:solidFill>
              </a:rPr>
              <a:t>   different orientations &amp; focal mechanisms</a:t>
            </a:r>
          </a:p>
          <a:p>
            <a:r>
              <a:rPr lang="en-US" dirty="0">
                <a:solidFill>
                  <a:srgbClr val="001ABF"/>
                </a:solidFill>
              </a:rPr>
              <a:t>• Other classical applications include nuclear test</a:t>
            </a:r>
          </a:p>
          <a:p>
            <a:r>
              <a:rPr lang="en-US" dirty="0">
                <a:solidFill>
                  <a:srgbClr val="001ABF"/>
                </a:solidFill>
              </a:rPr>
              <a:t>   verification &amp; monitoring, magma transfer in volcanic</a:t>
            </a:r>
          </a:p>
          <a:p>
            <a:r>
              <a:rPr lang="en-US" dirty="0">
                <a:solidFill>
                  <a:srgbClr val="001ABF"/>
                </a:solidFill>
              </a:rPr>
              <a:t>   systems</a:t>
            </a:r>
          </a:p>
          <a:p>
            <a:r>
              <a:rPr lang="en-US" dirty="0">
                <a:solidFill>
                  <a:srgbClr val="001ABF"/>
                </a:solidFill>
              </a:rPr>
              <a:t>• Increasingly used for investigations of environmental</a:t>
            </a:r>
          </a:p>
          <a:p>
            <a:r>
              <a:rPr lang="en-US" dirty="0">
                <a:solidFill>
                  <a:srgbClr val="001ABF"/>
                </a:solidFill>
              </a:rPr>
              <a:t>   processes: atmospheric storms,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icequakes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endParaRPr lang="en-US" altLang="ja-JP" dirty="0">
              <a:solidFill>
                <a:srgbClr val="001ABF"/>
              </a:solidFill>
              <a:latin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</a:rPr>
              <a:t>• Also heavily used in industry applications: “rock-burst”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</a:rPr>
              <a:t>   monitoring for mine safety</a:t>
            </a:r>
            <a:r>
              <a:rPr lang="en-US" dirty="0">
                <a:solidFill>
                  <a:srgbClr val="001ABF"/>
                </a:solidFill>
              </a:rPr>
              <a:t>, bit location in </a:t>
            </a:r>
            <a:r>
              <a:rPr lang="en-US" dirty="0" err="1">
                <a:solidFill>
                  <a:srgbClr val="001ABF"/>
                </a:solidFill>
              </a:rPr>
              <a:t>geosteering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of oil &amp; gas well drilling…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1337C8C-8A2F-AA14-C38B-69872950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068" y="231775"/>
            <a:ext cx="848386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From 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1ABF"/>
                </a:solidFill>
              </a:rPr>
              <a:t> can also predict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waves that don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t fit a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ray-theory approximation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(which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we’ll talk about, a lot,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later)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These waves are always</a:t>
            </a:r>
          </a:p>
          <a:p>
            <a:r>
              <a:rPr lang="en-US" dirty="0">
                <a:solidFill>
                  <a:srgbClr val="001ABF"/>
                </a:solidFill>
              </a:rPr>
              <a:t>there but not generally</a:t>
            </a:r>
          </a:p>
          <a:p>
            <a:r>
              <a:rPr lang="en-US" dirty="0">
                <a:solidFill>
                  <a:srgbClr val="001ABF"/>
                </a:solidFill>
              </a:rPr>
              <a:t>observed unless for</a:t>
            </a:r>
          </a:p>
          <a:p>
            <a:r>
              <a:rPr lang="en-US" dirty="0">
                <a:solidFill>
                  <a:srgbClr val="001ABF"/>
                </a:solidFill>
              </a:rPr>
              <a:t>some reason part of</a:t>
            </a: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destructively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interfering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1ABF"/>
                </a:solidFill>
              </a:rPr>
              <a:t>wavefield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is removed…</a:t>
            </a:r>
          </a:p>
        </p:txBody>
      </p:sp>
      <p:pic>
        <p:nvPicPr>
          <p:cNvPr id="5" name="Picture 4" descr="diffr">
            <a:extLst>
              <a:ext uri="{FF2B5EF4-FFF2-40B4-BE49-F238E27FC236}">
                <a16:creationId xmlns:a16="http://schemas.microsoft.com/office/drawing/2014/main" id="{2B64D887-82CD-D9B8-47EC-227B7223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56" y="1173162"/>
            <a:ext cx="4667250" cy="54530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7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ys">
            <a:extLst>
              <a:ext uri="{FF2B5EF4-FFF2-40B4-BE49-F238E27FC236}">
                <a16:creationId xmlns:a16="http://schemas.microsoft.com/office/drawing/2014/main" id="{234A21D0-E180-B108-A2FB-C4434778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86" y="947738"/>
            <a:ext cx="7297738" cy="5757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arth-rays">
            <a:extLst>
              <a:ext uri="{FF2B5EF4-FFF2-40B4-BE49-F238E27FC236}">
                <a16:creationId xmlns:a16="http://schemas.microsoft.com/office/drawing/2014/main" id="{341E89E9-93A5-5DDA-FB3A-595CB709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61" y="1143000"/>
            <a:ext cx="2879725" cy="18399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235EA54-46AD-1F5E-F4A8-14E9D5FF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486" y="2362200"/>
            <a:ext cx="671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FF3300"/>
                </a:solidFill>
                <a:latin typeface="Times New Roman" charset="0"/>
              </a:rPr>
              <a:t>11 km/s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E30FC71-CC4C-F409-A5A8-66CA29A1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886" y="2009775"/>
            <a:ext cx="798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FF3300"/>
                </a:solidFill>
                <a:latin typeface="Times New Roman" charset="0"/>
              </a:rPr>
              <a:t>8-10 km/s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F59B2BA-FB1A-04C3-1BBB-53592AFC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224" y="1658938"/>
            <a:ext cx="852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8-14 km/s</a:t>
            </a:r>
          </a:p>
        </p:txBody>
      </p:sp>
      <p:pic>
        <p:nvPicPr>
          <p:cNvPr id="11" name="Picture 10" descr="509px-Slice_earth">
            <a:extLst>
              <a:ext uri="{FF2B5EF4-FFF2-40B4-BE49-F238E27FC236}">
                <a16:creationId xmlns:a16="http://schemas.microsoft.com/office/drawing/2014/main" id="{80C557C2-8F1D-3DD7-B788-1D2EE242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36" y="676275"/>
            <a:ext cx="2879725" cy="2828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B9828823-D5A3-88FB-36BE-2E7BAB8B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349" y="152400"/>
            <a:ext cx="87652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Diffractions are the energy we see continuing into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 the P and S </a:t>
            </a:r>
            <a:r>
              <a:rPr lang="ja-JP" altLang="en-US" i="1" dirty="0">
                <a:solidFill>
                  <a:srgbClr val="001ABF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shadows</a:t>
            </a:r>
            <a:r>
              <a:rPr lang="ja-JP" altLang="en-US" i="1" dirty="0">
                <a:solidFill>
                  <a:srgbClr val="001ABF"/>
                </a:solidFill>
                <a:latin typeface="Arial Black" charset="0"/>
              </a:rPr>
              <a:t>”</a:t>
            </a:r>
            <a:r>
              <a:rPr lang="en-US" altLang="ja-JP" i="1" dirty="0">
                <a:solidFill>
                  <a:srgbClr val="001ABF"/>
                </a:solidFill>
                <a:latin typeface="Arial Black" charset="0"/>
              </a:rPr>
              <a:t> in global phases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...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C3E46-1FB9-7DC4-479C-B9F1E56D3A7D}"/>
              </a:ext>
            </a:extLst>
          </p:cNvPr>
          <p:cNvSpPr>
            <a:spLocks noChangeArrowheads="1"/>
          </p:cNvSpPr>
          <p:nvPr/>
        </p:nvSpPr>
        <p:spPr bwMode="auto">
          <a:xfrm rot="20606479">
            <a:off x="4294885" y="5124899"/>
            <a:ext cx="1551734" cy="152400"/>
          </a:xfrm>
          <a:prstGeom prst="rect">
            <a:avLst/>
          </a:prstGeom>
          <a:solidFill>
            <a:srgbClr val="008000">
              <a:alpha val="43000"/>
            </a:srgb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F17A79-200A-3E03-593D-1CCE66D6F1EF}"/>
              </a:ext>
            </a:extLst>
          </p:cNvPr>
          <p:cNvSpPr>
            <a:spLocks noChangeArrowheads="1"/>
          </p:cNvSpPr>
          <p:nvPr/>
        </p:nvSpPr>
        <p:spPr bwMode="auto">
          <a:xfrm rot="931711">
            <a:off x="5955270" y="5135678"/>
            <a:ext cx="1556030" cy="152400"/>
          </a:xfrm>
          <a:prstGeom prst="rect">
            <a:avLst/>
          </a:prstGeom>
          <a:solidFill>
            <a:srgbClr val="008000">
              <a:alpha val="43000"/>
            </a:srgb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0B0B33-ADC3-CD36-D397-8CCBDA8CE3C3}"/>
              </a:ext>
            </a:extLst>
          </p:cNvPr>
          <p:cNvSpPr>
            <a:spLocks noChangeArrowheads="1"/>
          </p:cNvSpPr>
          <p:nvPr/>
        </p:nvSpPr>
        <p:spPr bwMode="auto">
          <a:xfrm rot="20248740">
            <a:off x="4742901" y="4250051"/>
            <a:ext cx="509894" cy="152400"/>
          </a:xfrm>
          <a:prstGeom prst="rect">
            <a:avLst/>
          </a:prstGeom>
          <a:solidFill>
            <a:srgbClr val="008000">
              <a:alpha val="43000"/>
            </a:srgb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1AF64-B6C0-A1EE-FC0C-404487F99A54}"/>
              </a:ext>
            </a:extLst>
          </p:cNvPr>
          <p:cNvSpPr>
            <a:spLocks noChangeArrowheads="1"/>
          </p:cNvSpPr>
          <p:nvPr/>
        </p:nvSpPr>
        <p:spPr bwMode="auto">
          <a:xfrm rot="1567498">
            <a:off x="6529160" y="4219277"/>
            <a:ext cx="509894" cy="152400"/>
          </a:xfrm>
          <a:prstGeom prst="rect">
            <a:avLst/>
          </a:prstGeom>
          <a:solidFill>
            <a:srgbClr val="008000">
              <a:alpha val="43000"/>
            </a:srgb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24DC2667-0E7B-51E0-15EB-4CCDE20E3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575" y="253207"/>
            <a:ext cx="85536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Another concept from optics 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Fermat’s Principle</a:t>
            </a:r>
          </a:p>
          <a:p>
            <a:r>
              <a:rPr lang="en-US" dirty="0">
                <a:solidFill>
                  <a:srgbClr val="001ABF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 principle of least time</a:t>
            </a:r>
            <a:r>
              <a:rPr lang="en-US" dirty="0">
                <a:solidFill>
                  <a:srgbClr val="001ABF"/>
                </a:solidFill>
              </a:rPr>
              <a:t>):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propagation path (or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raypath</a:t>
            </a:r>
            <a:r>
              <a:rPr lang="en-US" dirty="0">
                <a:solidFill>
                  <a:srgbClr val="001ABF"/>
                </a:solidFill>
              </a:rPr>
              <a:t>) between any two points</a:t>
            </a:r>
          </a:p>
          <a:p>
            <a:r>
              <a:rPr lang="en-US" dirty="0">
                <a:solidFill>
                  <a:srgbClr val="001ABF"/>
                </a:solidFill>
              </a:rPr>
              <a:t>is that for which travel-time is the least of all possible paths.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(Here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normal to a </a:t>
            </a:r>
            <a:r>
              <a:rPr lang="en-US" dirty="0" err="1">
                <a:solidFill>
                  <a:srgbClr val="001ABF"/>
                </a:solidFill>
              </a:rPr>
              <a:t>wavefront</a:t>
            </a:r>
            <a:r>
              <a:rPr lang="en-US" dirty="0">
                <a:solidFill>
                  <a:srgbClr val="001ABF"/>
                </a:solidFill>
              </a:rPr>
              <a:t> at any given time):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84E50-E563-E7CA-8710-8A950070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737" y="3129757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E5CFD8C-07F1-64AF-3833-6D856EC2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537" y="2748757"/>
            <a:ext cx="457200" cy="30480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FF6FAECC-5FFC-F6DD-7C66-7F2DC148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5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24D0D5C3-D441-328B-FCFB-94911837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300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D8C2EB28-27F2-A280-C53E-17E09C800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512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9A6803E4-79D6-C9F7-BC4C-58ACDB096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137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D80FFCF1-1F10-4F5F-ADF0-A758098E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350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AC11A459-4408-99FB-587E-48BA7AE8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975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72ECCD24-9A01-F2D7-028D-067E675D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600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936F3619-E0E6-B405-6BE4-27462775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812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41C7899B-C3F8-840B-3D36-B8A9D559A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9437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0" name="AutoShape 16">
            <a:extLst>
              <a:ext uri="{FF2B5EF4-FFF2-40B4-BE49-F238E27FC236}">
                <a16:creationId xmlns:a16="http://schemas.microsoft.com/office/drawing/2014/main" id="{08997478-AD47-D126-04B8-33025AA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650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B71E50-2961-E9F8-C166-125578E4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737" y="4120357"/>
            <a:ext cx="8458200" cy="14478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C4D2FE6-8FEC-222A-CCCE-C74C85128D81}"/>
              </a:ext>
            </a:extLst>
          </p:cNvPr>
          <p:cNvSpPr>
            <a:spLocks/>
          </p:cNvSpPr>
          <p:nvPr/>
        </p:nvSpPr>
        <p:spPr bwMode="auto">
          <a:xfrm>
            <a:off x="1770737" y="3129757"/>
            <a:ext cx="1150938" cy="658813"/>
          </a:xfrm>
          <a:custGeom>
            <a:avLst/>
            <a:gdLst>
              <a:gd name="T0" fmla="*/ 720 w 725"/>
              <a:gd name="T1" fmla="*/ 0 h 415"/>
              <a:gd name="T2" fmla="*/ 716 w 725"/>
              <a:gd name="T3" fmla="*/ 92 h 415"/>
              <a:gd name="T4" fmla="*/ 668 w 725"/>
              <a:gd name="T5" fmla="*/ 216 h 415"/>
              <a:gd name="T6" fmla="*/ 608 w 725"/>
              <a:gd name="T7" fmla="*/ 284 h 415"/>
              <a:gd name="T8" fmla="*/ 508 w 725"/>
              <a:gd name="T9" fmla="*/ 360 h 415"/>
              <a:gd name="T10" fmla="*/ 352 w 725"/>
              <a:gd name="T11" fmla="*/ 408 h 415"/>
              <a:gd name="T12" fmla="*/ 204 w 725"/>
              <a:gd name="T13" fmla="*/ 400 h 415"/>
              <a:gd name="T14" fmla="*/ 72 w 725"/>
              <a:gd name="T15" fmla="*/ 340 h 415"/>
              <a:gd name="T16" fmla="*/ 0 w 725"/>
              <a:gd name="T17" fmla="*/ 264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415">
                <a:moveTo>
                  <a:pt x="720" y="0"/>
                </a:moveTo>
                <a:cubicBezTo>
                  <a:pt x="722" y="28"/>
                  <a:pt x="725" y="56"/>
                  <a:pt x="716" y="92"/>
                </a:cubicBezTo>
                <a:cubicBezTo>
                  <a:pt x="707" y="128"/>
                  <a:pt x="686" y="184"/>
                  <a:pt x="668" y="216"/>
                </a:cubicBezTo>
                <a:cubicBezTo>
                  <a:pt x="650" y="248"/>
                  <a:pt x="635" y="260"/>
                  <a:pt x="608" y="284"/>
                </a:cubicBezTo>
                <a:cubicBezTo>
                  <a:pt x="581" y="308"/>
                  <a:pt x="551" y="339"/>
                  <a:pt x="508" y="360"/>
                </a:cubicBezTo>
                <a:cubicBezTo>
                  <a:pt x="465" y="381"/>
                  <a:pt x="403" y="401"/>
                  <a:pt x="352" y="408"/>
                </a:cubicBezTo>
                <a:cubicBezTo>
                  <a:pt x="301" y="415"/>
                  <a:pt x="251" y="411"/>
                  <a:pt x="204" y="400"/>
                </a:cubicBezTo>
                <a:cubicBezTo>
                  <a:pt x="157" y="389"/>
                  <a:pt x="106" y="363"/>
                  <a:pt x="72" y="340"/>
                </a:cubicBezTo>
                <a:cubicBezTo>
                  <a:pt x="38" y="317"/>
                  <a:pt x="19" y="290"/>
                  <a:pt x="0" y="26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AutoShape 19">
            <a:extLst>
              <a:ext uri="{FF2B5EF4-FFF2-40B4-BE49-F238E27FC236}">
                <a16:creationId xmlns:a16="http://schemas.microsoft.com/office/drawing/2014/main" id="{A7C6EF67-1701-7BED-C5F3-559E8AF66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050" y="2977357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F0E992D1-C409-3E7C-0723-75AEFDE946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0737" y="3129757"/>
            <a:ext cx="477838" cy="400050"/>
          </a:xfrm>
          <a:prstGeom prst="line">
            <a:avLst/>
          </a:prstGeom>
          <a:noFill/>
          <a:ln w="9525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46BE15DE-465A-AD19-B333-5FAF5D049A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1237" y="3123407"/>
            <a:ext cx="285750" cy="584200"/>
          </a:xfrm>
          <a:prstGeom prst="line">
            <a:avLst/>
          </a:prstGeom>
          <a:noFill/>
          <a:ln w="9525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AC7FDE6E-9123-ABF3-FF7B-A518FE621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987" y="3129757"/>
            <a:ext cx="57150" cy="641350"/>
          </a:xfrm>
          <a:prstGeom prst="line">
            <a:avLst/>
          </a:prstGeom>
          <a:noFill/>
          <a:ln w="9525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9D6322A3-27EA-6DB7-8B71-AC99F86CA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987" y="3136107"/>
            <a:ext cx="381000" cy="527050"/>
          </a:xfrm>
          <a:prstGeom prst="line">
            <a:avLst/>
          </a:prstGeom>
          <a:noFill/>
          <a:ln w="9525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44B0A059-3179-9ECB-4066-A06C82949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3337" y="3129757"/>
            <a:ext cx="584200" cy="317500"/>
          </a:xfrm>
          <a:prstGeom prst="line">
            <a:avLst/>
          </a:prstGeom>
          <a:noFill/>
          <a:ln w="9525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F02E7738-B620-8F1C-0CCB-AFC8D9635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3337" y="3136107"/>
            <a:ext cx="654050" cy="82550"/>
          </a:xfrm>
          <a:prstGeom prst="line">
            <a:avLst/>
          </a:prstGeom>
          <a:noFill/>
          <a:ln w="9525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C513DA4C-50DA-2527-38D9-67BFFE1F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37" y="5782469"/>
            <a:ext cx="84192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 key principle because most of our applications will involve</a:t>
            </a:r>
          </a:p>
          <a:p>
            <a:r>
              <a:rPr lang="en-US" dirty="0">
                <a:solidFill>
                  <a:srgbClr val="001ABF"/>
                </a:solidFill>
              </a:rPr>
              <a:t>a localized source and observation at a point (seismometer).</a:t>
            </a:r>
          </a:p>
        </p:txBody>
      </p:sp>
    </p:spTree>
    <p:extLst>
      <p:ext uri="{BB962C8B-B14F-4D97-AF65-F5344CB8AC3E}">
        <p14:creationId xmlns:p14="http://schemas.microsoft.com/office/powerpoint/2010/main" val="108852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532E77-B3C8-7995-39ED-A4F15FB1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8650"/>
            <a:ext cx="2057400" cy="5715000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887CA-AF3F-4EAD-93BB-B4F9284C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28650"/>
            <a:ext cx="2057400" cy="5715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4D7E5AD-9219-6916-B00A-D249F8F9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927475"/>
            <a:ext cx="45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>
                <a:sym typeface="Monotype Sorts" charset="0"/>
              </a:rPr>
              <a:t>•</a:t>
            </a:r>
            <a:endParaRPr lang="en-US" sz="36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69558F5-DF29-CA6F-16C4-FA68AE306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479675"/>
            <a:ext cx="45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>
                <a:sym typeface="Monotype Sorts" charset="0"/>
              </a:rPr>
              <a:t>•</a:t>
            </a:r>
            <a:endParaRPr lang="en-US" sz="600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79F3D4A-350E-F561-3A4E-D99D675A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8191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i="1" dirty="0">
                <a:solidFill>
                  <a:srgbClr val="001ABF"/>
                </a:solidFill>
              </a:rPr>
              <a:t>fast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8DDD532-B6CC-C9A3-314A-EF082DB9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819150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i="1" dirty="0">
                <a:solidFill>
                  <a:srgbClr val="001ABF"/>
                </a:solidFill>
              </a:rPr>
              <a:t>slow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EEB5FE8-2971-0A53-74C9-5C490CE53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4196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C736C2-A586-ADE1-97DE-B57037FCE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2625" y="2960688"/>
            <a:ext cx="1450975" cy="1460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03FE91EE-41A3-3AF8-6454-283BD20650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1175" y="2949575"/>
            <a:ext cx="2903538" cy="1462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71DACBD8-7246-D56F-A8E5-C862BC06F6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295275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AD50812-2C63-A17E-57C3-AFD85D0DB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1650" y="2949575"/>
            <a:ext cx="1450975" cy="1462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8BD13F6-5318-C218-BF8F-8E91B0963B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373438"/>
            <a:ext cx="1444625" cy="1027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4C84AC5-9CAD-CC76-C42D-CE045A0389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2625" y="2949575"/>
            <a:ext cx="1411288" cy="4143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BCE640E6-0E69-69BF-BF72-C5E590E8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647950"/>
            <a:ext cx="173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least time in slow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8B0F6E2C-6043-CB53-0B75-89D658E0F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06900"/>
            <a:ext cx="1669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least time in fast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10E0945B-6B47-9327-9716-E22E408A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4350"/>
            <a:ext cx="433459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Fermat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principle leads to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Travel-time is minimized when</a:t>
            </a:r>
          </a:p>
          <a:p>
            <a:r>
              <a:rPr lang="en-US" dirty="0">
                <a:solidFill>
                  <a:srgbClr val="001ABF"/>
                </a:solidFill>
              </a:rPr>
              <a:t>when the ratio of </a:t>
            </a:r>
            <a:r>
              <a:rPr lang="en-US" dirty="0" err="1">
                <a:solidFill>
                  <a:srgbClr val="001ABF"/>
                </a:solidFill>
              </a:rPr>
              <a:t>sines</a:t>
            </a:r>
            <a:r>
              <a:rPr lang="en-US" dirty="0">
                <a:solidFill>
                  <a:srgbClr val="001ABF"/>
                </a:solidFill>
              </a:rPr>
              <a:t> of the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angle of incidence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(angle</a:t>
            </a:r>
          </a:p>
          <a:p>
            <a:r>
              <a:rPr lang="en-US" dirty="0">
                <a:solidFill>
                  <a:srgbClr val="001ABF"/>
                </a:solidFill>
              </a:rPr>
              <a:t>from the normal) to a velocity </a:t>
            </a:r>
          </a:p>
          <a:p>
            <a:r>
              <a:rPr lang="en-US" dirty="0">
                <a:solidFill>
                  <a:srgbClr val="001ABF"/>
                </a:solidFill>
              </a:rPr>
              <a:t>boundary is equal to the </a:t>
            </a:r>
          </a:p>
          <a:p>
            <a:r>
              <a:rPr lang="en-US" dirty="0">
                <a:solidFill>
                  <a:srgbClr val="001ABF"/>
                </a:solidFill>
              </a:rPr>
              <a:t>ratio of the velocities, i.e.,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108A191B-27B7-1C4C-741E-83E216809139}"/>
              </a:ext>
            </a:extLst>
          </p:cNvPr>
          <p:cNvSpPr txBox="1">
            <a:spLocks noChangeArrowheads="1"/>
          </p:cNvSpPr>
          <p:nvPr/>
        </p:nvSpPr>
        <p:spPr bwMode="auto">
          <a:xfrm rot="20007943">
            <a:off x="7539038" y="3724275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straight line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23C82D8-2E0A-8E47-4398-D8239A8F67BC}"/>
              </a:ext>
            </a:extLst>
          </p:cNvPr>
          <p:cNvSpPr txBox="1">
            <a:spLocks noChangeArrowheads="1"/>
          </p:cNvSpPr>
          <p:nvPr/>
        </p:nvSpPr>
        <p:spPr bwMode="auto">
          <a:xfrm rot="20636051">
            <a:off x="8128000" y="2962275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least 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F88858-93BA-23DA-1395-1462D17E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48150"/>
            <a:ext cx="2819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Line 22">
            <a:extLst>
              <a:ext uri="{FF2B5EF4-FFF2-40B4-BE49-F238E27FC236}">
                <a16:creationId xmlns:a16="http://schemas.microsoft.com/office/drawing/2014/main" id="{8D22C44F-DA09-8A9D-56E4-051EAEE685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29527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58B4F11-D6C8-37A2-5023-EDA90AB28C77}"/>
              </a:ext>
            </a:extLst>
          </p:cNvPr>
          <p:cNvSpPr>
            <a:spLocks/>
          </p:cNvSpPr>
          <p:nvPr/>
        </p:nvSpPr>
        <p:spPr bwMode="auto">
          <a:xfrm>
            <a:off x="7543800" y="2952750"/>
            <a:ext cx="214313" cy="520700"/>
          </a:xfrm>
          <a:custGeom>
            <a:avLst/>
            <a:gdLst>
              <a:gd name="T0" fmla="*/ 0 w 135"/>
              <a:gd name="T1" fmla="*/ 0 h 328"/>
              <a:gd name="T2" fmla="*/ 27 w 135"/>
              <a:gd name="T3" fmla="*/ 163 h 328"/>
              <a:gd name="T4" fmla="*/ 135 w 135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328">
                <a:moveTo>
                  <a:pt x="0" y="0"/>
                </a:moveTo>
                <a:cubicBezTo>
                  <a:pt x="2" y="54"/>
                  <a:pt x="4" y="108"/>
                  <a:pt x="27" y="163"/>
                </a:cubicBezTo>
                <a:cubicBezTo>
                  <a:pt x="50" y="218"/>
                  <a:pt x="92" y="273"/>
                  <a:pt x="135" y="3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5A13CC3A-8A30-40A9-CD9F-3F784297F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298132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ED588-502C-6D23-DD84-92684219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96" y="1292930"/>
            <a:ext cx="3465513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2A63D-D203-D2E1-5916-B141CA82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96" y="1559630"/>
            <a:ext cx="49403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BFD3640-BFCD-ACB0-246B-22DEE487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96" y="99130"/>
            <a:ext cx="77684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Spear-fishers understand 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 intuitively, after</a:t>
            </a:r>
          </a:p>
          <a:p>
            <a:r>
              <a:rPr lang="en-US" dirty="0">
                <a:solidFill>
                  <a:srgbClr val="001ABF"/>
                </a:solidFill>
              </a:rPr>
              <a:t>   learning to always aim below the visual location of the</a:t>
            </a:r>
          </a:p>
          <a:p>
            <a:r>
              <a:rPr lang="en-US" dirty="0">
                <a:solidFill>
                  <a:srgbClr val="001ABF"/>
                </a:solidFill>
              </a:rPr>
              <a:t>   fish!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23FB73A-4170-837C-87E6-E9EE714E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21" y="5558543"/>
            <a:ext cx="9227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Important terminology: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transmitted waves</a:t>
            </a:r>
          </a:p>
          <a:p>
            <a:r>
              <a:rPr lang="en-US" dirty="0">
                <a:solidFill>
                  <a:srgbClr val="001ABF"/>
                </a:solidFill>
              </a:rPr>
              <a:t>    that bend at a change in medium;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bounces</a:t>
            </a:r>
          </a:p>
          <a:p>
            <a:r>
              <a:rPr lang="en-US" dirty="0">
                <a:solidFill>
                  <a:srgbClr val="001ABF"/>
                </a:solidFill>
              </a:rPr>
              <a:t>    off an interface that remain within the original medium.</a:t>
            </a:r>
            <a:endParaRPr lang="en-US" i="1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C2A5899-6EB7-4B52-003D-6DCE06A7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396" y="2232730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0000"/>
                </a:solidFill>
                <a:latin typeface="Arial Black" charset="0"/>
              </a:rPr>
              <a:t>Refraction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6956D17-86C5-8B25-A8AD-A77B9484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96" y="1546930"/>
            <a:ext cx="2009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2194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9472F06-8115-4D11-6FBE-1EEACF60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510" y="228600"/>
            <a:ext cx="833298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Consider that when a seismic wave meets a layer boundary</a:t>
            </a:r>
          </a:p>
          <a:p>
            <a:r>
              <a:rPr lang="en-US" dirty="0">
                <a:solidFill>
                  <a:srgbClr val="001ABF"/>
                </a:solidFill>
              </a:rPr>
              <a:t>between solid media with different velocities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/>
              <a:t>=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=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1ABF"/>
                </a:solidFill>
              </a:rPr>
              <a:t>),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Energy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must be conserved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Stress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must be continuous (i.e., the same on both sides)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Displacement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must be continuous</a:t>
            </a:r>
          </a:p>
          <a:p>
            <a:r>
              <a:rPr lang="en-US" dirty="0">
                <a:solidFill>
                  <a:srgbClr val="001ABF"/>
                </a:solidFill>
              </a:rPr>
              <a:t>This is achieved by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partitioning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the energy between </a:t>
            </a:r>
          </a:p>
          <a:p>
            <a:r>
              <a:rPr lang="en-US" dirty="0">
                <a:solidFill>
                  <a:srgbClr val="001ABF"/>
                </a:solidFill>
              </a:rPr>
              <a:t>reflections &amp; refractions, and in most cases by converting</a:t>
            </a:r>
          </a:p>
          <a:p>
            <a:r>
              <a:rPr lang="en-US" dirty="0">
                <a:solidFill>
                  <a:srgbClr val="001ABF"/>
                </a:solidFill>
              </a:rPr>
              <a:t>part of the energy from one type of wave to the other!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57EE0-ACAB-A2E9-2BAA-BE7882299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497" y="3962400"/>
            <a:ext cx="2819400" cy="2667000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D7277-1C9A-CEC8-5607-742564C8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897" y="3962400"/>
            <a:ext cx="2819400" cy="2667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C9EEB37-9499-1826-9A74-7519810C8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697" y="5105400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A878BFC-51A9-68E5-F55B-FA6DA8A1CD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5697" y="4114800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8592A45F-EDD9-C741-4A32-EDFE51A4A2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26697" y="4673600"/>
            <a:ext cx="12192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10A681A-F8AE-91D1-5D7E-D3972DF73CE7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704460" y="5562600"/>
            <a:ext cx="1189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incoming P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4C5DDF27-5C42-BE8E-5204-E67284BF9E49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826697" y="438785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reflected P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468D6B40-6A8D-D419-64AF-9C30A2579495}"/>
              </a:ext>
            </a:extLst>
          </p:cNvPr>
          <p:cNvSpPr txBox="1">
            <a:spLocks noChangeArrowheads="1"/>
          </p:cNvSpPr>
          <p:nvPr/>
        </p:nvSpPr>
        <p:spPr bwMode="auto">
          <a:xfrm rot="1094043">
            <a:off x="4756847" y="48260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reflected S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C64C870-7EAE-A2FE-3951-842C588031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5897" y="4572000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AD1BD39-A8A0-E4A2-8CB3-E3D6481F5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5897" y="4937125"/>
            <a:ext cx="1222375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93DF2E0-0A5A-D47E-66E3-D5D326D3D72B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268585" y="4539248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P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2D74A-1A9F-FCE9-C30E-3B91A1C7DBCF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039985" y="4961523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S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7F2D414C-4CEF-54DD-F439-C1439BAB0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097" y="417195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81201A5A-2D10-CD74-05B3-6F195259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297" y="417195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742545E2-4A9E-DA2E-CDF5-050A76A1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30" y="253207"/>
            <a:ext cx="865813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All of the reflected and refracted waves must obey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1ABF"/>
                </a:solidFill>
              </a:rPr>
              <a:t>.  Consequently,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A reflected wave (traveling at the same velocity) will have the</a:t>
            </a:r>
          </a:p>
          <a:p>
            <a:r>
              <a:rPr lang="en-US" dirty="0">
                <a:solidFill>
                  <a:srgbClr val="001ABF"/>
                </a:solidFill>
              </a:rPr>
              <a:t>	same angle of incidence as the incoming wave.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A reflected or refracted wave traveling at faster velocity will</a:t>
            </a:r>
          </a:p>
          <a:p>
            <a:r>
              <a:rPr lang="en-US" dirty="0">
                <a:solidFill>
                  <a:srgbClr val="001ABF"/>
                </a:solidFill>
              </a:rPr>
              <a:t>	be bent toward the layer boundary.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A reflected or refracted wave traveling at slower velocity will</a:t>
            </a:r>
          </a:p>
          <a:p>
            <a:r>
              <a:rPr lang="en-US" dirty="0">
                <a:solidFill>
                  <a:srgbClr val="001ABF"/>
                </a:solidFill>
              </a:rPr>
              <a:t>	be bent away from the layer boundary.</a:t>
            </a:r>
            <a:endParaRPr lang="en-US" sz="1200" dirty="0">
              <a:solidFill>
                <a:srgbClr val="001AB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C5CFE-A3AE-E1CD-DEAF-B3188C07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55" y="3937794"/>
            <a:ext cx="2819400" cy="2667000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F6DBCD-84B6-F327-1219-EB274DDD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55" y="3937794"/>
            <a:ext cx="2819400" cy="2667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85CE2B74-4BDC-0579-D5F0-090829A5A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4255" y="5080794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D0D7F2DD-B4A0-C5CC-7424-51C7D1F509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4255" y="4090194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A4EA1430-FE02-29E5-41BA-653A7BDCD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5255" y="4648994"/>
            <a:ext cx="12192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17D19C9B-92F7-7A45-183F-CEA08893A1F7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753018" y="5537994"/>
            <a:ext cx="1189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incoming P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3D073065-090F-AC92-F538-E88F9C871B2D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875255" y="4363244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reflected P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1802EC00-9B0C-AC8D-742B-B8183A30CCB3}"/>
              </a:ext>
            </a:extLst>
          </p:cNvPr>
          <p:cNvSpPr txBox="1">
            <a:spLocks noChangeArrowheads="1"/>
          </p:cNvSpPr>
          <p:nvPr/>
        </p:nvSpPr>
        <p:spPr bwMode="auto">
          <a:xfrm rot="1094043">
            <a:off x="4805405" y="4801394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reflected S</a:t>
            </a: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522AF1F1-94AF-6BF6-F6B7-BB2BCE8C7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4455" y="4547394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D41C71A5-1D41-000B-B429-BFE0F8014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4455" y="4912519"/>
            <a:ext cx="1222375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09B9259B-DD46-3B54-2753-C2EE67799AC5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317143" y="4514642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P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31A68AF8-BFF1-BC7C-F6F3-AE1B5E3626A2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088543" y="4936917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4CDDB2-CB94-768A-3A4E-D1715E4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55" y="5614194"/>
            <a:ext cx="20161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9">
            <a:extLst>
              <a:ext uri="{FF2B5EF4-FFF2-40B4-BE49-F238E27FC236}">
                <a16:creationId xmlns:a16="http://schemas.microsoft.com/office/drawing/2014/main" id="{AD2CA051-9CD2-1A42-A249-2C3DC2BB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168" y="1305342"/>
            <a:ext cx="776366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Imaging applications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used as a tool to investigate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velocity &amp; impedance structure</a:t>
            </a:r>
            <a:r>
              <a:rPr lang="en-US" dirty="0">
                <a:solidFill>
                  <a:srgbClr val="001ABF"/>
                </a:solidFill>
              </a:rPr>
              <a:t>: </a:t>
            </a:r>
          </a:p>
          <a:p>
            <a:r>
              <a:rPr lang="en-US" dirty="0">
                <a:solidFill>
                  <a:srgbClr val="001ABF"/>
                </a:solidFill>
              </a:rPr>
              <a:t>• Seismic reflection imaging is the primary tool for</a:t>
            </a:r>
          </a:p>
          <a:p>
            <a:r>
              <a:rPr lang="en-US" dirty="0">
                <a:solidFill>
                  <a:srgbClr val="001ABF"/>
                </a:solidFill>
              </a:rPr>
              <a:t>   oil &amp; gas industry subsurface exploration: images</a:t>
            </a:r>
          </a:p>
          <a:p>
            <a:r>
              <a:rPr lang="en-US" dirty="0">
                <a:solidFill>
                  <a:srgbClr val="001ABF"/>
                </a:solidFill>
              </a:rPr>
              <a:t>   changes in seismic impedance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• Also important for virtually all fundamental research</a:t>
            </a:r>
          </a:p>
          <a:p>
            <a:r>
              <a:rPr lang="en-US" dirty="0">
                <a:solidFill>
                  <a:srgbClr val="001ABF"/>
                </a:solidFill>
              </a:rPr>
              <a:t>   into structure and processes in the Earth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interior</a:t>
            </a:r>
          </a:p>
          <a:p>
            <a:r>
              <a:rPr lang="en-US" dirty="0">
                <a:solidFill>
                  <a:srgbClr val="001ABF"/>
                </a:solidFill>
              </a:rPr>
              <a:t>   (velocity sensitive to composition, temperature, melts)</a:t>
            </a:r>
          </a:p>
          <a:p>
            <a:r>
              <a:rPr lang="en-US" dirty="0">
                <a:solidFill>
                  <a:srgbClr val="001ABF"/>
                </a:solidFill>
              </a:rPr>
              <a:t>• And used for shallow site investigation (construction,</a:t>
            </a:r>
          </a:p>
          <a:p>
            <a:r>
              <a:rPr lang="en-US" dirty="0">
                <a:solidFill>
                  <a:srgbClr val="001ABF"/>
                </a:solidFill>
              </a:rPr>
              <a:t>   environmental, hydro resources)</a:t>
            </a:r>
          </a:p>
        </p:txBody>
      </p:sp>
    </p:spTree>
    <p:extLst>
      <p:ext uri="{BB962C8B-B14F-4D97-AF65-F5344CB8AC3E}">
        <p14:creationId xmlns:p14="http://schemas.microsoft.com/office/powerpoint/2010/main" val="278136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5DBF8-229C-652F-910F-72158AC5A745}"/>
              </a:ext>
            </a:extLst>
          </p:cNvPr>
          <p:cNvSpPr txBox="1"/>
          <p:nvPr/>
        </p:nvSpPr>
        <p:spPr>
          <a:xfrm>
            <a:off x="1991159" y="2644170"/>
            <a:ext cx="8209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Today: A brief review of seismology</a:t>
            </a:r>
          </a:p>
          <a:p>
            <a:r>
              <a:rPr lang="en-US" sz="32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concepts that may be familiar from</a:t>
            </a:r>
          </a:p>
          <a:p>
            <a:r>
              <a:rPr lang="en-US" sz="32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classes you’ve taken before:</a:t>
            </a:r>
          </a:p>
        </p:txBody>
      </p:sp>
    </p:spTree>
    <p:extLst>
      <p:ext uri="{BB962C8B-B14F-4D97-AF65-F5344CB8AC3E}">
        <p14:creationId xmlns:p14="http://schemas.microsoft.com/office/powerpoint/2010/main" val="105815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ys">
            <a:extLst>
              <a:ext uri="{FF2B5EF4-FFF2-40B4-BE49-F238E27FC236}">
                <a16:creationId xmlns:a16="http://schemas.microsoft.com/office/drawing/2014/main" id="{23A16821-3C66-B2A3-EF4B-CE54DB66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947738"/>
            <a:ext cx="7297738" cy="5757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arth-rays">
            <a:extLst>
              <a:ext uri="{FF2B5EF4-FFF2-40B4-BE49-F238E27FC236}">
                <a16:creationId xmlns:a16="http://schemas.microsoft.com/office/drawing/2014/main" id="{73520F9C-CCD8-5D91-F249-86F226B9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879725" cy="18399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BCB100A-A63D-D185-FEB0-60EE884C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2362200"/>
            <a:ext cx="671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FF3300"/>
                </a:solidFill>
                <a:latin typeface="Times New Roman" charset="0"/>
              </a:rPr>
              <a:t>11 km/s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77F55DE-9379-6168-0C85-63F58DF6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2009775"/>
            <a:ext cx="798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FF3300"/>
                </a:solidFill>
                <a:latin typeface="Times New Roman" charset="0"/>
              </a:rPr>
              <a:t>8-10 km/s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3C9CCA7-1F14-6732-D97C-74967568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1658938"/>
            <a:ext cx="852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8-14 km/s</a:t>
            </a:r>
          </a:p>
        </p:txBody>
      </p:sp>
      <p:pic>
        <p:nvPicPr>
          <p:cNvPr id="9" name="Picture 8" descr="509px-Slice_earth">
            <a:extLst>
              <a:ext uri="{FF2B5EF4-FFF2-40B4-BE49-F238E27FC236}">
                <a16:creationId xmlns:a16="http://schemas.microsoft.com/office/drawing/2014/main" id="{6FC50503-6C48-DC74-2962-C044BD5E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76275"/>
            <a:ext cx="2879725" cy="2828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6B54BF97-C43B-5A50-7C77-00AA0713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152400"/>
            <a:ext cx="80216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Most of what we know about the Earth’s deep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 interior comes from seismology.</a:t>
            </a:r>
          </a:p>
        </p:txBody>
      </p:sp>
    </p:spTree>
    <p:extLst>
      <p:ext uri="{BB962C8B-B14F-4D97-AF65-F5344CB8AC3E}">
        <p14:creationId xmlns:p14="http://schemas.microsoft.com/office/powerpoint/2010/main" val="163997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edbdad369a4484a0202ef7d7bbf7bd5">
            <a:extLst>
              <a:ext uri="{FF2B5EF4-FFF2-40B4-BE49-F238E27FC236}">
                <a16:creationId xmlns:a16="http://schemas.microsoft.com/office/drawing/2014/main" id="{6ED5F0BA-13D9-CDF3-22CF-076C368D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52" y="189706"/>
            <a:ext cx="6497638" cy="64785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8C9D88B-9278-98D8-7207-08A5CF82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52" y="1739106"/>
            <a:ext cx="1908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And not just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Earth!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Apollo-era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seismic data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demonstrate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the lunar 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interior has 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similarities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to Earth’s…</a:t>
            </a:r>
          </a:p>
        </p:txBody>
      </p:sp>
    </p:spTree>
    <p:extLst>
      <p:ext uri="{BB962C8B-B14F-4D97-AF65-F5344CB8AC3E}">
        <p14:creationId xmlns:p14="http://schemas.microsoft.com/office/powerpoint/2010/main" val="117053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786D2E-952E-0426-FE2C-08645A33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25" y="4704556"/>
            <a:ext cx="13985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E5687-E2C1-642B-1A2F-033DBB6DC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200" y="6330156"/>
            <a:ext cx="306716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Animation </a:t>
            </a:r>
            <a:r>
              <a:rPr lang="en-GB" sz="1400" i="1" baseline="-25000" dirty="0">
                <a:latin typeface="Times New Roman" charset="0"/>
                <a:cs typeface="DejaVu Sans" charset="0"/>
              </a:rPr>
              <a:t>0</a:t>
            </a:r>
            <a:r>
              <a:rPr lang="en-GB" sz="1400" i="1" dirty="0">
                <a:latin typeface="Times New Roman" charset="0"/>
                <a:cs typeface="DejaVu Sans" charset="0"/>
              </a:rPr>
              <a:t>S</a:t>
            </a:r>
            <a:r>
              <a:rPr lang="en-GB" sz="1400" i="1" baseline="-25000" dirty="0">
                <a:latin typeface="Times New Roman" charset="0"/>
                <a:cs typeface="DejaVu Sans" charset="0"/>
              </a:rPr>
              <a:t>3</a:t>
            </a:r>
            <a:r>
              <a:rPr lang="en-GB" sz="14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from Lucien </a:t>
            </a:r>
            <a:r>
              <a:rPr lang="en-GB" sz="1400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Saviot</a:t>
            </a:r>
            <a:endParaRPr lang="en-GB" sz="1400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http://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www.u-bourgogne.fr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/REACTIVITE/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manapi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saviot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/deform/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78818F7-D71B-D744-ED73-890F6880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550" y="6273006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i="1" baseline="-25000">
                <a:latin typeface="Times New Roman" charset="0"/>
                <a:cs typeface="DejaVu Sans" charset="0"/>
              </a:rPr>
              <a:t>0</a:t>
            </a:r>
            <a:r>
              <a:rPr lang="en-US" i="1">
                <a:latin typeface="Times New Roman" charset="0"/>
                <a:cs typeface="DejaVu Sans" charset="0"/>
              </a:rPr>
              <a:t>S</a:t>
            </a:r>
            <a:r>
              <a:rPr lang="en-US" i="1" baseline="-25000">
                <a:latin typeface="Times New Roman" charset="0"/>
                <a:cs typeface="DejaVu Sans" charset="0"/>
              </a:rPr>
              <a:t>3</a:t>
            </a:r>
            <a:r>
              <a:rPr lang="en-US">
                <a:solidFill>
                  <a:srgbClr val="000099"/>
                </a:solidFill>
                <a:cs typeface="DejaVu Sans" charset="0"/>
              </a:rPr>
              <a:t>: (</a:t>
            </a:r>
            <a:r>
              <a:rPr lang="en-US">
                <a:latin typeface="Times New Roman" charset="0"/>
                <a:cs typeface="DejaVu Sans" charset="0"/>
              </a:rPr>
              <a:t>25.7</a:t>
            </a:r>
            <a:r>
              <a:rPr lang="en-US">
                <a:solidFill>
                  <a:srgbClr val="000099"/>
                </a:solidFill>
                <a:cs typeface="DejaVu Sans" charset="0"/>
              </a:rPr>
              <a:t> minutes)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BB72EA-031C-A519-8FA1-282BCB8B7A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3125" y="4690269"/>
            <a:ext cx="1633538" cy="1582737"/>
            <a:chOff x="1134" y="3066"/>
            <a:chExt cx="683" cy="66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9E0687-D0EB-71E4-EA1E-7CC16E46B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3066"/>
              <a:ext cx="683" cy="662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6" name="AutoShape 6">
              <a:extLst>
                <a:ext uri="{FF2B5EF4-FFF2-40B4-BE49-F238E27FC236}">
                  <a16:creationId xmlns:a16="http://schemas.microsoft.com/office/drawing/2014/main" id="{5B530927-E6E9-BE5C-655F-B7F8B6E0F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1269" y="3169"/>
              <a:ext cx="324" cy="126"/>
            </a:xfrm>
            <a:custGeom>
              <a:avLst/>
              <a:gdLst>
                <a:gd name="T0" fmla="*/ 93 w 21600"/>
                <a:gd name="T1" fmla="*/ 6 h 21600"/>
                <a:gd name="T2" fmla="*/ 45 w 21600"/>
                <a:gd name="T3" fmla="*/ 27 h 21600"/>
                <a:gd name="T4" fmla="*/ 105 w 21600"/>
                <a:gd name="T5" fmla="*/ 16 h 21600"/>
                <a:gd name="T6" fmla="*/ 167 w 21600"/>
                <a:gd name="T7" fmla="*/ -16 h 21600"/>
                <a:gd name="T8" fmla="*/ 220 w 21600"/>
                <a:gd name="T9" fmla="*/ 6 h 21600"/>
                <a:gd name="T10" fmla="*/ 164 w 21600"/>
                <a:gd name="T11" fmla="*/ 2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33 w 21600"/>
                <a:gd name="T19" fmla="*/ 3086 h 21600"/>
                <a:gd name="T20" fmla="*/ 18467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2E2320BF-F11C-A4B8-4282-1399E1330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 flipV="1">
              <a:off x="1337" y="3470"/>
              <a:ext cx="324" cy="126"/>
            </a:xfrm>
            <a:custGeom>
              <a:avLst/>
              <a:gdLst>
                <a:gd name="T0" fmla="*/ 93 w 21600"/>
                <a:gd name="T1" fmla="*/ 6 h 21600"/>
                <a:gd name="T2" fmla="*/ 45 w 21600"/>
                <a:gd name="T3" fmla="*/ 27 h 21600"/>
                <a:gd name="T4" fmla="*/ 105 w 21600"/>
                <a:gd name="T5" fmla="*/ 16 h 21600"/>
                <a:gd name="T6" fmla="*/ 167 w 21600"/>
                <a:gd name="T7" fmla="*/ -16 h 21600"/>
                <a:gd name="T8" fmla="*/ 220 w 21600"/>
                <a:gd name="T9" fmla="*/ 6 h 21600"/>
                <a:gd name="T10" fmla="*/ 164 w 21600"/>
                <a:gd name="T11" fmla="*/ 2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33 w 21600"/>
                <a:gd name="T19" fmla="*/ 3086 h 21600"/>
                <a:gd name="T20" fmla="*/ 18467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8" name="AutoShape 8">
              <a:extLst>
                <a:ext uri="{FF2B5EF4-FFF2-40B4-BE49-F238E27FC236}">
                  <a16:creationId xmlns:a16="http://schemas.microsoft.com/office/drawing/2014/main" id="{F0CC6C08-F604-F793-EF11-331DC9DD62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35" y="3330"/>
              <a:ext cx="682" cy="1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107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BDB77-4BCA-6134-9B6E-0CC34E064598}"/>
              </a:ext>
            </a:extLst>
          </p:cNvPr>
          <p:cNvGrpSpPr>
            <a:grpSpLocks/>
          </p:cNvGrpSpPr>
          <p:nvPr/>
        </p:nvGrpSpPr>
        <p:grpSpPr bwMode="auto">
          <a:xfrm>
            <a:off x="8025530" y="4698209"/>
            <a:ext cx="1627189" cy="1568451"/>
            <a:chOff x="3711" y="2767"/>
            <a:chExt cx="1025" cy="98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C1B027-AB0D-2A9B-D861-19E7993BB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864"/>
              <a:ext cx="781" cy="793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8B8426-3849-B721-132A-96303A914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38"/>
              <a:ext cx="1017" cy="650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3B0150-6F58-BAFE-868A-02CCDADA8F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30" y="2925"/>
              <a:ext cx="986" cy="670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0DA6F781-FB51-618A-F4C0-DAC3CACF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3208"/>
              <a:ext cx="176" cy="102"/>
            </a:xfrm>
            <a:prstGeom prst="leftRightArrow">
              <a:avLst>
                <a:gd name="adj1" fmla="val 35417"/>
                <a:gd name="adj2" fmla="val 52723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8211FF18-DBB2-FA10-FDE7-83E945A6C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214"/>
              <a:ext cx="176" cy="101"/>
            </a:xfrm>
            <a:prstGeom prst="leftRightArrow">
              <a:avLst>
                <a:gd name="adj1" fmla="val 35417"/>
                <a:gd name="adj2" fmla="val 5324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9" name="AutoShape 17">
              <a:extLst>
                <a:ext uri="{FF2B5EF4-FFF2-40B4-BE49-F238E27FC236}">
                  <a16:creationId xmlns:a16="http://schemas.microsoft.com/office/drawing/2014/main" id="{5B7C1957-4CE6-D0A5-8F7B-631F59C3D5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40" y="2801"/>
              <a:ext cx="171" cy="105"/>
            </a:xfrm>
            <a:prstGeom prst="leftRightArrow">
              <a:avLst>
                <a:gd name="adj1" fmla="val 35417"/>
                <a:gd name="adj2" fmla="val 49762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1F5A9A26-6A5C-B9B1-69D9-DC8B922FE7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30" y="3617"/>
              <a:ext cx="171" cy="105"/>
            </a:xfrm>
            <a:prstGeom prst="leftRightArrow">
              <a:avLst>
                <a:gd name="adj1" fmla="val 35417"/>
                <a:gd name="adj2" fmla="val 49762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03F8B3-D0D8-0138-CF07-33CBA7EA6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972"/>
              <a:ext cx="33" cy="34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A1CB7F-CF9E-1B87-6859-15055884C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3524"/>
              <a:ext cx="33" cy="34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93698B-45A8-DF52-641D-F6FAFAFEB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3516"/>
              <a:ext cx="33" cy="34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411C69-EAC2-FA4C-6FB6-CB31F95E6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970"/>
              <a:ext cx="33" cy="34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11" name="Text Box 23">
            <a:extLst>
              <a:ext uri="{FF2B5EF4-FFF2-40B4-BE49-F238E27FC236}">
                <a16:creationId xmlns:a16="http://schemas.microsoft.com/office/drawing/2014/main" id="{2F6AED78-C78F-B458-9DA0-B20CE81B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25" y="100806"/>
            <a:ext cx="81457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Seismology (A Brief Overview)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i="1" dirty="0">
                <a:solidFill>
                  <a:srgbClr val="001ABF"/>
                </a:solidFill>
              </a:rPr>
              <a:t>		  Four Important Types of</a:t>
            </a: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Waves:</a:t>
            </a:r>
          </a:p>
          <a:p>
            <a:endParaRPr lang="en-US" sz="1200" i="1" dirty="0">
              <a:solidFill>
                <a:srgbClr val="FF33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(1)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FF0000"/>
                </a:solidFill>
                <a:latin typeface="Arial Black" charset="0"/>
              </a:rPr>
              <a:t> (primary) wave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(Velocity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 </a:t>
            </a:r>
            <a:r>
              <a:rPr lang="en-US" dirty="0">
                <a:latin typeface="Times New Roman" charset="0"/>
              </a:rPr>
              <a:t>14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km/s)</a:t>
            </a:r>
          </a:p>
          <a:p>
            <a:pPr>
              <a:buFontTx/>
              <a:buAutoNum type="arabicPeriod"/>
            </a:pPr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(2)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Arial Black" charset="0"/>
              </a:rPr>
              <a:t> (secondary) wave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dirty="0">
                <a:latin typeface="Times New Roman" charset="0"/>
              </a:rPr>
              <a:t>2/5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3/5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i="1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rgbClr val="001ABF"/>
                </a:solidFill>
              </a:rPr>
              <a:t> or</a:t>
            </a:r>
            <a:r>
              <a:rPr lang="en-US" i="1" dirty="0">
                <a:solidFill>
                  <a:srgbClr val="001ABF"/>
                </a:solidFill>
              </a:rPr>
              <a:t> </a:t>
            </a:r>
            <a:r>
              <a:rPr lang="en-US" dirty="0">
                <a:latin typeface="Times New Roman" charset="0"/>
              </a:rPr>
              <a:t>0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  <a:p>
            <a:pPr>
              <a:buFontTx/>
              <a:buAutoNum type="arabicPeriod"/>
            </a:pPr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(3)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(Love, Rayleigh)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slightly </a:t>
            </a:r>
            <a:r>
              <a:rPr lang="en-US" dirty="0">
                <a:latin typeface="Times New Roman" charset="0"/>
              </a:rPr>
              <a:t>&lt;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S</a:t>
            </a:r>
            <a:endParaRPr lang="en-US" i="1" dirty="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(4)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Modes</a:t>
            </a:r>
            <a:r>
              <a:rPr lang="en-US" dirty="0">
                <a:solidFill>
                  <a:srgbClr val="001ABF"/>
                </a:solidFill>
              </a:rPr>
              <a:t> (Resonant “tones”, like a bell…)</a:t>
            </a:r>
          </a:p>
          <a:p>
            <a:r>
              <a:rPr lang="en-US" dirty="0">
                <a:solidFill>
                  <a:srgbClr val="001ABF"/>
                </a:solidFill>
              </a:rPr>
              <a:t>      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1ABF"/>
                </a:solidFill>
              </a:rPr>
              <a:t> continue for months after largest earthquakes</a:t>
            </a:r>
          </a:p>
          <a:p>
            <a:r>
              <a:rPr lang="en-US" dirty="0">
                <a:solidFill>
                  <a:srgbClr val="001ABF"/>
                </a:solidFill>
              </a:rPr>
              <a:t>      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1ABF"/>
                </a:solidFill>
              </a:rPr>
              <a:t>periods of minutes to an hour</a:t>
            </a:r>
          </a:p>
          <a:p>
            <a:r>
              <a:rPr lang="en-US" dirty="0">
                <a:solidFill>
                  <a:srgbClr val="001ABF"/>
                </a:solidFill>
              </a:rPr>
              <a:t>      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 “</a:t>
            </a:r>
            <a:r>
              <a:rPr lang="en-US" dirty="0">
                <a:solidFill>
                  <a:srgbClr val="001ABF"/>
                </a:solidFill>
              </a:rPr>
              <a:t>standing waves”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4C4E2069-7CFF-C491-6501-D2A022E0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650" y="1461294"/>
            <a:ext cx="1297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Body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4E66A9A9-0475-BCDD-D5EF-18A01D14F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525" y="1320006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 dirty="0">
                <a:solidFill>
                  <a:srgbClr val="FF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252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s">
            <a:extLst>
              <a:ext uri="{FF2B5EF4-FFF2-40B4-BE49-F238E27FC236}">
                <a16:creationId xmlns:a16="http://schemas.microsoft.com/office/drawing/2014/main" id="{4A4A84D5-B659-3B99-62B0-B8754B09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22" y="866775"/>
            <a:ext cx="3546475" cy="2438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42A689B-6337-6E82-3A4E-7A575BE9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722" y="1035050"/>
            <a:ext cx="6046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P</a:t>
            </a:r>
            <a:endParaRPr lang="en-US" sz="36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FF89FAE-96BF-FA53-0252-1DA31685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022" y="2465388"/>
            <a:ext cx="5790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FF0000"/>
                </a:solidFill>
                <a:latin typeface="Arial Black" charset="0"/>
              </a:rPr>
              <a:t>S</a:t>
            </a:r>
            <a:endParaRPr lang="en-US" sz="360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69E7DA0-C217-F31F-C92A-98B909AA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447" y="3937000"/>
            <a:ext cx="38876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FF0000"/>
                </a:solidFill>
                <a:latin typeface="Arial Black" charset="0"/>
              </a:rPr>
              <a:t>Surface (Love)</a:t>
            </a:r>
            <a:endParaRPr lang="en-US" sz="360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85D0FA6-308E-3DB4-5DCA-BC49BF72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47" y="5416550"/>
            <a:ext cx="488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FF0000"/>
                </a:solidFill>
                <a:latin typeface="Arial Black" charset="0"/>
              </a:rPr>
              <a:t>Surface (Rayleigh)</a:t>
            </a:r>
            <a:endParaRPr lang="en-US" sz="360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4882C-3228-E2C2-CE90-94161128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76" y="342900"/>
            <a:ext cx="4326308" cy="6172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B7F1AF-2A12-1FB0-089E-B76D1FBA7625}"/>
              </a:ext>
            </a:extLst>
          </p:cNvPr>
          <p:cNvSpPr/>
          <p:nvPr/>
        </p:nvSpPr>
        <p:spPr>
          <a:xfrm>
            <a:off x="6983730" y="866775"/>
            <a:ext cx="702945" cy="12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79133-5446-7489-0C70-7E3B6522E751}"/>
              </a:ext>
            </a:extLst>
          </p:cNvPr>
          <p:cNvSpPr txBox="1"/>
          <p:nvPr/>
        </p:nvSpPr>
        <p:spPr>
          <a:xfrm>
            <a:off x="6883187" y="792092"/>
            <a:ext cx="904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Rarefaction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BC9497-44EF-1FE5-7317-8FAC2FB86FB2}"/>
              </a:ext>
            </a:extLst>
          </p:cNvPr>
          <p:cNvSpPr/>
          <p:nvPr/>
        </p:nvSpPr>
        <p:spPr>
          <a:xfrm>
            <a:off x="6440806" y="992890"/>
            <a:ext cx="793854" cy="150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6D006-D61C-41D7-A876-C909BD85CAFA}"/>
              </a:ext>
            </a:extLst>
          </p:cNvPr>
          <p:cNvSpPr txBox="1"/>
          <p:nvPr/>
        </p:nvSpPr>
        <p:spPr>
          <a:xfrm>
            <a:off x="6358041" y="932090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Compression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A18EB4-6FED-50BB-2A42-1792B10A253A}"/>
              </a:ext>
            </a:extLst>
          </p:cNvPr>
          <p:cNvSpPr/>
          <p:nvPr/>
        </p:nvSpPr>
        <p:spPr>
          <a:xfrm>
            <a:off x="7971443" y="932090"/>
            <a:ext cx="949672" cy="10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0EEF4-54DD-DFDE-612C-FCE02ADE8202}"/>
              </a:ext>
            </a:extLst>
          </p:cNvPr>
          <p:cNvSpPr txBox="1"/>
          <p:nvPr/>
        </p:nvSpPr>
        <p:spPr>
          <a:xfrm>
            <a:off x="7971443" y="845070"/>
            <a:ext cx="1132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Particle motion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737C83-24B8-2F0E-DE05-EC9B8200C3AB}"/>
              </a:ext>
            </a:extLst>
          </p:cNvPr>
          <p:cNvSpPr/>
          <p:nvPr/>
        </p:nvSpPr>
        <p:spPr>
          <a:xfrm>
            <a:off x="7369463" y="3181964"/>
            <a:ext cx="949672" cy="10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E68A8C-86E0-9EB6-2029-182C2B626058}"/>
              </a:ext>
            </a:extLst>
          </p:cNvPr>
          <p:cNvSpPr txBox="1"/>
          <p:nvPr/>
        </p:nvSpPr>
        <p:spPr>
          <a:xfrm>
            <a:off x="7306629" y="3102832"/>
            <a:ext cx="1132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Particle motion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A3A371-48B1-9121-5F29-4578B166BC1B}"/>
              </a:ext>
            </a:extLst>
          </p:cNvPr>
          <p:cNvSpPr/>
          <p:nvPr/>
        </p:nvSpPr>
        <p:spPr>
          <a:xfrm>
            <a:off x="6666518" y="1795977"/>
            <a:ext cx="2351752" cy="17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435CE3-4BD1-13C2-B6AB-EDB30EC18CC1}"/>
              </a:ext>
            </a:extLst>
          </p:cNvPr>
          <p:cNvSpPr txBox="1"/>
          <p:nvPr/>
        </p:nvSpPr>
        <p:spPr>
          <a:xfrm>
            <a:off x="6855854" y="1683771"/>
            <a:ext cx="207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Compressional or P Wave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8598BF-F9EF-0621-3393-9C510E35102B}"/>
              </a:ext>
            </a:extLst>
          </p:cNvPr>
          <p:cNvSpPr/>
          <p:nvPr/>
        </p:nvSpPr>
        <p:spPr>
          <a:xfrm>
            <a:off x="6681758" y="2243285"/>
            <a:ext cx="2351752" cy="17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C569E2-A983-BE34-FA7F-973ADF66303E}"/>
              </a:ext>
            </a:extLst>
          </p:cNvPr>
          <p:cNvSpPr txBox="1"/>
          <p:nvPr/>
        </p:nvSpPr>
        <p:spPr>
          <a:xfrm>
            <a:off x="7276859" y="2131079"/>
            <a:ext cx="14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Shear or S Wave</a:t>
            </a:r>
          </a:p>
        </p:txBody>
      </p:sp>
    </p:spTree>
    <p:extLst>
      <p:ext uri="{BB962C8B-B14F-4D97-AF65-F5344CB8AC3E}">
        <p14:creationId xmlns:p14="http://schemas.microsoft.com/office/powerpoint/2010/main" val="189581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DED4135-FA41-5BAF-9145-753D580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514" y="189994"/>
            <a:ext cx="55803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  <a:latin typeface="Arial Black" charset="0"/>
              </a:rPr>
              <a:t>are</a:t>
            </a:r>
            <a:r>
              <a:rPr lang="en-US" dirty="0">
                <a:solidFill>
                  <a:srgbClr val="FF03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 waves</a:t>
            </a:r>
            <a:endParaRPr lang="en-US" dirty="0">
              <a:solidFill>
                <a:srgbClr val="001ABF"/>
              </a:solidFill>
            </a:endParaRPr>
          </a:p>
          <a:p>
            <a:pPr algn="ctr"/>
            <a:r>
              <a:rPr lang="en-US" dirty="0">
                <a:solidFill>
                  <a:srgbClr val="001ABF"/>
                </a:solidFill>
                <a:latin typeface="Arial Black" charset="0"/>
              </a:rPr>
              <a:t>that propagate in a medium…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97D081-7BE2-EDE0-2C82-D814A3D5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51" y="1086614"/>
            <a:ext cx="3810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867BB3-9FCE-5AB1-FB86-F5EC6C5D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51" y="1070739"/>
            <a:ext cx="425767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76613FAA-78C3-68F9-C5B8-7CF8892B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301" y="3508504"/>
            <a:ext cx="877996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Common analogies use ripples in a pond, or light. There are</a:t>
            </a:r>
          </a:p>
          <a:p>
            <a:r>
              <a:rPr lang="en-US" dirty="0">
                <a:solidFill>
                  <a:srgbClr val="001ABF"/>
                </a:solidFill>
              </a:rPr>
              <a:t>similarities in that all three are described by the wave equation.</a:t>
            </a:r>
          </a:p>
          <a:p>
            <a:r>
              <a:rPr lang="en-US" dirty="0">
                <a:solidFill>
                  <a:srgbClr val="001ABF"/>
                </a:solidFill>
              </a:rPr>
              <a:t>Ripples &amp; seismic waves similarly involve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displacements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that propagate as individual particles in the</a:t>
            </a:r>
          </a:p>
          <a:p>
            <a:r>
              <a:rPr lang="en-US" dirty="0">
                <a:solidFill>
                  <a:srgbClr val="001ABF"/>
                </a:solidFill>
              </a:rPr>
              <a:t>medium oscillate between potential and kinetic energy states…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But, a major difference 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rheology</a:t>
            </a:r>
            <a:r>
              <a:rPr lang="en-US" dirty="0">
                <a:solidFill>
                  <a:srgbClr val="001ABF"/>
                </a:solidFill>
              </a:rPr>
              <a:t>. Stress, displacement &amp;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a solid continuum are governed by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Hooke’s Law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a linear elastic relationship between stress and strain.</a:t>
            </a:r>
          </a:p>
        </p:txBody>
      </p:sp>
    </p:spTree>
    <p:extLst>
      <p:ext uri="{BB962C8B-B14F-4D97-AF65-F5344CB8AC3E}">
        <p14:creationId xmlns:p14="http://schemas.microsoft.com/office/powerpoint/2010/main" val="287506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1CD4E73-8EC7-AC4E-F5C9-47AFD0C5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18" y="66675"/>
            <a:ext cx="8799004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Despite the differences, similarities inherent in the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 wave equation </a:t>
            </a:r>
            <a:r>
              <a:rPr lang="en-US" b="1" i="1" dirty="0">
                <a:solidFill>
                  <a:srgbClr val="001ABF"/>
                </a:solidFill>
                <a:latin typeface="Arial Black" charset="0"/>
                <a:sym typeface="Symbol" charset="0"/>
              </a:rPr>
              <a:t>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sym typeface="Symbol" charset="0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many important principles can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 be borrowed from optics.</a:t>
            </a:r>
          </a:p>
          <a:p>
            <a:endParaRPr lang="en-US" sz="6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One of these is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1ABF"/>
                </a:solidFill>
                <a:latin typeface="Arial Black" charset="0"/>
              </a:rPr>
              <a:t>:</a:t>
            </a:r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Every point on a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wavefront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can be treated as a point source </a:t>
            </a:r>
          </a:p>
          <a:p>
            <a:r>
              <a:rPr lang="en-US" dirty="0">
                <a:solidFill>
                  <a:srgbClr val="001ABF"/>
                </a:solidFill>
              </a:rPr>
              <a:t>for the next generation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wavelets</a:t>
            </a:r>
            <a:r>
              <a:rPr lang="en-US" dirty="0">
                <a:solidFill>
                  <a:srgbClr val="001ABF"/>
                </a:solidFill>
              </a:rPr>
              <a:t>. The </a:t>
            </a:r>
            <a:r>
              <a:rPr lang="en-US" dirty="0" err="1">
                <a:solidFill>
                  <a:srgbClr val="001ABF"/>
                </a:solidFill>
              </a:rPr>
              <a:t>wavefront</a:t>
            </a:r>
            <a:r>
              <a:rPr lang="en-US" dirty="0">
                <a:solidFill>
                  <a:srgbClr val="001ABF"/>
                </a:solidFill>
              </a:rPr>
              <a:t> at a time</a:t>
            </a:r>
          </a:p>
          <a:p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later is a surface</a:t>
            </a:r>
          </a:p>
          <a:p>
            <a:r>
              <a:rPr lang="en-US" dirty="0">
                <a:solidFill>
                  <a:srgbClr val="001ABF"/>
                </a:solidFill>
              </a:rPr>
              <a:t>tangent to the</a:t>
            </a:r>
          </a:p>
          <a:p>
            <a:r>
              <a:rPr lang="en-US" dirty="0">
                <a:solidFill>
                  <a:srgbClr val="001ABF"/>
                </a:solidFill>
              </a:rPr>
              <a:t>furthest point on</a:t>
            </a:r>
          </a:p>
          <a:p>
            <a:r>
              <a:rPr lang="en-US" dirty="0">
                <a:solidFill>
                  <a:srgbClr val="001ABF"/>
                </a:solidFill>
              </a:rPr>
              <a:t>each of these</a:t>
            </a:r>
          </a:p>
          <a:p>
            <a:r>
              <a:rPr lang="en-US" dirty="0">
                <a:solidFill>
                  <a:srgbClr val="001ABF"/>
                </a:solidFill>
              </a:rPr>
              <a:t>wavelets. This is</a:t>
            </a:r>
          </a:p>
          <a:p>
            <a:r>
              <a:rPr lang="en-US" dirty="0">
                <a:solidFill>
                  <a:srgbClr val="001ABF"/>
                </a:solidFill>
              </a:rPr>
              <a:t>because </a:t>
            </a:r>
            <a:r>
              <a:rPr lang="en-US" dirty="0" err="1">
                <a:solidFill>
                  <a:srgbClr val="001ABF"/>
                </a:solidFill>
              </a:rPr>
              <a:t>extremal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points of propagation</a:t>
            </a:r>
          </a:p>
          <a:p>
            <a:r>
              <a:rPr lang="en-US" dirty="0">
                <a:solidFill>
                  <a:srgbClr val="001ABF"/>
                </a:solidFill>
              </a:rPr>
              <a:t>have the greatest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constructive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interference…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B76DF-E515-0D03-A1A5-1EF8F769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93" y="2473325"/>
            <a:ext cx="5932488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6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1081</Words>
  <Application>Microsoft Macintosh PowerPoint</Application>
  <PresentationFormat>Widescreen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11</cp:revision>
  <dcterms:created xsi:type="dcterms:W3CDTF">2022-08-29T13:41:31Z</dcterms:created>
  <dcterms:modified xsi:type="dcterms:W3CDTF">2024-09-03T16:30:24Z</dcterms:modified>
</cp:coreProperties>
</file>