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sldIdLst>
    <p:sldId id="283" r:id="rId2"/>
    <p:sldId id="349" r:id="rId3"/>
    <p:sldId id="333" r:id="rId4"/>
    <p:sldId id="334" r:id="rId5"/>
    <p:sldId id="335" r:id="rId6"/>
    <p:sldId id="336" r:id="rId7"/>
    <p:sldId id="337" r:id="rId8"/>
    <p:sldId id="338" r:id="rId9"/>
    <p:sldId id="339" r:id="rId10"/>
    <p:sldId id="340" r:id="rId11"/>
    <p:sldId id="344" r:id="rId12"/>
    <p:sldId id="345" r:id="rId13"/>
    <p:sldId id="346" r:id="rId14"/>
    <p:sldId id="348" r:id="rId15"/>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Arial" charset="0"/>
        <a:ea typeface="ＭＳ Ｐゴシック" charset="0"/>
        <a:cs typeface="+mn-cs"/>
      </a:defRPr>
    </a:lvl1pPr>
    <a:lvl2pPr marL="457200" algn="l" rtl="0" fontAlgn="base">
      <a:spcBef>
        <a:spcPct val="0"/>
      </a:spcBef>
      <a:spcAft>
        <a:spcPct val="0"/>
      </a:spcAft>
      <a:defRPr sz="2400" kern="1200">
        <a:solidFill>
          <a:schemeClr val="tx1"/>
        </a:solidFill>
        <a:latin typeface="Arial" charset="0"/>
        <a:ea typeface="ＭＳ Ｐゴシック" charset="0"/>
        <a:cs typeface="+mn-cs"/>
      </a:defRPr>
    </a:lvl2pPr>
    <a:lvl3pPr marL="914400" algn="l" rtl="0" fontAlgn="base">
      <a:spcBef>
        <a:spcPct val="0"/>
      </a:spcBef>
      <a:spcAft>
        <a:spcPct val="0"/>
      </a:spcAft>
      <a:defRPr sz="2400" kern="1200">
        <a:solidFill>
          <a:schemeClr val="tx1"/>
        </a:solidFill>
        <a:latin typeface="Arial" charset="0"/>
        <a:ea typeface="ＭＳ Ｐゴシック" charset="0"/>
        <a:cs typeface="+mn-cs"/>
      </a:defRPr>
    </a:lvl3pPr>
    <a:lvl4pPr marL="1371600" algn="l" rtl="0" fontAlgn="base">
      <a:spcBef>
        <a:spcPct val="0"/>
      </a:spcBef>
      <a:spcAft>
        <a:spcPct val="0"/>
      </a:spcAft>
      <a:defRPr sz="2400" kern="1200">
        <a:solidFill>
          <a:schemeClr val="tx1"/>
        </a:solidFill>
        <a:latin typeface="Arial" charset="0"/>
        <a:ea typeface="ＭＳ Ｐゴシック" charset="0"/>
        <a:cs typeface="+mn-cs"/>
      </a:defRPr>
    </a:lvl4pPr>
    <a:lvl5pPr marL="1828800" algn="l" rtl="0" fontAlgn="base">
      <a:spcBef>
        <a:spcPct val="0"/>
      </a:spcBef>
      <a:spcAft>
        <a:spcPct val="0"/>
      </a:spcAft>
      <a:defRPr sz="2400" kern="1200">
        <a:solidFill>
          <a:schemeClr val="tx1"/>
        </a:solidFill>
        <a:latin typeface="Arial" charset="0"/>
        <a:ea typeface="ＭＳ Ｐゴシック" charset="0"/>
        <a:cs typeface="+mn-cs"/>
      </a:defRPr>
    </a:lvl5pPr>
    <a:lvl6pPr marL="2286000" algn="l" defTabSz="457200" rtl="0" eaLnBrk="1" latinLnBrk="0" hangingPunct="1">
      <a:defRPr sz="2400" kern="1200">
        <a:solidFill>
          <a:schemeClr val="tx1"/>
        </a:solidFill>
        <a:latin typeface="Arial" charset="0"/>
        <a:ea typeface="ＭＳ Ｐゴシック" charset="0"/>
        <a:cs typeface="+mn-cs"/>
      </a:defRPr>
    </a:lvl6pPr>
    <a:lvl7pPr marL="2743200" algn="l" defTabSz="457200" rtl="0" eaLnBrk="1" latinLnBrk="0" hangingPunct="1">
      <a:defRPr sz="2400" kern="1200">
        <a:solidFill>
          <a:schemeClr val="tx1"/>
        </a:solidFill>
        <a:latin typeface="Arial" charset="0"/>
        <a:ea typeface="ＭＳ Ｐゴシック" charset="0"/>
        <a:cs typeface="+mn-cs"/>
      </a:defRPr>
    </a:lvl7pPr>
    <a:lvl8pPr marL="3200400" algn="l" defTabSz="457200" rtl="0" eaLnBrk="1" latinLnBrk="0" hangingPunct="1">
      <a:defRPr sz="2400" kern="1200">
        <a:solidFill>
          <a:schemeClr val="tx1"/>
        </a:solidFill>
        <a:latin typeface="Arial" charset="0"/>
        <a:ea typeface="ＭＳ Ｐゴシック" charset="0"/>
        <a:cs typeface="+mn-cs"/>
      </a:defRPr>
    </a:lvl8pPr>
    <a:lvl9pPr marL="3657600" algn="l" defTabSz="457200" rtl="0" eaLnBrk="1" latinLnBrk="0" hangingPunct="1">
      <a:defRPr sz="2400" kern="1200">
        <a:solidFill>
          <a:schemeClr val="tx1"/>
        </a:solidFill>
        <a:latin typeface="Arial" charset="0"/>
        <a:ea typeface="ＭＳ Ｐゴシック" charset="0"/>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2EE7"/>
    <a:srgbClr val="0CE321"/>
    <a:srgbClr val="FCFCEA"/>
    <a:srgbClr val="E8FAFC"/>
    <a:srgbClr val="E1F8FB"/>
    <a:srgbClr val="FF3300"/>
    <a:srgbClr val="D6F6F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5640" autoAdjust="0"/>
    <p:restoredTop sz="94660" autoAdjust="0"/>
  </p:normalViewPr>
  <p:slideViewPr>
    <p:cSldViewPr snapToGrid="0">
      <p:cViewPr varScale="1">
        <p:scale>
          <a:sx n="224" d="100"/>
          <a:sy n="224" d="100"/>
        </p:scale>
        <p:origin x="456" y="1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image" Target="../media/image14.emf"/><Relationship Id="rId4" Type="http://schemas.openxmlformats.org/officeDocument/2006/relationships/image" Target="../media/image17.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image" Target="../media/image19.e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image" Target="../media/image2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246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62467"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6246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53640926-AAD7-44d8-BBD7-CCE9431645EC}">
              <a14:shadowObscured xmlns:a14="http://schemas.microsoft.com/office/drawing/2010/main" xmlns="" val="1"/>
            </a:ext>
          </a:extLst>
        </p:spPr>
      </p:sp>
      <p:sp>
        <p:nvSpPr>
          <p:cNvPr id="62469"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2470"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62471"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lgn="r">
              <a:defRPr sz="1200"/>
            </a:lvl1pPr>
          </a:lstStyle>
          <a:p>
            <a:fld id="{99EBFFE4-8ED9-9E4D-9237-0C2D7CFDE33F}" type="slidenum">
              <a:rPr lang="en-US"/>
              <a:pPr/>
              <a:t>‹#›</a:t>
            </a:fld>
            <a:endParaRPr lang="en-US"/>
          </a:p>
        </p:txBody>
      </p:sp>
    </p:spTree>
    <p:extLst>
      <p:ext uri="{BB962C8B-B14F-4D97-AF65-F5344CB8AC3E}">
        <p14:creationId xmlns:p14="http://schemas.microsoft.com/office/powerpoint/2010/main" val="321482183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ＭＳ Ｐゴシック" charset="0"/>
        <a:cs typeface="+mn-cs"/>
      </a:defRPr>
    </a:lvl1pPr>
    <a:lvl2pPr marL="457200" algn="l" rtl="0" fontAlgn="base">
      <a:spcBef>
        <a:spcPct val="30000"/>
      </a:spcBef>
      <a:spcAft>
        <a:spcPct val="0"/>
      </a:spcAft>
      <a:defRPr sz="1200" kern="1200">
        <a:solidFill>
          <a:schemeClr val="tx1"/>
        </a:solidFill>
        <a:latin typeface="Arial" charset="0"/>
        <a:ea typeface="ＭＳ Ｐゴシック" charset="0"/>
        <a:cs typeface="+mn-cs"/>
      </a:defRPr>
    </a:lvl2pPr>
    <a:lvl3pPr marL="914400" algn="l" rtl="0" fontAlgn="base">
      <a:spcBef>
        <a:spcPct val="30000"/>
      </a:spcBef>
      <a:spcAft>
        <a:spcPct val="0"/>
      </a:spcAft>
      <a:defRPr sz="1200" kern="1200">
        <a:solidFill>
          <a:schemeClr val="tx1"/>
        </a:solidFill>
        <a:latin typeface="Arial" charset="0"/>
        <a:ea typeface="ＭＳ Ｐゴシック" charset="0"/>
        <a:cs typeface="+mn-cs"/>
      </a:defRPr>
    </a:lvl3pPr>
    <a:lvl4pPr marL="1371600" algn="l" rtl="0" fontAlgn="base">
      <a:spcBef>
        <a:spcPct val="30000"/>
      </a:spcBef>
      <a:spcAft>
        <a:spcPct val="0"/>
      </a:spcAft>
      <a:defRPr sz="1200" kern="1200">
        <a:solidFill>
          <a:schemeClr val="tx1"/>
        </a:solidFill>
        <a:latin typeface="Arial" charset="0"/>
        <a:ea typeface="ＭＳ Ｐゴシック" charset="0"/>
        <a:cs typeface="+mn-cs"/>
      </a:defRPr>
    </a:lvl4pPr>
    <a:lvl5pPr marL="1828800" algn="l" rtl="0" fontAlgn="base">
      <a:spcBef>
        <a:spcPct val="30000"/>
      </a:spcBef>
      <a:spcAft>
        <a:spcPct val="0"/>
      </a:spcAft>
      <a:defRPr sz="1200" kern="1200">
        <a:solidFill>
          <a:schemeClr val="tx1"/>
        </a:solidFill>
        <a:latin typeface="Arial"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C88F3C-64EB-2D4B-9F5E-58F1250EE38B}" type="slidenum">
              <a:rPr lang="en-US"/>
              <a:pPr/>
              <a:t>1</a:t>
            </a:fld>
            <a:endParaRPr lang="en-US"/>
          </a:p>
        </p:txBody>
      </p:sp>
      <p:sp>
        <p:nvSpPr>
          <p:cNvPr id="6349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634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32AA510-A1E6-7148-BEC8-81F42275786C}" type="slidenum">
              <a:rPr lang="en-US"/>
              <a:pPr/>
              <a:t>11</a:t>
            </a:fld>
            <a:endParaRPr lang="en-US"/>
          </a:p>
        </p:txBody>
      </p:sp>
      <p:sp>
        <p:nvSpPr>
          <p:cNvPr id="1275906"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sp>
      <p:sp>
        <p:nvSpPr>
          <p:cNvPr id="127590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p>
        </p:txBody>
      </p:sp>
    </p:spTree>
    <p:extLst>
      <p:ext uri="{BB962C8B-B14F-4D97-AF65-F5344CB8AC3E}">
        <p14:creationId xmlns:p14="http://schemas.microsoft.com/office/powerpoint/2010/main" val="9648521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8436B65-43EF-AB4D-BB42-6C344713E308}" type="slidenum">
              <a:rPr lang="en-US"/>
              <a:pPr/>
              <a:t>12</a:t>
            </a:fld>
            <a:endParaRPr lang="en-US"/>
          </a:p>
        </p:txBody>
      </p:sp>
      <p:sp>
        <p:nvSpPr>
          <p:cNvPr id="1277954"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sp>
      <p:sp>
        <p:nvSpPr>
          <p:cNvPr id="127795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txBody>
          <a:bodyPr/>
          <a:lstStyle/>
          <a:p>
            <a:endParaRPr lang="en-US"/>
          </a:p>
        </p:txBody>
      </p:sp>
    </p:spTree>
    <p:extLst>
      <p:ext uri="{BB962C8B-B14F-4D97-AF65-F5344CB8AC3E}">
        <p14:creationId xmlns:p14="http://schemas.microsoft.com/office/powerpoint/2010/main" val="27854612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6891ADE-F8DD-134D-B667-18F53B12C0B2}" type="slidenum">
              <a:rPr lang="en-US"/>
              <a:pPr/>
              <a:t>13</a:t>
            </a:fld>
            <a:endParaRPr lang="en-US"/>
          </a:p>
        </p:txBody>
      </p:sp>
      <p:sp>
        <p:nvSpPr>
          <p:cNvPr id="1280002"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sp>
      <p:sp>
        <p:nvSpPr>
          <p:cNvPr id="128000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txBody>
          <a:bodyPr/>
          <a:lstStyle/>
          <a:p>
            <a:endParaRPr lang="en-US"/>
          </a:p>
        </p:txBody>
      </p:sp>
    </p:spTree>
    <p:extLst>
      <p:ext uri="{BB962C8B-B14F-4D97-AF65-F5344CB8AC3E}">
        <p14:creationId xmlns:p14="http://schemas.microsoft.com/office/powerpoint/2010/main" val="24925131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9451B88-BD67-C744-820E-76F12AE3854E}" type="slidenum">
              <a:rPr lang="en-US"/>
              <a:pPr/>
              <a:t>14</a:t>
            </a:fld>
            <a:endParaRPr lang="en-US"/>
          </a:p>
        </p:txBody>
      </p:sp>
      <p:sp>
        <p:nvSpPr>
          <p:cNvPr id="1290242"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sp>
      <p:sp>
        <p:nvSpPr>
          <p:cNvPr id="129024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txBody>
          <a:bodyPr/>
          <a:lstStyle/>
          <a:p>
            <a:endParaRPr lang="en-US"/>
          </a:p>
        </p:txBody>
      </p:sp>
    </p:spTree>
    <p:extLst>
      <p:ext uri="{BB962C8B-B14F-4D97-AF65-F5344CB8AC3E}">
        <p14:creationId xmlns:p14="http://schemas.microsoft.com/office/powerpoint/2010/main" val="23904550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97FA3DA-4992-6240-B66E-A018EF194371}" type="slidenum">
              <a:rPr lang="en-US"/>
              <a:pPr/>
              <a:t>3</a:t>
            </a:fld>
            <a:endParaRPr lang="en-US"/>
          </a:p>
        </p:txBody>
      </p:sp>
      <p:sp>
        <p:nvSpPr>
          <p:cNvPr id="1255426"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sp>
      <p:sp>
        <p:nvSpPr>
          <p:cNvPr id="125542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txBody>
          <a:bodyPr/>
          <a:lstStyle/>
          <a:p>
            <a:endParaRPr lang="en-US"/>
          </a:p>
        </p:txBody>
      </p:sp>
    </p:spTree>
    <p:extLst>
      <p:ext uri="{BB962C8B-B14F-4D97-AF65-F5344CB8AC3E}">
        <p14:creationId xmlns:p14="http://schemas.microsoft.com/office/powerpoint/2010/main" val="20262466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30A645E-AFAE-E342-B9A4-293E58CF60D6}" type="slidenum">
              <a:rPr lang="en-US"/>
              <a:pPr/>
              <a:t>4</a:t>
            </a:fld>
            <a:endParaRPr lang="en-US"/>
          </a:p>
        </p:txBody>
      </p:sp>
      <p:sp>
        <p:nvSpPr>
          <p:cNvPr id="1257474"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sp>
      <p:sp>
        <p:nvSpPr>
          <p:cNvPr id="125747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txBody>
          <a:bodyPr/>
          <a:lstStyle/>
          <a:p>
            <a:endParaRPr lang="en-US"/>
          </a:p>
        </p:txBody>
      </p:sp>
    </p:spTree>
    <p:extLst>
      <p:ext uri="{BB962C8B-B14F-4D97-AF65-F5344CB8AC3E}">
        <p14:creationId xmlns:p14="http://schemas.microsoft.com/office/powerpoint/2010/main" val="949292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F8D891E-F20D-4741-8FC7-B342EC85BEE6}" type="slidenum">
              <a:rPr lang="en-US"/>
              <a:pPr/>
              <a:t>5</a:t>
            </a:fld>
            <a:endParaRPr lang="en-US"/>
          </a:p>
        </p:txBody>
      </p:sp>
      <p:sp>
        <p:nvSpPr>
          <p:cNvPr id="1259522"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sp>
      <p:sp>
        <p:nvSpPr>
          <p:cNvPr id="125952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txBody>
          <a:bodyPr/>
          <a:lstStyle/>
          <a:p>
            <a:endParaRPr lang="en-US"/>
          </a:p>
        </p:txBody>
      </p:sp>
    </p:spTree>
    <p:extLst>
      <p:ext uri="{BB962C8B-B14F-4D97-AF65-F5344CB8AC3E}">
        <p14:creationId xmlns:p14="http://schemas.microsoft.com/office/powerpoint/2010/main" val="12632132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B0A993B-D285-384B-B319-CA16FF828235}" type="slidenum">
              <a:rPr lang="en-US"/>
              <a:pPr/>
              <a:t>6</a:t>
            </a:fld>
            <a:endParaRPr lang="en-US"/>
          </a:p>
        </p:txBody>
      </p:sp>
      <p:sp>
        <p:nvSpPr>
          <p:cNvPr id="1267714"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sp>
      <p:sp>
        <p:nvSpPr>
          <p:cNvPr id="126771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p>
        </p:txBody>
      </p:sp>
    </p:spTree>
    <p:extLst>
      <p:ext uri="{BB962C8B-B14F-4D97-AF65-F5344CB8AC3E}">
        <p14:creationId xmlns:p14="http://schemas.microsoft.com/office/powerpoint/2010/main" val="15243192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B0A4EF5-E384-5047-81C3-5DC2C05C9CD7}" type="slidenum">
              <a:rPr lang="en-US"/>
              <a:pPr/>
              <a:t>7</a:t>
            </a:fld>
            <a:endParaRPr lang="en-US"/>
          </a:p>
        </p:txBody>
      </p:sp>
      <p:sp>
        <p:nvSpPr>
          <p:cNvPr id="1269762"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sp>
      <p:sp>
        <p:nvSpPr>
          <p:cNvPr id="126976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p>
        </p:txBody>
      </p:sp>
    </p:spTree>
    <p:extLst>
      <p:ext uri="{BB962C8B-B14F-4D97-AF65-F5344CB8AC3E}">
        <p14:creationId xmlns:p14="http://schemas.microsoft.com/office/powerpoint/2010/main" val="2348515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A01B1AA-7D36-204E-BB6E-8A6ACD405224}" type="slidenum">
              <a:rPr lang="en-US"/>
              <a:pPr/>
              <a:t>8</a:t>
            </a:fld>
            <a:endParaRPr lang="en-US"/>
          </a:p>
        </p:txBody>
      </p:sp>
      <p:sp>
        <p:nvSpPr>
          <p:cNvPr id="1271810" name="Text Box 2"/>
          <p:cNvSpPr txBox="1">
            <a:spLocks noChangeArrowheads="1"/>
          </p:cNvSpPr>
          <p:nvPr/>
        </p:nvSpPr>
        <p:spPr bwMode="auto">
          <a:xfrm>
            <a:off x="1400175" y="914400"/>
            <a:ext cx="4056063" cy="3135313"/>
          </a:xfrm>
          <a:prstGeom prst="rect">
            <a:avLst/>
          </a:prstGeom>
          <a:solidFill>
            <a:srgbClr val="FFFFFF"/>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271811" name="Text Box 3"/>
          <p:cNvSpPr txBox="1">
            <a:spLocks noGrp="1" noChangeArrowheads="1"/>
          </p:cNvSpPr>
          <p:nvPr>
            <p:ph type="body"/>
          </p:nvPr>
        </p:nvSpPr>
        <p:spPr bwMode="auto">
          <a:xfrm>
            <a:off x="1046163" y="4352925"/>
            <a:ext cx="4770437" cy="3478213"/>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marL="85725" indent="-85725" defTabSz="457200">
              <a:tabLst>
                <a:tab pos="723900" algn="l"/>
                <a:tab pos="1447800" algn="l"/>
                <a:tab pos="2171700" algn="l"/>
                <a:tab pos="2895600" algn="l"/>
                <a:tab pos="3619500" algn="l"/>
                <a:tab pos="4343400" algn="l"/>
                <a:tab pos="5067300" algn="l"/>
              </a:tabLst>
              <a:defRPr sz="1200">
                <a:solidFill>
                  <a:schemeClr val="tx1"/>
                </a:solidFill>
                <a:latin typeface="Arial" charset="0"/>
                <a:ea typeface="ＭＳ Ｐゴシック" charset="0"/>
              </a:defRPr>
            </a:lvl1pPr>
            <a:lvl2pPr marL="742950" indent="-285750" defTabSz="457200">
              <a:tabLst>
                <a:tab pos="723900" algn="l"/>
                <a:tab pos="1447800" algn="l"/>
                <a:tab pos="2171700" algn="l"/>
                <a:tab pos="2895600" algn="l"/>
                <a:tab pos="3619500" algn="l"/>
                <a:tab pos="4343400" algn="l"/>
                <a:tab pos="5067300" algn="l"/>
              </a:tabLst>
              <a:defRPr sz="1200">
                <a:solidFill>
                  <a:schemeClr val="tx1"/>
                </a:solidFill>
                <a:latin typeface="Arial" charset="0"/>
                <a:ea typeface="ＭＳ Ｐゴシック" charset="0"/>
              </a:defRPr>
            </a:lvl2pPr>
            <a:lvl3pPr marL="1143000" indent="-228600" defTabSz="457200">
              <a:tabLst>
                <a:tab pos="723900" algn="l"/>
                <a:tab pos="1447800" algn="l"/>
                <a:tab pos="2171700" algn="l"/>
                <a:tab pos="2895600" algn="l"/>
                <a:tab pos="3619500" algn="l"/>
                <a:tab pos="4343400" algn="l"/>
                <a:tab pos="5067300" algn="l"/>
              </a:tabLst>
              <a:defRPr sz="1200">
                <a:solidFill>
                  <a:schemeClr val="tx1"/>
                </a:solidFill>
                <a:latin typeface="Arial" charset="0"/>
                <a:ea typeface="ＭＳ Ｐゴシック" charset="0"/>
              </a:defRPr>
            </a:lvl3pPr>
            <a:lvl4pPr marL="1600200" indent="-228600" defTabSz="457200">
              <a:tabLst>
                <a:tab pos="723900" algn="l"/>
                <a:tab pos="1447800" algn="l"/>
                <a:tab pos="2171700" algn="l"/>
                <a:tab pos="2895600" algn="l"/>
                <a:tab pos="3619500" algn="l"/>
                <a:tab pos="4343400" algn="l"/>
                <a:tab pos="5067300" algn="l"/>
              </a:tabLst>
              <a:defRPr sz="1200">
                <a:solidFill>
                  <a:schemeClr val="tx1"/>
                </a:solidFill>
                <a:latin typeface="Arial" charset="0"/>
                <a:ea typeface="ＭＳ Ｐゴシック" charset="0"/>
              </a:defRPr>
            </a:lvl4pPr>
            <a:lvl5pPr marL="2057400" indent="-228600" defTabSz="457200">
              <a:tabLst>
                <a:tab pos="723900" algn="l"/>
                <a:tab pos="1447800" algn="l"/>
                <a:tab pos="2171700" algn="l"/>
                <a:tab pos="2895600" algn="l"/>
                <a:tab pos="3619500" algn="l"/>
                <a:tab pos="4343400" algn="l"/>
                <a:tab pos="5067300" algn="l"/>
              </a:tabLst>
              <a:defRPr sz="1200">
                <a:solidFill>
                  <a:schemeClr val="tx1"/>
                </a:solidFill>
                <a:latin typeface="Arial" charset="0"/>
                <a:ea typeface="ＭＳ Ｐゴシック" charset="0"/>
              </a:defRPr>
            </a:lvl5pPr>
            <a:lvl6pPr marL="2514600" indent="-228600" fontAlgn="base">
              <a:spcBef>
                <a:spcPct val="30000"/>
              </a:spcBef>
              <a:spcAft>
                <a:spcPct val="0"/>
              </a:spcAft>
              <a:tabLst>
                <a:tab pos="723900" algn="l"/>
                <a:tab pos="1447800" algn="l"/>
                <a:tab pos="2171700" algn="l"/>
                <a:tab pos="2895600" algn="l"/>
                <a:tab pos="3619500" algn="l"/>
                <a:tab pos="4343400" algn="l"/>
                <a:tab pos="5067300" algn="l"/>
              </a:tabLst>
              <a:defRPr sz="1200">
                <a:solidFill>
                  <a:schemeClr val="tx1"/>
                </a:solidFill>
                <a:latin typeface="Arial" charset="0"/>
                <a:ea typeface="ＭＳ Ｐゴシック" charset="0"/>
              </a:defRPr>
            </a:lvl6pPr>
            <a:lvl7pPr marL="2971800" indent="-228600" fontAlgn="base">
              <a:spcBef>
                <a:spcPct val="30000"/>
              </a:spcBef>
              <a:spcAft>
                <a:spcPct val="0"/>
              </a:spcAft>
              <a:tabLst>
                <a:tab pos="723900" algn="l"/>
                <a:tab pos="1447800" algn="l"/>
                <a:tab pos="2171700" algn="l"/>
                <a:tab pos="2895600" algn="l"/>
                <a:tab pos="3619500" algn="l"/>
                <a:tab pos="4343400" algn="l"/>
                <a:tab pos="5067300" algn="l"/>
              </a:tabLst>
              <a:defRPr sz="1200">
                <a:solidFill>
                  <a:schemeClr val="tx1"/>
                </a:solidFill>
                <a:latin typeface="Arial" charset="0"/>
                <a:ea typeface="ＭＳ Ｐゴシック" charset="0"/>
              </a:defRPr>
            </a:lvl7pPr>
            <a:lvl8pPr marL="3429000" indent="-228600" fontAlgn="base">
              <a:spcBef>
                <a:spcPct val="30000"/>
              </a:spcBef>
              <a:spcAft>
                <a:spcPct val="0"/>
              </a:spcAft>
              <a:tabLst>
                <a:tab pos="723900" algn="l"/>
                <a:tab pos="1447800" algn="l"/>
                <a:tab pos="2171700" algn="l"/>
                <a:tab pos="2895600" algn="l"/>
                <a:tab pos="3619500" algn="l"/>
                <a:tab pos="4343400" algn="l"/>
                <a:tab pos="5067300" algn="l"/>
              </a:tabLst>
              <a:defRPr sz="1200">
                <a:solidFill>
                  <a:schemeClr val="tx1"/>
                </a:solidFill>
                <a:latin typeface="Arial" charset="0"/>
                <a:ea typeface="ＭＳ Ｐゴシック" charset="0"/>
              </a:defRPr>
            </a:lvl8pPr>
            <a:lvl9pPr marL="3886200" indent="-228600" fontAlgn="base">
              <a:spcBef>
                <a:spcPct val="30000"/>
              </a:spcBef>
              <a:spcAft>
                <a:spcPct val="0"/>
              </a:spcAft>
              <a:tabLst>
                <a:tab pos="723900" algn="l"/>
                <a:tab pos="1447800" algn="l"/>
                <a:tab pos="2171700" algn="l"/>
                <a:tab pos="2895600" algn="l"/>
                <a:tab pos="3619500" algn="l"/>
                <a:tab pos="4343400" algn="l"/>
                <a:tab pos="5067300" algn="l"/>
              </a:tabLst>
              <a:defRPr sz="1200">
                <a:solidFill>
                  <a:schemeClr val="tx1"/>
                </a:solidFill>
                <a:latin typeface="Arial" charset="0"/>
                <a:ea typeface="ＭＳ Ｐゴシック" charset="0"/>
              </a:defRPr>
            </a:lvl9pPr>
          </a:lstStyle>
          <a:p>
            <a:pPr>
              <a:lnSpc>
                <a:spcPct val="93000"/>
              </a:lnSpc>
              <a:spcBef>
                <a:spcPct val="0"/>
              </a:spcBef>
              <a:buSzPct val="45000"/>
              <a:buFont typeface="Wingdings" charset="0"/>
              <a:buNone/>
            </a:pPr>
            <a:r>
              <a:rPr lang="en-GB">
                <a:cs typeface="msgothic" charset="0"/>
              </a:rPr>
              <a:t>Location of 100 scatterers before and after the perturbation (filled circles and open circles, respectively) with the source (asterisk) and receiver location (triangle). For the sake of clarity, the scatterer displacement is exaggerated by a factor 40. The scatterers are placed in an area of 40 m by 80 m. The waveforms recorded before and after the perturbation at the receiver are shown on the right with a solid and dashed line, respectively.</a:t>
            </a:r>
          </a:p>
        </p:txBody>
      </p:sp>
    </p:spTree>
    <p:extLst>
      <p:ext uri="{BB962C8B-B14F-4D97-AF65-F5344CB8AC3E}">
        <p14:creationId xmlns:p14="http://schemas.microsoft.com/office/powerpoint/2010/main" val="22015934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D8A8E4-2665-604D-8309-513ABE031BF1}" type="slidenum">
              <a:rPr lang="en-US"/>
              <a:pPr/>
              <a:t>9</a:t>
            </a:fld>
            <a:endParaRPr lang="en-US"/>
          </a:p>
        </p:txBody>
      </p:sp>
      <p:sp>
        <p:nvSpPr>
          <p:cNvPr id="1273858" name="Text Box 2"/>
          <p:cNvSpPr txBox="1">
            <a:spLocks noChangeArrowheads="1"/>
          </p:cNvSpPr>
          <p:nvPr/>
        </p:nvSpPr>
        <p:spPr bwMode="auto">
          <a:xfrm>
            <a:off x="1400175" y="914400"/>
            <a:ext cx="4056063" cy="3135313"/>
          </a:xfrm>
          <a:prstGeom prst="rect">
            <a:avLst/>
          </a:prstGeom>
          <a:solidFill>
            <a:srgbClr val="FFFFFF"/>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273859" name="Text Box 3"/>
          <p:cNvSpPr txBox="1">
            <a:spLocks noGrp="1" noChangeArrowheads="1"/>
          </p:cNvSpPr>
          <p:nvPr>
            <p:ph type="body"/>
          </p:nvPr>
        </p:nvSpPr>
        <p:spPr bwMode="auto">
          <a:xfrm>
            <a:off x="1046163" y="4352925"/>
            <a:ext cx="4770437" cy="3478213"/>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marL="85725" indent="-85725" defTabSz="457200">
              <a:tabLst>
                <a:tab pos="723900" algn="l"/>
                <a:tab pos="1447800" algn="l"/>
                <a:tab pos="2171700" algn="l"/>
                <a:tab pos="2895600" algn="l"/>
                <a:tab pos="3619500" algn="l"/>
                <a:tab pos="4343400" algn="l"/>
                <a:tab pos="5067300" algn="l"/>
              </a:tabLst>
              <a:defRPr sz="1200">
                <a:solidFill>
                  <a:schemeClr val="tx1"/>
                </a:solidFill>
                <a:latin typeface="Arial" charset="0"/>
                <a:ea typeface="ＭＳ Ｐゴシック" charset="0"/>
              </a:defRPr>
            </a:lvl1pPr>
            <a:lvl2pPr marL="742950" indent="-285750" defTabSz="457200">
              <a:tabLst>
                <a:tab pos="723900" algn="l"/>
                <a:tab pos="1447800" algn="l"/>
                <a:tab pos="2171700" algn="l"/>
                <a:tab pos="2895600" algn="l"/>
                <a:tab pos="3619500" algn="l"/>
                <a:tab pos="4343400" algn="l"/>
                <a:tab pos="5067300" algn="l"/>
              </a:tabLst>
              <a:defRPr sz="1200">
                <a:solidFill>
                  <a:schemeClr val="tx1"/>
                </a:solidFill>
                <a:latin typeface="Arial" charset="0"/>
                <a:ea typeface="ＭＳ Ｐゴシック" charset="0"/>
              </a:defRPr>
            </a:lvl2pPr>
            <a:lvl3pPr marL="1143000" indent="-228600" defTabSz="457200">
              <a:tabLst>
                <a:tab pos="723900" algn="l"/>
                <a:tab pos="1447800" algn="l"/>
                <a:tab pos="2171700" algn="l"/>
                <a:tab pos="2895600" algn="l"/>
                <a:tab pos="3619500" algn="l"/>
                <a:tab pos="4343400" algn="l"/>
                <a:tab pos="5067300" algn="l"/>
              </a:tabLst>
              <a:defRPr sz="1200">
                <a:solidFill>
                  <a:schemeClr val="tx1"/>
                </a:solidFill>
                <a:latin typeface="Arial" charset="0"/>
                <a:ea typeface="ＭＳ Ｐゴシック" charset="0"/>
              </a:defRPr>
            </a:lvl3pPr>
            <a:lvl4pPr marL="1600200" indent="-228600" defTabSz="457200">
              <a:tabLst>
                <a:tab pos="723900" algn="l"/>
                <a:tab pos="1447800" algn="l"/>
                <a:tab pos="2171700" algn="l"/>
                <a:tab pos="2895600" algn="l"/>
                <a:tab pos="3619500" algn="l"/>
                <a:tab pos="4343400" algn="l"/>
                <a:tab pos="5067300" algn="l"/>
              </a:tabLst>
              <a:defRPr sz="1200">
                <a:solidFill>
                  <a:schemeClr val="tx1"/>
                </a:solidFill>
                <a:latin typeface="Arial" charset="0"/>
                <a:ea typeface="ＭＳ Ｐゴシック" charset="0"/>
              </a:defRPr>
            </a:lvl4pPr>
            <a:lvl5pPr marL="2057400" indent="-228600" defTabSz="457200">
              <a:tabLst>
                <a:tab pos="723900" algn="l"/>
                <a:tab pos="1447800" algn="l"/>
                <a:tab pos="2171700" algn="l"/>
                <a:tab pos="2895600" algn="l"/>
                <a:tab pos="3619500" algn="l"/>
                <a:tab pos="4343400" algn="l"/>
                <a:tab pos="5067300" algn="l"/>
              </a:tabLst>
              <a:defRPr sz="1200">
                <a:solidFill>
                  <a:schemeClr val="tx1"/>
                </a:solidFill>
                <a:latin typeface="Arial" charset="0"/>
                <a:ea typeface="ＭＳ Ｐゴシック" charset="0"/>
              </a:defRPr>
            </a:lvl5pPr>
            <a:lvl6pPr marL="2514600" indent="-228600" fontAlgn="base">
              <a:spcBef>
                <a:spcPct val="30000"/>
              </a:spcBef>
              <a:spcAft>
                <a:spcPct val="0"/>
              </a:spcAft>
              <a:tabLst>
                <a:tab pos="723900" algn="l"/>
                <a:tab pos="1447800" algn="l"/>
                <a:tab pos="2171700" algn="l"/>
                <a:tab pos="2895600" algn="l"/>
                <a:tab pos="3619500" algn="l"/>
                <a:tab pos="4343400" algn="l"/>
                <a:tab pos="5067300" algn="l"/>
              </a:tabLst>
              <a:defRPr sz="1200">
                <a:solidFill>
                  <a:schemeClr val="tx1"/>
                </a:solidFill>
                <a:latin typeface="Arial" charset="0"/>
                <a:ea typeface="ＭＳ Ｐゴシック" charset="0"/>
              </a:defRPr>
            </a:lvl6pPr>
            <a:lvl7pPr marL="2971800" indent="-228600" fontAlgn="base">
              <a:spcBef>
                <a:spcPct val="30000"/>
              </a:spcBef>
              <a:spcAft>
                <a:spcPct val="0"/>
              </a:spcAft>
              <a:tabLst>
                <a:tab pos="723900" algn="l"/>
                <a:tab pos="1447800" algn="l"/>
                <a:tab pos="2171700" algn="l"/>
                <a:tab pos="2895600" algn="l"/>
                <a:tab pos="3619500" algn="l"/>
                <a:tab pos="4343400" algn="l"/>
                <a:tab pos="5067300" algn="l"/>
              </a:tabLst>
              <a:defRPr sz="1200">
                <a:solidFill>
                  <a:schemeClr val="tx1"/>
                </a:solidFill>
                <a:latin typeface="Arial" charset="0"/>
                <a:ea typeface="ＭＳ Ｐゴシック" charset="0"/>
              </a:defRPr>
            </a:lvl7pPr>
            <a:lvl8pPr marL="3429000" indent="-228600" fontAlgn="base">
              <a:spcBef>
                <a:spcPct val="30000"/>
              </a:spcBef>
              <a:spcAft>
                <a:spcPct val="0"/>
              </a:spcAft>
              <a:tabLst>
                <a:tab pos="723900" algn="l"/>
                <a:tab pos="1447800" algn="l"/>
                <a:tab pos="2171700" algn="l"/>
                <a:tab pos="2895600" algn="l"/>
                <a:tab pos="3619500" algn="l"/>
                <a:tab pos="4343400" algn="l"/>
                <a:tab pos="5067300" algn="l"/>
              </a:tabLst>
              <a:defRPr sz="1200">
                <a:solidFill>
                  <a:schemeClr val="tx1"/>
                </a:solidFill>
                <a:latin typeface="Arial" charset="0"/>
                <a:ea typeface="ＭＳ Ｐゴシック" charset="0"/>
              </a:defRPr>
            </a:lvl8pPr>
            <a:lvl9pPr marL="3886200" indent="-228600" fontAlgn="base">
              <a:spcBef>
                <a:spcPct val="30000"/>
              </a:spcBef>
              <a:spcAft>
                <a:spcPct val="0"/>
              </a:spcAft>
              <a:tabLst>
                <a:tab pos="723900" algn="l"/>
                <a:tab pos="1447800" algn="l"/>
                <a:tab pos="2171700" algn="l"/>
                <a:tab pos="2895600" algn="l"/>
                <a:tab pos="3619500" algn="l"/>
                <a:tab pos="4343400" algn="l"/>
                <a:tab pos="5067300" algn="l"/>
              </a:tabLst>
              <a:defRPr sz="1200">
                <a:solidFill>
                  <a:schemeClr val="tx1"/>
                </a:solidFill>
                <a:latin typeface="Arial" charset="0"/>
                <a:ea typeface="ＭＳ Ｐゴシック" charset="0"/>
              </a:defRPr>
            </a:lvl9pPr>
          </a:lstStyle>
          <a:p>
            <a:pPr>
              <a:lnSpc>
                <a:spcPct val="93000"/>
              </a:lnSpc>
              <a:spcBef>
                <a:spcPct val="0"/>
              </a:spcBef>
              <a:buSzPct val="45000"/>
              <a:buFont typeface="Wingdings" charset="0"/>
              <a:buNone/>
            </a:pPr>
            <a:r>
              <a:rPr lang="en-GB">
                <a:cs typeface="msgothic" charset="0"/>
              </a:rPr>
              <a:t>Waveforms recorded in the granite sample for temperatures of 45° and 50°C, in blue and in red, respectively. The insets show details of the waveforms around the first arrival (top inset) and in the late coda (bottom inset).</a:t>
            </a:r>
          </a:p>
        </p:txBody>
      </p:sp>
    </p:spTree>
    <p:extLst>
      <p:ext uri="{BB962C8B-B14F-4D97-AF65-F5344CB8AC3E}">
        <p14:creationId xmlns:p14="http://schemas.microsoft.com/office/powerpoint/2010/main" val="16965850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32AA510-A1E6-7148-BEC8-81F42275786C}" type="slidenum">
              <a:rPr lang="en-US"/>
              <a:pPr/>
              <a:t>10</a:t>
            </a:fld>
            <a:endParaRPr lang="en-US"/>
          </a:p>
        </p:txBody>
      </p:sp>
      <p:sp>
        <p:nvSpPr>
          <p:cNvPr id="1275906"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sp>
      <p:sp>
        <p:nvSpPr>
          <p:cNvPr id="127590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p>
        </p:txBody>
      </p:sp>
    </p:spTree>
    <p:extLst>
      <p:ext uri="{BB962C8B-B14F-4D97-AF65-F5344CB8AC3E}">
        <p14:creationId xmlns:p14="http://schemas.microsoft.com/office/powerpoint/2010/main" val="18403055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20CCBB3-33A2-284E-9259-8C01078CF709}" type="slidenum">
              <a:rPr lang="en-US"/>
              <a:pPr/>
              <a:t>‹#›</a:t>
            </a:fld>
            <a:endParaRPr lang="en-US"/>
          </a:p>
        </p:txBody>
      </p:sp>
    </p:spTree>
    <p:extLst>
      <p:ext uri="{BB962C8B-B14F-4D97-AF65-F5344CB8AC3E}">
        <p14:creationId xmlns:p14="http://schemas.microsoft.com/office/powerpoint/2010/main" val="9153231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21BE45F-671C-3A4E-BF9D-771D58660117}" type="slidenum">
              <a:rPr lang="en-US"/>
              <a:pPr/>
              <a:t>‹#›</a:t>
            </a:fld>
            <a:endParaRPr lang="en-US"/>
          </a:p>
        </p:txBody>
      </p:sp>
    </p:spTree>
    <p:extLst>
      <p:ext uri="{BB962C8B-B14F-4D97-AF65-F5344CB8AC3E}">
        <p14:creationId xmlns:p14="http://schemas.microsoft.com/office/powerpoint/2010/main" val="24619521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5B30DC3-DAAB-0740-BD10-C5A1499017B4}" type="slidenum">
              <a:rPr lang="en-US"/>
              <a:pPr/>
              <a:t>‹#›</a:t>
            </a:fld>
            <a:endParaRPr lang="en-US"/>
          </a:p>
        </p:txBody>
      </p:sp>
    </p:spTree>
    <p:extLst>
      <p:ext uri="{BB962C8B-B14F-4D97-AF65-F5344CB8AC3E}">
        <p14:creationId xmlns:p14="http://schemas.microsoft.com/office/powerpoint/2010/main" val="1000545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6972203-C79A-264B-9885-398CD6B69ABA}" type="slidenum">
              <a:rPr lang="en-US"/>
              <a:pPr/>
              <a:t>‹#›</a:t>
            </a:fld>
            <a:endParaRPr lang="en-US"/>
          </a:p>
        </p:txBody>
      </p:sp>
    </p:spTree>
    <p:extLst>
      <p:ext uri="{BB962C8B-B14F-4D97-AF65-F5344CB8AC3E}">
        <p14:creationId xmlns:p14="http://schemas.microsoft.com/office/powerpoint/2010/main" val="224561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5DC3223-A961-1540-BEFB-788266316EAF}" type="slidenum">
              <a:rPr lang="en-US"/>
              <a:pPr/>
              <a:t>‹#›</a:t>
            </a:fld>
            <a:endParaRPr lang="en-US"/>
          </a:p>
        </p:txBody>
      </p:sp>
    </p:spTree>
    <p:extLst>
      <p:ext uri="{BB962C8B-B14F-4D97-AF65-F5344CB8AC3E}">
        <p14:creationId xmlns:p14="http://schemas.microsoft.com/office/powerpoint/2010/main" val="22946696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C2435D22-A4D2-1A4D-8AB2-8616B1D2F3BF}" type="slidenum">
              <a:rPr lang="en-US"/>
              <a:pPr/>
              <a:t>‹#›</a:t>
            </a:fld>
            <a:endParaRPr lang="en-US"/>
          </a:p>
        </p:txBody>
      </p:sp>
    </p:spTree>
    <p:extLst>
      <p:ext uri="{BB962C8B-B14F-4D97-AF65-F5344CB8AC3E}">
        <p14:creationId xmlns:p14="http://schemas.microsoft.com/office/powerpoint/2010/main" val="36842775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DD06541F-17F8-5044-812B-3D3B8C044E5B}" type="slidenum">
              <a:rPr lang="en-US"/>
              <a:pPr/>
              <a:t>‹#›</a:t>
            </a:fld>
            <a:endParaRPr lang="en-US"/>
          </a:p>
        </p:txBody>
      </p:sp>
    </p:spTree>
    <p:extLst>
      <p:ext uri="{BB962C8B-B14F-4D97-AF65-F5344CB8AC3E}">
        <p14:creationId xmlns:p14="http://schemas.microsoft.com/office/powerpoint/2010/main" val="24910149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A5F358A3-305C-B140-B107-394FA550EEAB}" type="slidenum">
              <a:rPr lang="en-US"/>
              <a:pPr/>
              <a:t>‹#›</a:t>
            </a:fld>
            <a:endParaRPr lang="en-US"/>
          </a:p>
        </p:txBody>
      </p:sp>
    </p:spTree>
    <p:extLst>
      <p:ext uri="{BB962C8B-B14F-4D97-AF65-F5344CB8AC3E}">
        <p14:creationId xmlns:p14="http://schemas.microsoft.com/office/powerpoint/2010/main" val="14796604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2033CBC5-57D9-D34F-B112-07E9561DFE98}" type="slidenum">
              <a:rPr lang="en-US"/>
              <a:pPr/>
              <a:t>‹#›</a:t>
            </a:fld>
            <a:endParaRPr lang="en-US"/>
          </a:p>
        </p:txBody>
      </p:sp>
    </p:spTree>
    <p:extLst>
      <p:ext uri="{BB962C8B-B14F-4D97-AF65-F5344CB8AC3E}">
        <p14:creationId xmlns:p14="http://schemas.microsoft.com/office/powerpoint/2010/main" val="21699474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5134237B-8C57-5C40-ABA7-252E39B9D0C2}" type="slidenum">
              <a:rPr lang="en-US"/>
              <a:pPr/>
              <a:t>‹#›</a:t>
            </a:fld>
            <a:endParaRPr lang="en-US"/>
          </a:p>
        </p:txBody>
      </p:sp>
    </p:spTree>
    <p:extLst>
      <p:ext uri="{BB962C8B-B14F-4D97-AF65-F5344CB8AC3E}">
        <p14:creationId xmlns:p14="http://schemas.microsoft.com/office/powerpoint/2010/main" val="25073159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4A83A2CD-EEB7-1048-8A63-593001EDF682}" type="slidenum">
              <a:rPr lang="en-US"/>
              <a:pPr/>
              <a:t>‹#›</a:t>
            </a:fld>
            <a:endParaRPr lang="en-US"/>
          </a:p>
        </p:txBody>
      </p:sp>
    </p:spTree>
    <p:extLst>
      <p:ext uri="{BB962C8B-B14F-4D97-AF65-F5344CB8AC3E}">
        <p14:creationId xmlns:p14="http://schemas.microsoft.com/office/powerpoint/2010/main" val="32779908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a:defRPr sz="1400"/>
            </a:lvl1pPr>
          </a:lstStyle>
          <a:p>
            <a:fld id="{99A21CE1-CADD-4446-B3C5-0DF05235A129}"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ea typeface="ＭＳ Ｐゴシック" charset="0"/>
        </a:defRPr>
      </a:lvl2pPr>
      <a:lvl3pPr algn="ctr" rtl="0" fontAlgn="base">
        <a:spcBef>
          <a:spcPct val="0"/>
        </a:spcBef>
        <a:spcAft>
          <a:spcPct val="0"/>
        </a:spcAft>
        <a:defRPr sz="4400">
          <a:solidFill>
            <a:schemeClr val="tx2"/>
          </a:solidFill>
          <a:latin typeface="Arial" charset="0"/>
          <a:ea typeface="ＭＳ Ｐゴシック" charset="0"/>
        </a:defRPr>
      </a:lvl3pPr>
      <a:lvl4pPr algn="ctr" rtl="0" fontAlgn="base">
        <a:spcBef>
          <a:spcPct val="0"/>
        </a:spcBef>
        <a:spcAft>
          <a:spcPct val="0"/>
        </a:spcAft>
        <a:defRPr sz="4400">
          <a:solidFill>
            <a:schemeClr val="tx2"/>
          </a:solidFill>
          <a:latin typeface="Arial" charset="0"/>
          <a:ea typeface="ＭＳ Ｐゴシック" charset="0"/>
        </a:defRPr>
      </a:lvl4pPr>
      <a:lvl5pPr algn="ctr" rtl="0" fontAlgn="base">
        <a:spcBef>
          <a:spcPct val="0"/>
        </a:spcBef>
        <a:spcAft>
          <a:spcPct val="0"/>
        </a:spcAft>
        <a:defRPr sz="4400">
          <a:solidFill>
            <a:schemeClr val="tx2"/>
          </a:solidFill>
          <a:latin typeface="Arial" charset="0"/>
          <a:ea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mn-ea"/>
        </a:defRPr>
      </a:lvl2pPr>
      <a:lvl3pPr marL="1143000" indent="-228600" algn="l" rtl="0" fontAlgn="base">
        <a:spcBef>
          <a:spcPct val="20000"/>
        </a:spcBef>
        <a:spcAft>
          <a:spcPct val="0"/>
        </a:spcAft>
        <a:buChar char="•"/>
        <a:defRPr sz="24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8" Type="http://schemas.openxmlformats.org/officeDocument/2006/relationships/image" Target="../media/image15.emf"/><Relationship Id="rId3" Type="http://schemas.openxmlformats.org/officeDocument/2006/relationships/notesSlide" Target="../notesSlides/notesSlide11.xml"/><Relationship Id="rId7" Type="http://schemas.openxmlformats.org/officeDocument/2006/relationships/oleObject" Target="../embeddings/oleObject3.bin"/><Relationship Id="rId12" Type="http://schemas.openxmlformats.org/officeDocument/2006/relationships/image" Target="../media/image17.emf"/><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14.emf"/><Relationship Id="rId11" Type="http://schemas.openxmlformats.org/officeDocument/2006/relationships/oleObject" Target="../embeddings/oleObject5.bin"/><Relationship Id="rId5" Type="http://schemas.openxmlformats.org/officeDocument/2006/relationships/oleObject" Target="../embeddings/oleObject2.bin"/><Relationship Id="rId10" Type="http://schemas.openxmlformats.org/officeDocument/2006/relationships/image" Target="../media/image16.emf"/><Relationship Id="rId4" Type="http://schemas.openxmlformats.org/officeDocument/2006/relationships/image" Target="../media/image18.gif"/><Relationship Id="rId9" Type="http://schemas.openxmlformats.org/officeDocument/2006/relationships/oleObject" Target="../embeddings/oleObject4.bin"/></Relationships>
</file>

<file path=ppt/slides/_rels/slide13.xml.rels><?xml version="1.0" encoding="UTF-8" standalone="yes"?>
<Relationships xmlns="http://schemas.openxmlformats.org/package/2006/relationships"><Relationship Id="rId8" Type="http://schemas.openxmlformats.org/officeDocument/2006/relationships/image" Target="../media/image20.emf"/><Relationship Id="rId3" Type="http://schemas.openxmlformats.org/officeDocument/2006/relationships/notesSlide" Target="../notesSlides/notesSlide12.xml"/><Relationship Id="rId7" Type="http://schemas.openxmlformats.org/officeDocument/2006/relationships/oleObject" Target="../embeddings/oleObject7.bin"/><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19.emf"/><Relationship Id="rId5" Type="http://schemas.openxmlformats.org/officeDocument/2006/relationships/oleObject" Target="../embeddings/oleObject6.bin"/><Relationship Id="rId4" Type="http://schemas.openxmlformats.org/officeDocument/2006/relationships/image" Target="../media/image18.gif"/></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10.bin"/><Relationship Id="rId3" Type="http://schemas.openxmlformats.org/officeDocument/2006/relationships/notesSlide" Target="../notesSlides/notesSlide13.xml"/><Relationship Id="rId7" Type="http://schemas.openxmlformats.org/officeDocument/2006/relationships/image" Target="../media/image22.emf"/><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oleObject" Target="../embeddings/oleObject9.bin"/><Relationship Id="rId5" Type="http://schemas.openxmlformats.org/officeDocument/2006/relationships/image" Target="../media/image21.emf"/><Relationship Id="rId4" Type="http://schemas.openxmlformats.org/officeDocument/2006/relationships/oleObject" Target="../embeddings/oleObject8.bin"/><Relationship Id="rId9" Type="http://schemas.openxmlformats.org/officeDocument/2006/relationships/image" Target="../media/image23.emf"/></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1.emf"/></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3" name="Text Box 5"/>
          <p:cNvSpPr txBox="1">
            <a:spLocks noChangeArrowheads="1"/>
          </p:cNvSpPr>
          <p:nvPr/>
        </p:nvSpPr>
        <p:spPr bwMode="auto">
          <a:xfrm>
            <a:off x="1103313" y="76200"/>
            <a:ext cx="6940550" cy="11906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a:r>
              <a:rPr lang="en-US" sz="3600" i="1" dirty="0">
                <a:solidFill>
                  <a:schemeClr val="accent2"/>
                </a:solidFill>
                <a:latin typeface="Arial Black" charset="0"/>
              </a:rPr>
              <a:t>Geology 5640/6640</a:t>
            </a:r>
          </a:p>
          <a:p>
            <a:pPr algn="ctr"/>
            <a:r>
              <a:rPr lang="en-US" sz="3600" i="1" dirty="0">
                <a:solidFill>
                  <a:schemeClr val="accent2"/>
                </a:solidFill>
                <a:latin typeface="Arial Black" charset="0"/>
              </a:rPr>
              <a:t>Introduction to Seismology</a:t>
            </a:r>
            <a:endParaRPr lang="en-US" sz="3600" i="1" u="sng" dirty="0">
              <a:solidFill>
                <a:schemeClr val="accent2"/>
              </a:solidFill>
              <a:latin typeface="Arial Black" charset="0"/>
            </a:endParaRPr>
          </a:p>
        </p:txBody>
      </p:sp>
      <p:sp>
        <p:nvSpPr>
          <p:cNvPr id="43034" name="Text Box 26"/>
          <p:cNvSpPr txBox="1">
            <a:spLocks noChangeArrowheads="1"/>
          </p:cNvSpPr>
          <p:nvPr/>
        </p:nvSpPr>
        <p:spPr bwMode="auto">
          <a:xfrm>
            <a:off x="7205663" y="76200"/>
            <a:ext cx="1845377"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dirty="0">
                <a:solidFill>
                  <a:srgbClr val="FF0000"/>
                </a:solidFill>
              </a:rPr>
              <a:t> 4 Dec 2020</a:t>
            </a:r>
          </a:p>
        </p:txBody>
      </p:sp>
      <p:sp>
        <p:nvSpPr>
          <p:cNvPr id="43035" name="Text Box 27"/>
          <p:cNvSpPr txBox="1">
            <a:spLocks noChangeArrowheads="1"/>
          </p:cNvSpPr>
          <p:nvPr/>
        </p:nvSpPr>
        <p:spPr bwMode="auto">
          <a:xfrm>
            <a:off x="6991350" y="6443663"/>
            <a:ext cx="2111540"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eaLnBrk="0" hangingPunct="0"/>
            <a:r>
              <a:rPr lang="en-US" sz="1800" dirty="0">
                <a:solidFill>
                  <a:schemeClr val="accent2"/>
                </a:solidFill>
              </a:rPr>
              <a:t>© A.R. Lowry 2020</a:t>
            </a:r>
            <a:endParaRPr lang="en-US" sz="1800" dirty="0">
              <a:solidFill>
                <a:schemeClr val="accent2"/>
              </a:solidFill>
              <a:ea typeface="ヒラギノ角ゴ Pro W3" charset="0"/>
              <a:cs typeface="ヒラギノ角ゴ Pro W3" charset="0"/>
            </a:endParaRPr>
          </a:p>
        </p:txBody>
      </p:sp>
      <p:sp>
        <p:nvSpPr>
          <p:cNvPr id="13" name="Text Box 69">
            <a:extLst>
              <a:ext uri="{FF2B5EF4-FFF2-40B4-BE49-F238E27FC236}">
                <a16:creationId xmlns:a16="http://schemas.microsoft.com/office/drawing/2014/main" id="{AB6E2B9C-4CC6-324A-ACFD-3154B6669559}"/>
              </a:ext>
            </a:extLst>
          </p:cNvPr>
          <p:cNvSpPr txBox="1">
            <a:spLocks noChangeArrowheads="1"/>
          </p:cNvSpPr>
          <p:nvPr/>
        </p:nvSpPr>
        <p:spPr bwMode="auto">
          <a:xfrm>
            <a:off x="60325" y="6324600"/>
            <a:ext cx="6053260" cy="4616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0" hangingPunct="0"/>
            <a:r>
              <a:rPr lang="en-US" dirty="0">
                <a:solidFill>
                  <a:schemeClr val="accent2"/>
                </a:solidFill>
                <a:cs typeface="ＭＳ Ｐゴシック" charset="0"/>
              </a:rPr>
              <a:t>Read for Mon 7 Dec: </a:t>
            </a:r>
            <a:r>
              <a:rPr lang="en-US" i="1" dirty="0">
                <a:solidFill>
                  <a:schemeClr val="accent2"/>
                </a:solidFill>
                <a:cs typeface="ＭＳ Ｐゴシック" charset="0"/>
              </a:rPr>
              <a:t>S&amp;W</a:t>
            </a:r>
            <a:r>
              <a:rPr lang="en-US" dirty="0">
                <a:solidFill>
                  <a:schemeClr val="accent2"/>
                </a:solidFill>
                <a:cs typeface="ＭＳ Ｐゴシック" charset="0"/>
              </a:rPr>
              <a:t> 185-198 (§3.7)</a:t>
            </a:r>
          </a:p>
        </p:txBody>
      </p:sp>
      <p:sp>
        <p:nvSpPr>
          <p:cNvPr id="14" name="Text Box 119">
            <a:extLst>
              <a:ext uri="{FF2B5EF4-FFF2-40B4-BE49-F238E27FC236}">
                <a16:creationId xmlns:a16="http://schemas.microsoft.com/office/drawing/2014/main" id="{5D589EE3-0990-D342-8A7F-B5F3C2512DFB}"/>
              </a:ext>
            </a:extLst>
          </p:cNvPr>
          <p:cNvSpPr txBox="1">
            <a:spLocks noChangeArrowheads="1"/>
          </p:cNvSpPr>
          <p:nvPr/>
        </p:nvSpPr>
        <p:spPr bwMode="auto">
          <a:xfrm>
            <a:off x="127000" y="1671200"/>
            <a:ext cx="8760412" cy="389337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i="1" dirty="0">
                <a:solidFill>
                  <a:srgbClr val="FF0000"/>
                </a:solidFill>
                <a:latin typeface="Arial Black" charset="0"/>
              </a:rPr>
              <a:t>Last time:</a:t>
            </a:r>
            <a:r>
              <a:rPr lang="en-US" dirty="0">
                <a:solidFill>
                  <a:schemeClr val="accent2"/>
                </a:solidFill>
              </a:rPr>
              <a:t> </a:t>
            </a:r>
            <a:r>
              <a:rPr lang="en-US" i="1" dirty="0">
                <a:solidFill>
                  <a:schemeClr val="accent2"/>
                </a:solidFill>
                <a:latin typeface="Arial Black" charset="0"/>
              </a:rPr>
              <a:t>Anisotropy</a:t>
            </a:r>
          </a:p>
          <a:p>
            <a:endParaRPr lang="en-US" sz="600" dirty="0">
              <a:solidFill>
                <a:schemeClr val="accent2"/>
              </a:solidFill>
            </a:endParaRPr>
          </a:p>
          <a:p>
            <a:r>
              <a:rPr lang="en-US" dirty="0">
                <a:solidFill>
                  <a:schemeClr val="accent2"/>
                </a:solidFill>
              </a:rPr>
              <a:t>• </a:t>
            </a:r>
            <a:r>
              <a:rPr lang="en-US" b="1" i="1" dirty="0">
                <a:solidFill>
                  <a:schemeClr val="accent2"/>
                </a:solidFill>
                <a:latin typeface="Arial Black" panose="020B0604020202020204" pitchFamily="34" charset="0"/>
                <a:cs typeface="Arial Black" panose="020B0604020202020204" pitchFamily="34" charset="0"/>
              </a:rPr>
              <a:t>Anisotropy</a:t>
            </a:r>
            <a:r>
              <a:rPr lang="en-US" dirty="0">
                <a:solidFill>
                  <a:schemeClr val="accent2"/>
                </a:solidFill>
              </a:rPr>
              <a:t> has added a great deal to our understanding of </a:t>
            </a:r>
          </a:p>
          <a:p>
            <a:r>
              <a:rPr lang="en-US" dirty="0">
                <a:solidFill>
                  <a:schemeClr val="accent2"/>
                </a:solidFill>
              </a:rPr>
              <a:t>   mantle flow dynamics (e.g., evolution of depth and horizontal</a:t>
            </a:r>
          </a:p>
          <a:p>
            <a:r>
              <a:rPr lang="en-US" dirty="0">
                <a:solidFill>
                  <a:schemeClr val="accent2"/>
                </a:solidFill>
              </a:rPr>
              <a:t>   component of ridge-related flow in oceans)</a:t>
            </a:r>
          </a:p>
          <a:p>
            <a:r>
              <a:rPr lang="en-US" dirty="0">
                <a:solidFill>
                  <a:schemeClr val="accent2"/>
                </a:solidFill>
              </a:rPr>
              <a:t>• </a:t>
            </a:r>
            <a:r>
              <a:rPr lang="en-US" i="1" dirty="0">
                <a:solidFill>
                  <a:srgbClr val="FF0000"/>
                </a:solidFill>
                <a:latin typeface="Arial Black" charset="0"/>
              </a:rPr>
              <a:t>Shear wave splitting</a:t>
            </a:r>
            <a:r>
              <a:rPr lang="en-US" dirty="0">
                <a:solidFill>
                  <a:schemeClr val="accent2"/>
                </a:solidFill>
              </a:rPr>
              <a:t> measures polarization axis of fast</a:t>
            </a:r>
          </a:p>
          <a:p>
            <a:r>
              <a:rPr lang="en-US" dirty="0">
                <a:solidFill>
                  <a:schemeClr val="accent2"/>
                </a:solidFill>
              </a:rPr>
              <a:t>   and slow directions of </a:t>
            </a:r>
            <a:r>
              <a:rPr lang="en-US" i="1" dirty="0">
                <a:solidFill>
                  <a:schemeClr val="accent2"/>
                </a:solidFill>
                <a:latin typeface="Arial Black" charset="0"/>
              </a:rPr>
              <a:t>azimuthal </a:t>
            </a:r>
            <a:r>
              <a:rPr lang="en-US" i="1" dirty="0">
                <a:solidFill>
                  <a:schemeClr val="tx2"/>
                </a:solidFill>
                <a:latin typeface="Arial Black" charset="0"/>
              </a:rPr>
              <a:t>S</a:t>
            </a:r>
            <a:r>
              <a:rPr lang="en-US" i="1" dirty="0">
                <a:solidFill>
                  <a:schemeClr val="accent2"/>
                </a:solidFill>
                <a:latin typeface="Arial Black" charset="0"/>
              </a:rPr>
              <a:t>-anisotropy</a:t>
            </a:r>
            <a:r>
              <a:rPr lang="en-US" dirty="0">
                <a:solidFill>
                  <a:schemeClr val="accent2"/>
                </a:solidFill>
              </a:rPr>
              <a:t> as well</a:t>
            </a:r>
          </a:p>
          <a:p>
            <a:r>
              <a:rPr lang="en-US" dirty="0">
                <a:solidFill>
                  <a:schemeClr val="accent2"/>
                </a:solidFill>
              </a:rPr>
              <a:t>   as the time difference in polarized phases</a:t>
            </a:r>
          </a:p>
          <a:p>
            <a:endParaRPr lang="en-US" sz="100" dirty="0">
              <a:solidFill>
                <a:schemeClr val="accent2"/>
              </a:solidFill>
            </a:endParaRPr>
          </a:p>
          <a:p>
            <a:r>
              <a:rPr lang="en-US" dirty="0">
                <a:solidFill>
                  <a:schemeClr val="accent2"/>
                </a:solidFill>
              </a:rPr>
              <a:t>• Deep shear-wave splitting fast directions usually align with</a:t>
            </a:r>
          </a:p>
          <a:p>
            <a:r>
              <a:rPr lang="en-US" dirty="0">
                <a:solidFill>
                  <a:schemeClr val="accent2"/>
                </a:solidFill>
              </a:rPr>
              <a:t>   absolute plate motion direction; fast directions near</a:t>
            </a:r>
          </a:p>
          <a:p>
            <a:r>
              <a:rPr lang="en-US" dirty="0">
                <a:solidFill>
                  <a:schemeClr val="accent2"/>
                </a:solidFill>
              </a:rPr>
              <a:t>   volcanoes are time-dependent!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74883" name="Picture 3" descr="3_7_1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08363" y="95250"/>
            <a:ext cx="5659437" cy="6667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74884" name="Rectangle 4"/>
          <p:cNvSpPr>
            <a:spLocks noChangeArrowheads="1"/>
          </p:cNvSpPr>
          <p:nvPr/>
        </p:nvSpPr>
        <p:spPr bwMode="auto">
          <a:xfrm>
            <a:off x="220663" y="261938"/>
            <a:ext cx="3284874" cy="640175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marL="342900" indent="-342900"/>
            <a:r>
              <a:rPr lang="en-US" sz="3200" i="1" dirty="0">
                <a:solidFill>
                  <a:schemeClr val="accent2"/>
                </a:solidFill>
                <a:latin typeface="Arial Black" charset="0"/>
                <a:cs typeface="ＭＳ Ｐゴシック" charset="0"/>
              </a:rPr>
              <a:t>Scattering</a:t>
            </a:r>
            <a:r>
              <a:rPr lang="en-US" sz="3200" dirty="0">
                <a:solidFill>
                  <a:schemeClr val="accent2"/>
                </a:solidFill>
                <a:latin typeface="Arial Black" charset="0"/>
                <a:cs typeface="ＭＳ Ｐゴシック" charset="0"/>
              </a:rPr>
              <a:t>:</a:t>
            </a:r>
            <a:endParaRPr lang="en-US" dirty="0">
              <a:solidFill>
                <a:schemeClr val="accent2"/>
              </a:solidFill>
              <a:cs typeface="ＭＳ Ｐゴシック" charset="0"/>
            </a:endParaRPr>
          </a:p>
          <a:p>
            <a:pPr marL="342900" indent="-342900"/>
            <a:endParaRPr lang="en-US" sz="600" dirty="0">
              <a:solidFill>
                <a:schemeClr val="accent2"/>
              </a:solidFill>
              <a:cs typeface="ＭＳ Ｐゴシック" charset="0"/>
            </a:endParaRPr>
          </a:p>
          <a:p>
            <a:pPr marL="342900" indent="-342900"/>
            <a:r>
              <a:rPr lang="en-US" dirty="0">
                <a:solidFill>
                  <a:schemeClr val="accent2"/>
                </a:solidFill>
                <a:cs typeface="Times New Roman" charset="0"/>
              </a:rPr>
              <a:t>Interesting aside:</a:t>
            </a:r>
          </a:p>
          <a:p>
            <a:pPr marL="342900" indent="-342900"/>
            <a:endParaRPr lang="en-US" sz="600" dirty="0">
              <a:solidFill>
                <a:schemeClr val="accent2"/>
              </a:solidFill>
              <a:cs typeface="Times New Roman" charset="0"/>
            </a:endParaRPr>
          </a:p>
          <a:p>
            <a:pPr marL="342900" indent="-342900"/>
            <a:r>
              <a:rPr lang="en-US" dirty="0">
                <a:solidFill>
                  <a:schemeClr val="accent2"/>
                </a:solidFill>
                <a:cs typeface="Times New Roman" charset="0"/>
              </a:rPr>
              <a:t>Coda energy in the</a:t>
            </a:r>
          </a:p>
          <a:p>
            <a:pPr marL="342900" indent="-342900"/>
            <a:r>
              <a:rPr lang="en-US" dirty="0">
                <a:solidFill>
                  <a:schemeClr val="accent2"/>
                </a:solidFill>
                <a:cs typeface="Times New Roman" charset="0"/>
              </a:rPr>
              <a:t>Earth tends to</a:t>
            </a:r>
          </a:p>
          <a:p>
            <a:pPr marL="342900" indent="-342900"/>
            <a:r>
              <a:rPr lang="en-US" dirty="0">
                <a:solidFill>
                  <a:schemeClr val="accent2"/>
                </a:solidFill>
                <a:cs typeface="Times New Roman" charset="0"/>
              </a:rPr>
              <a:t>attenuate much more</a:t>
            </a:r>
          </a:p>
          <a:p>
            <a:pPr marL="342900" indent="-342900"/>
            <a:r>
              <a:rPr lang="en-US" dirty="0">
                <a:solidFill>
                  <a:schemeClr val="accent2"/>
                </a:solidFill>
                <a:cs typeface="Times New Roman" charset="0"/>
              </a:rPr>
              <a:t>rapidly than on the</a:t>
            </a:r>
          </a:p>
          <a:p>
            <a:pPr marL="342900" indent="-342900"/>
            <a:r>
              <a:rPr lang="en-US" dirty="0">
                <a:solidFill>
                  <a:schemeClr val="accent2"/>
                </a:solidFill>
                <a:cs typeface="Times New Roman" charset="0"/>
              </a:rPr>
              <a:t>Moon!</a:t>
            </a:r>
          </a:p>
          <a:p>
            <a:pPr marL="342900" indent="-342900"/>
            <a:endParaRPr lang="en-US" sz="600" dirty="0">
              <a:solidFill>
                <a:schemeClr val="accent2"/>
              </a:solidFill>
              <a:cs typeface="Times New Roman" charset="0"/>
            </a:endParaRPr>
          </a:p>
          <a:p>
            <a:pPr marL="342900" indent="-342900"/>
            <a:r>
              <a:rPr lang="en-US" dirty="0">
                <a:solidFill>
                  <a:schemeClr val="accent2"/>
                </a:solidFill>
                <a:cs typeface="Times New Roman" charset="0"/>
              </a:rPr>
              <a:t>This is partly because</a:t>
            </a:r>
          </a:p>
          <a:p>
            <a:pPr marL="342900" indent="-342900"/>
            <a:r>
              <a:rPr lang="en-US" dirty="0">
                <a:solidFill>
                  <a:schemeClr val="accent2"/>
                </a:solidFill>
                <a:cs typeface="Times New Roman" charset="0"/>
              </a:rPr>
              <a:t>lunar regolith is</a:t>
            </a:r>
          </a:p>
          <a:p>
            <a:pPr marL="342900" indent="-342900"/>
            <a:r>
              <a:rPr lang="en-US" dirty="0">
                <a:solidFill>
                  <a:schemeClr val="accent2"/>
                </a:solidFill>
                <a:cs typeface="Times New Roman" charset="0"/>
              </a:rPr>
              <a:t>highly fractured by</a:t>
            </a:r>
          </a:p>
          <a:p>
            <a:pPr marL="342900" indent="-342900"/>
            <a:r>
              <a:rPr lang="en-US" dirty="0">
                <a:solidFill>
                  <a:schemeClr val="accent2"/>
                </a:solidFill>
                <a:cs typeface="Times New Roman" charset="0"/>
              </a:rPr>
              <a:t>impacts, but mostly</a:t>
            </a:r>
          </a:p>
          <a:p>
            <a:pPr marL="342900" indent="-342900"/>
            <a:r>
              <a:rPr lang="en-US" dirty="0">
                <a:solidFill>
                  <a:schemeClr val="accent2"/>
                </a:solidFill>
                <a:cs typeface="Times New Roman" charset="0"/>
              </a:rPr>
              <a:t>because it contains</a:t>
            </a:r>
          </a:p>
          <a:p>
            <a:pPr marL="342900" indent="-342900"/>
            <a:r>
              <a:rPr lang="en-US" dirty="0">
                <a:solidFill>
                  <a:schemeClr val="accent2"/>
                </a:solidFill>
                <a:cs typeface="Times New Roman" charset="0"/>
              </a:rPr>
              <a:t>no fluids (and has</a:t>
            </a:r>
          </a:p>
          <a:p>
            <a:pPr marL="342900" indent="-342900"/>
            <a:r>
              <a:rPr lang="en-US" dirty="0">
                <a:solidFill>
                  <a:schemeClr val="accent2"/>
                </a:solidFill>
                <a:cs typeface="Times New Roman" charset="0"/>
              </a:rPr>
              <a:t>consequently much</a:t>
            </a:r>
          </a:p>
          <a:p>
            <a:pPr marL="342900" indent="-342900"/>
            <a:r>
              <a:rPr lang="en-US" dirty="0">
                <a:solidFill>
                  <a:schemeClr val="accent2"/>
                </a:solidFill>
                <a:cs typeface="Times New Roman" charset="0"/>
              </a:rPr>
              <a:t>less </a:t>
            </a:r>
            <a:r>
              <a:rPr lang="en-US" i="1" dirty="0">
                <a:solidFill>
                  <a:srgbClr val="FF0000"/>
                </a:solidFill>
                <a:latin typeface="Arial Black" charset="0"/>
                <a:cs typeface="Times New Roman" charset="0"/>
              </a:rPr>
              <a:t>intrinsic</a:t>
            </a:r>
            <a:endParaRPr lang="en-US" dirty="0">
              <a:solidFill>
                <a:schemeClr val="accent2"/>
              </a:solidFill>
              <a:cs typeface="Times New Roman" charset="0"/>
            </a:endParaRPr>
          </a:p>
          <a:p>
            <a:pPr marL="342900" indent="-342900"/>
            <a:r>
              <a:rPr lang="en-US" i="1" dirty="0">
                <a:solidFill>
                  <a:srgbClr val="FF0000"/>
                </a:solidFill>
                <a:latin typeface="Arial Black" charset="0"/>
                <a:cs typeface="Times New Roman" charset="0"/>
              </a:rPr>
              <a:t>attenuation</a:t>
            </a:r>
            <a:r>
              <a:rPr lang="en-US" dirty="0">
                <a:solidFill>
                  <a:schemeClr val="accent2"/>
                </a:solidFill>
                <a:cs typeface="Times New Roman" charset="0"/>
              </a:rPr>
              <a:t>!)</a:t>
            </a:r>
            <a:endParaRPr lang="en-US" b="1" dirty="0">
              <a:solidFill>
                <a:schemeClr val="accent2"/>
              </a:solidFill>
              <a:cs typeface="ＭＳ Ｐゴシック" charset="0"/>
            </a:endParaRPr>
          </a:p>
        </p:txBody>
      </p:sp>
    </p:spTree>
    <p:extLst>
      <p:ext uri="{BB962C8B-B14F-4D97-AF65-F5344CB8AC3E}">
        <p14:creationId xmlns:p14="http://schemas.microsoft.com/office/powerpoint/2010/main" val="15603465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4884" name="Rectangle 4"/>
          <p:cNvSpPr>
            <a:spLocks noChangeArrowheads="1"/>
          </p:cNvSpPr>
          <p:nvPr/>
        </p:nvSpPr>
        <p:spPr bwMode="auto">
          <a:xfrm>
            <a:off x="152400" y="397401"/>
            <a:ext cx="3210033" cy="606319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marL="342900" indent="-342900"/>
            <a:r>
              <a:rPr lang="en-US" sz="3200" i="1" dirty="0">
                <a:solidFill>
                  <a:schemeClr val="accent2"/>
                </a:solidFill>
                <a:latin typeface="Arial Black" charset="0"/>
                <a:cs typeface="ＭＳ Ｐゴシック" charset="0"/>
              </a:rPr>
              <a:t>Scattering</a:t>
            </a:r>
          </a:p>
          <a:p>
            <a:pPr marL="342900" indent="-342900"/>
            <a:r>
              <a:rPr lang="en-US" sz="3200" i="1" dirty="0">
                <a:solidFill>
                  <a:schemeClr val="accent2"/>
                </a:solidFill>
                <a:latin typeface="Arial Black" charset="0"/>
                <a:cs typeface="ＭＳ Ｐゴシック" charset="0"/>
              </a:rPr>
              <a:t>Example</a:t>
            </a:r>
            <a:r>
              <a:rPr lang="en-US" sz="3200" dirty="0">
                <a:solidFill>
                  <a:schemeClr val="accent2"/>
                </a:solidFill>
                <a:latin typeface="Arial Black" charset="0"/>
                <a:cs typeface="ＭＳ Ｐゴシック" charset="0"/>
              </a:rPr>
              <a:t>:</a:t>
            </a:r>
            <a:endParaRPr lang="en-US" dirty="0">
              <a:solidFill>
                <a:schemeClr val="accent2"/>
              </a:solidFill>
              <a:cs typeface="ＭＳ Ｐゴシック" charset="0"/>
            </a:endParaRPr>
          </a:p>
          <a:p>
            <a:pPr marL="342900" indent="-342900"/>
            <a:endParaRPr lang="en-US" sz="600" dirty="0">
              <a:solidFill>
                <a:schemeClr val="accent2"/>
              </a:solidFill>
              <a:cs typeface="ＭＳ Ｐゴシック" charset="0"/>
            </a:endParaRPr>
          </a:p>
          <a:p>
            <a:pPr marL="342900" indent="-342900"/>
            <a:r>
              <a:rPr lang="en-US" dirty="0">
                <a:solidFill>
                  <a:schemeClr val="accent2"/>
                </a:solidFill>
                <a:cs typeface="Times New Roman" charset="0"/>
              </a:rPr>
              <a:t>Using scattered</a:t>
            </a:r>
          </a:p>
          <a:p>
            <a:pPr marL="342900" indent="-342900"/>
            <a:r>
              <a:rPr lang="en-US" dirty="0">
                <a:solidFill>
                  <a:schemeClr val="accent2"/>
                </a:solidFill>
                <a:cs typeface="Times New Roman" charset="0"/>
              </a:rPr>
              <a:t>energy enables us to</a:t>
            </a:r>
          </a:p>
          <a:p>
            <a:pPr marL="342900" indent="-342900"/>
            <a:r>
              <a:rPr lang="en-US" dirty="0">
                <a:solidFill>
                  <a:schemeClr val="accent2"/>
                </a:solidFill>
                <a:cs typeface="Times New Roman" charset="0"/>
              </a:rPr>
              <a:t>“see” impedance</a:t>
            </a:r>
          </a:p>
          <a:p>
            <a:pPr marL="342900" indent="-342900"/>
            <a:r>
              <a:rPr lang="en-US" dirty="0">
                <a:solidFill>
                  <a:schemeClr val="accent2"/>
                </a:solidFill>
                <a:cs typeface="Times New Roman" charset="0"/>
              </a:rPr>
              <a:t>contrasts associated</a:t>
            </a:r>
          </a:p>
          <a:p>
            <a:pPr marL="342900" indent="-342900"/>
            <a:r>
              <a:rPr lang="en-US" dirty="0">
                <a:solidFill>
                  <a:schemeClr val="accent2"/>
                </a:solidFill>
                <a:cs typeface="Times New Roman" charset="0"/>
              </a:rPr>
              <a:t>with features that are</a:t>
            </a:r>
          </a:p>
          <a:p>
            <a:pPr marL="342900" indent="-342900"/>
            <a:r>
              <a:rPr lang="en-US" dirty="0">
                <a:solidFill>
                  <a:schemeClr val="accent2"/>
                </a:solidFill>
                <a:cs typeface="Times New Roman" charset="0"/>
              </a:rPr>
              <a:t>smaller than the </a:t>
            </a:r>
          </a:p>
          <a:p>
            <a:pPr marL="342900" indent="-342900"/>
            <a:r>
              <a:rPr lang="en-US" dirty="0">
                <a:solidFill>
                  <a:schemeClr val="accent2"/>
                </a:solidFill>
                <a:cs typeface="Times New Roman" charset="0"/>
              </a:rPr>
              <a:t>theoretical limits of</a:t>
            </a:r>
          </a:p>
          <a:p>
            <a:pPr marL="342900" indent="-342900"/>
            <a:r>
              <a:rPr lang="en-US" dirty="0">
                <a:solidFill>
                  <a:schemeClr val="accent2"/>
                </a:solidFill>
                <a:cs typeface="Times New Roman" charset="0"/>
              </a:rPr>
              <a:t>resolution for</a:t>
            </a:r>
          </a:p>
          <a:p>
            <a:pPr marL="342900" indent="-342900"/>
            <a:r>
              <a:rPr lang="en-US" dirty="0">
                <a:solidFill>
                  <a:schemeClr val="accent2"/>
                </a:solidFill>
                <a:cs typeface="Times New Roman" charset="0"/>
              </a:rPr>
              <a:t>tomography...</a:t>
            </a:r>
          </a:p>
          <a:p>
            <a:pPr marL="342900" indent="-342900"/>
            <a:endParaRPr lang="en-US" sz="600" dirty="0">
              <a:solidFill>
                <a:schemeClr val="accent2"/>
              </a:solidFill>
              <a:cs typeface="Times New Roman" charset="0"/>
            </a:endParaRPr>
          </a:p>
          <a:p>
            <a:pPr marL="342900" indent="-342900"/>
            <a:r>
              <a:rPr lang="en-US" dirty="0">
                <a:solidFill>
                  <a:schemeClr val="accent2"/>
                </a:solidFill>
                <a:cs typeface="Times New Roman" charset="0"/>
              </a:rPr>
              <a:t>E.g., we can pick out</a:t>
            </a:r>
          </a:p>
          <a:p>
            <a:pPr marL="342900" indent="-342900"/>
            <a:r>
              <a:rPr lang="en-US" dirty="0">
                <a:solidFill>
                  <a:schemeClr val="accent2"/>
                </a:solidFill>
                <a:cs typeface="Times New Roman" charset="0"/>
              </a:rPr>
              <a:t>small </a:t>
            </a:r>
            <a:r>
              <a:rPr lang="en-US" dirty="0" err="1">
                <a:solidFill>
                  <a:schemeClr val="accent2"/>
                </a:solidFill>
                <a:cs typeface="Times New Roman" charset="0"/>
              </a:rPr>
              <a:t>scatterers</a:t>
            </a:r>
            <a:r>
              <a:rPr lang="en-US" dirty="0">
                <a:solidFill>
                  <a:schemeClr val="accent2"/>
                </a:solidFill>
                <a:cs typeface="Times New Roman" charset="0"/>
              </a:rPr>
              <a:t> in the</a:t>
            </a:r>
          </a:p>
          <a:p>
            <a:pPr marL="342900" indent="-342900"/>
            <a:r>
              <a:rPr lang="en-US" dirty="0">
                <a:solidFill>
                  <a:schemeClr val="accent2"/>
                </a:solidFill>
                <a:cs typeface="Times New Roman" charset="0"/>
              </a:rPr>
              <a:t>(“transparent”) mid-</a:t>
            </a:r>
          </a:p>
          <a:p>
            <a:pPr marL="342900" indent="-342900"/>
            <a:r>
              <a:rPr lang="en-US" dirty="0">
                <a:solidFill>
                  <a:schemeClr val="accent2"/>
                </a:solidFill>
                <a:cs typeface="Times New Roman" charset="0"/>
              </a:rPr>
              <a:t>mantle!</a:t>
            </a:r>
            <a:endParaRPr lang="en-US" dirty="0">
              <a:solidFill>
                <a:schemeClr val="accent2"/>
              </a:solidFill>
              <a:cs typeface="ＭＳ Ｐゴシック" charset="0"/>
            </a:endParaRPr>
          </a:p>
        </p:txBody>
      </p:sp>
      <p:pic>
        <p:nvPicPr>
          <p:cNvPr id="2" name="Picture 1" descr="a.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9000" y="210879"/>
            <a:ext cx="5486400" cy="2913321"/>
          </a:xfrm>
          <a:prstGeom prst="rect">
            <a:avLst/>
          </a:prstGeom>
        </p:spPr>
      </p:pic>
      <p:sp>
        <p:nvSpPr>
          <p:cNvPr id="3" name="TextBox 2"/>
          <p:cNvSpPr txBox="1"/>
          <p:nvPr/>
        </p:nvSpPr>
        <p:spPr>
          <a:xfrm>
            <a:off x="3386888" y="235703"/>
            <a:ext cx="956512" cy="584776"/>
          </a:xfrm>
          <a:prstGeom prst="rect">
            <a:avLst/>
          </a:prstGeom>
          <a:noFill/>
        </p:spPr>
        <p:txBody>
          <a:bodyPr wrap="none" rtlCol="0">
            <a:spAutoFit/>
          </a:bodyPr>
          <a:lstStyle/>
          <a:p>
            <a:r>
              <a:rPr lang="en-US" sz="1600" dirty="0"/>
              <a:t>S to P in</a:t>
            </a:r>
          </a:p>
          <a:p>
            <a:r>
              <a:rPr lang="en-US" sz="1600" dirty="0"/>
              <a:t>P coda</a:t>
            </a:r>
          </a:p>
        </p:txBody>
      </p:sp>
      <p:sp>
        <p:nvSpPr>
          <p:cNvPr id="7" name="TextBox 6"/>
          <p:cNvSpPr txBox="1"/>
          <p:nvPr/>
        </p:nvSpPr>
        <p:spPr>
          <a:xfrm>
            <a:off x="5562600" y="210879"/>
            <a:ext cx="1378302" cy="584776"/>
          </a:xfrm>
          <a:prstGeom prst="rect">
            <a:avLst/>
          </a:prstGeom>
          <a:noFill/>
        </p:spPr>
        <p:txBody>
          <a:bodyPr wrap="none" rtlCol="0">
            <a:spAutoFit/>
          </a:bodyPr>
          <a:lstStyle/>
          <a:p>
            <a:r>
              <a:rPr lang="en-US" sz="1600" dirty="0"/>
              <a:t>P to P as</a:t>
            </a:r>
          </a:p>
          <a:p>
            <a:r>
              <a:rPr lang="en-US" sz="1600" dirty="0"/>
              <a:t>PP precursor</a:t>
            </a:r>
          </a:p>
        </p:txBody>
      </p:sp>
      <p:sp>
        <p:nvSpPr>
          <p:cNvPr id="8" name="TextBox 7"/>
          <p:cNvSpPr txBox="1"/>
          <p:nvPr/>
        </p:nvSpPr>
        <p:spPr>
          <a:xfrm>
            <a:off x="7543800" y="1506279"/>
            <a:ext cx="1467068" cy="584776"/>
          </a:xfrm>
          <a:prstGeom prst="rect">
            <a:avLst/>
          </a:prstGeom>
          <a:noFill/>
        </p:spPr>
        <p:txBody>
          <a:bodyPr wrap="none" rtlCol="0">
            <a:spAutoFit/>
          </a:bodyPr>
          <a:lstStyle/>
          <a:p>
            <a:r>
              <a:rPr lang="en-US" sz="1600" dirty="0"/>
              <a:t>P to P as</a:t>
            </a:r>
          </a:p>
          <a:p>
            <a:r>
              <a:rPr lang="en-US" sz="1600" dirty="0"/>
              <a:t>P’P’ precursor</a:t>
            </a:r>
          </a:p>
        </p:txBody>
      </p:sp>
      <p:sp>
        <p:nvSpPr>
          <p:cNvPr id="9" name="TextBox 8"/>
          <p:cNvSpPr txBox="1"/>
          <p:nvPr/>
        </p:nvSpPr>
        <p:spPr>
          <a:xfrm>
            <a:off x="3352800" y="1734879"/>
            <a:ext cx="952805" cy="584776"/>
          </a:xfrm>
          <a:prstGeom prst="rect">
            <a:avLst/>
          </a:prstGeom>
          <a:noFill/>
        </p:spPr>
        <p:txBody>
          <a:bodyPr wrap="none" rtlCol="0">
            <a:spAutoFit/>
          </a:bodyPr>
          <a:lstStyle/>
          <a:p>
            <a:r>
              <a:rPr lang="en-US" sz="1600" dirty="0"/>
              <a:t>P to P in</a:t>
            </a:r>
          </a:p>
          <a:p>
            <a:r>
              <a:rPr lang="en-US" sz="1600" dirty="0"/>
              <a:t>P coda</a:t>
            </a:r>
          </a:p>
        </p:txBody>
      </p:sp>
      <p:sp>
        <p:nvSpPr>
          <p:cNvPr id="10" name="TextBox 9"/>
          <p:cNvSpPr txBox="1"/>
          <p:nvPr/>
        </p:nvSpPr>
        <p:spPr>
          <a:xfrm>
            <a:off x="5486400" y="1734879"/>
            <a:ext cx="1556836" cy="584776"/>
          </a:xfrm>
          <a:prstGeom prst="rect">
            <a:avLst/>
          </a:prstGeom>
          <a:noFill/>
        </p:spPr>
        <p:txBody>
          <a:bodyPr wrap="none" rtlCol="0">
            <a:spAutoFit/>
          </a:bodyPr>
          <a:lstStyle/>
          <a:p>
            <a:r>
              <a:rPr lang="en-US" sz="1600" dirty="0"/>
              <a:t>P to P as</a:t>
            </a:r>
          </a:p>
          <a:p>
            <a:r>
              <a:rPr lang="en-US" sz="1600" dirty="0"/>
              <a:t>PKP precursor</a:t>
            </a:r>
          </a:p>
        </p:txBody>
      </p:sp>
      <p:pic>
        <p:nvPicPr>
          <p:cNvPr id="4" name="Picture 3" descr="a.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16300" y="3429000"/>
            <a:ext cx="5486400" cy="2988434"/>
          </a:xfrm>
          <a:prstGeom prst="rect">
            <a:avLst/>
          </a:prstGeom>
        </p:spPr>
      </p:pic>
    </p:spTree>
    <p:extLst>
      <p:ext uri="{BB962C8B-B14F-4D97-AF65-F5344CB8AC3E}">
        <p14:creationId xmlns:p14="http://schemas.microsoft.com/office/powerpoint/2010/main" val="31122343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76931" name="Picture 1" descr="Simple_harmonic_oscillator.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911975" y="152400"/>
            <a:ext cx="2117725" cy="6553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76932" name="Rectangle 4"/>
          <p:cNvSpPr>
            <a:spLocks noChangeArrowheads="1"/>
          </p:cNvSpPr>
          <p:nvPr/>
        </p:nvSpPr>
        <p:spPr bwMode="auto">
          <a:xfrm>
            <a:off x="228600" y="152400"/>
            <a:ext cx="6546283" cy="658641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3200" i="1" dirty="0">
                <a:solidFill>
                  <a:schemeClr val="accent2"/>
                </a:solidFill>
                <a:latin typeface="Arial Black" charset="0"/>
                <a:cs typeface="ＭＳ Ｐゴシック" charset="0"/>
              </a:rPr>
              <a:t>Intrinsic Attenuation:</a:t>
            </a:r>
          </a:p>
          <a:p>
            <a:endParaRPr lang="en-US" sz="1200" dirty="0">
              <a:solidFill>
                <a:schemeClr val="accent2"/>
              </a:solidFill>
              <a:cs typeface="ＭＳ Ｐゴシック" charset="0"/>
            </a:endParaRPr>
          </a:p>
          <a:p>
            <a:r>
              <a:rPr lang="en-US" i="1" dirty="0">
                <a:solidFill>
                  <a:srgbClr val="FF0000"/>
                </a:solidFill>
                <a:latin typeface="Arial Black" charset="0"/>
                <a:cs typeface="ＭＳ Ｐゴシック" charset="0"/>
              </a:rPr>
              <a:t>Intrinsic attenuation</a:t>
            </a:r>
            <a:r>
              <a:rPr lang="en-US" dirty="0">
                <a:solidFill>
                  <a:schemeClr val="accent2"/>
                </a:solidFill>
                <a:cs typeface="ＭＳ Ｐゴシック" charset="0"/>
              </a:rPr>
              <a:t>, or </a:t>
            </a:r>
            <a:r>
              <a:rPr lang="en-US" i="1" dirty="0" err="1">
                <a:solidFill>
                  <a:srgbClr val="FF0000"/>
                </a:solidFill>
                <a:latin typeface="Arial Black" charset="0"/>
                <a:cs typeface="ＭＳ Ｐゴシック" charset="0"/>
              </a:rPr>
              <a:t>anelasticity</a:t>
            </a:r>
            <a:r>
              <a:rPr lang="en-US" dirty="0">
                <a:solidFill>
                  <a:schemeClr val="accent2"/>
                </a:solidFill>
                <a:cs typeface="ＭＳ Ｐゴシック" charset="0"/>
              </a:rPr>
              <a:t>,</a:t>
            </a:r>
          </a:p>
          <a:p>
            <a:r>
              <a:rPr lang="en-US" dirty="0">
                <a:solidFill>
                  <a:schemeClr val="accent2"/>
                </a:solidFill>
                <a:cs typeface="ＭＳ Ｐゴシック" charset="0"/>
              </a:rPr>
              <a:t>describes the process by which elastic energy</a:t>
            </a:r>
          </a:p>
          <a:p>
            <a:r>
              <a:rPr lang="en-US" dirty="0">
                <a:solidFill>
                  <a:schemeClr val="accent2"/>
                </a:solidFill>
                <a:cs typeface="ＭＳ Ｐゴシック" charset="0"/>
              </a:rPr>
              <a:t>in the Earth is converted to heat when the</a:t>
            </a:r>
          </a:p>
          <a:p>
            <a:r>
              <a:rPr lang="en-US" dirty="0">
                <a:solidFill>
                  <a:schemeClr val="accent2"/>
                </a:solidFill>
                <a:cs typeface="ＭＳ Ｐゴシック" charset="0"/>
              </a:rPr>
              <a:t>seismic wave induces unrecoverable</a:t>
            </a:r>
          </a:p>
          <a:p>
            <a:r>
              <a:rPr lang="en-US" dirty="0">
                <a:solidFill>
                  <a:schemeClr val="accent2"/>
                </a:solidFill>
                <a:cs typeface="ＭＳ Ｐゴシック" charset="0"/>
              </a:rPr>
              <a:t>deformation.</a:t>
            </a:r>
          </a:p>
          <a:p>
            <a:endParaRPr lang="en-US" sz="600" dirty="0">
              <a:solidFill>
                <a:schemeClr val="accent2"/>
              </a:solidFill>
              <a:cs typeface="ＭＳ Ｐゴシック" charset="0"/>
            </a:endParaRPr>
          </a:p>
          <a:p>
            <a:r>
              <a:rPr lang="en-US" dirty="0">
                <a:solidFill>
                  <a:schemeClr val="accent2"/>
                </a:solidFill>
                <a:cs typeface="ＭＳ Ｐゴシック" charset="0"/>
              </a:rPr>
              <a:t>To examine this, let’s consider a spring:</a:t>
            </a:r>
          </a:p>
          <a:p>
            <a:r>
              <a:rPr lang="en-US" dirty="0">
                <a:solidFill>
                  <a:schemeClr val="accent2"/>
                </a:solidFill>
                <a:cs typeface="ＭＳ Ｐゴシック" charset="0"/>
              </a:rPr>
              <a:t>For an idealized spring,</a:t>
            </a:r>
          </a:p>
          <a:p>
            <a:endParaRPr lang="en-US" sz="1200" dirty="0">
              <a:solidFill>
                <a:schemeClr val="accent2"/>
              </a:solidFill>
              <a:cs typeface="ＭＳ Ｐゴシック" charset="0"/>
            </a:endParaRPr>
          </a:p>
          <a:p>
            <a:r>
              <a:rPr lang="en-US" dirty="0">
                <a:solidFill>
                  <a:schemeClr val="accent2"/>
                </a:solidFill>
                <a:cs typeface="ＭＳ Ｐゴシック" charset="0"/>
              </a:rPr>
              <a:t>                      has solution</a:t>
            </a:r>
          </a:p>
          <a:p>
            <a:endParaRPr lang="en-US" sz="1200" dirty="0">
              <a:solidFill>
                <a:schemeClr val="accent2"/>
              </a:solidFill>
              <a:cs typeface="ＭＳ Ｐゴシック" charset="0"/>
            </a:endParaRPr>
          </a:p>
          <a:p>
            <a:r>
              <a:rPr lang="en-US" dirty="0">
                <a:solidFill>
                  <a:schemeClr val="accent2"/>
                </a:solidFill>
                <a:cs typeface="ＭＳ Ｐゴシック" charset="0"/>
              </a:rPr>
              <a:t>with oscillation frequency</a:t>
            </a:r>
          </a:p>
          <a:p>
            <a:endParaRPr lang="en-US" sz="1200" dirty="0">
              <a:solidFill>
                <a:schemeClr val="accent2"/>
              </a:solidFill>
              <a:cs typeface="ＭＳ Ｐゴシック" charset="0"/>
            </a:endParaRPr>
          </a:p>
          <a:p>
            <a:r>
              <a:rPr lang="en-US" dirty="0">
                <a:solidFill>
                  <a:schemeClr val="accent2"/>
                </a:solidFill>
                <a:cs typeface="ＭＳ Ｐゴシック" charset="0"/>
              </a:rPr>
              <a:t>More realistically though, internal friction in the</a:t>
            </a:r>
          </a:p>
          <a:p>
            <a:r>
              <a:rPr lang="en-US" dirty="0">
                <a:solidFill>
                  <a:schemeClr val="accent2"/>
                </a:solidFill>
                <a:cs typeface="ＭＳ Ｐゴシック" charset="0"/>
              </a:rPr>
              <a:t>spring will damp the system resulting in</a:t>
            </a:r>
          </a:p>
          <a:p>
            <a:r>
              <a:rPr lang="en-US" dirty="0">
                <a:solidFill>
                  <a:schemeClr val="accent2"/>
                </a:solidFill>
                <a:cs typeface="ＭＳ Ｐゴシック" charset="0"/>
              </a:rPr>
              <a:t>                                   where </a:t>
            </a:r>
            <a:r>
              <a:rPr lang="en-US" i="1" dirty="0">
                <a:solidFill>
                  <a:schemeClr val="tx2"/>
                </a:solidFill>
                <a:latin typeface="Symbol" charset="0"/>
                <a:cs typeface="ＭＳ Ｐゴシック" charset="0"/>
                <a:sym typeface="Symbol" charset="0"/>
              </a:rPr>
              <a:t></a:t>
            </a:r>
            <a:r>
              <a:rPr lang="en-US" dirty="0">
                <a:solidFill>
                  <a:schemeClr val="accent2"/>
                </a:solidFill>
                <a:cs typeface="ＭＳ Ｐゴシック" charset="0"/>
              </a:rPr>
              <a:t> is a damping</a:t>
            </a:r>
          </a:p>
          <a:p>
            <a:r>
              <a:rPr lang="en-US" dirty="0">
                <a:solidFill>
                  <a:schemeClr val="accent2"/>
                </a:solidFill>
                <a:cs typeface="ＭＳ Ｐゴシック" charset="0"/>
              </a:rPr>
              <a:t>                                   factor and </a:t>
            </a:r>
            <a:r>
              <a:rPr lang="en-US" i="1" dirty="0">
                <a:solidFill>
                  <a:schemeClr val="tx2"/>
                </a:solidFill>
                <a:latin typeface="Times New Roman" charset="0"/>
                <a:cs typeface="ＭＳ Ｐゴシック" charset="0"/>
              </a:rPr>
              <a:t>Q</a:t>
            </a:r>
            <a:r>
              <a:rPr lang="en-US" dirty="0">
                <a:solidFill>
                  <a:schemeClr val="tx2"/>
                </a:solidFill>
                <a:latin typeface="Times New Roman" charset="0"/>
                <a:cs typeface="ＭＳ Ｐゴシック" charset="0"/>
              </a:rPr>
              <a:t> </a:t>
            </a:r>
            <a:r>
              <a:rPr lang="en-US" dirty="0">
                <a:solidFill>
                  <a:schemeClr val="tx2"/>
                </a:solidFill>
                <a:latin typeface="Times New Roman" charset="0"/>
                <a:cs typeface="ＭＳ Ｐゴシック" charset="0"/>
                <a:sym typeface="Symbol" charset="0"/>
              </a:rPr>
              <a:t></a:t>
            </a:r>
            <a:r>
              <a:rPr lang="en-US" dirty="0">
                <a:solidFill>
                  <a:schemeClr val="tx2"/>
                </a:solidFill>
                <a:latin typeface="Times New Roman" charset="0"/>
                <a:cs typeface="ＭＳ Ｐゴシック" charset="0"/>
              </a:rPr>
              <a:t> </a:t>
            </a:r>
            <a:r>
              <a:rPr lang="en-US" i="1" dirty="0">
                <a:solidFill>
                  <a:schemeClr val="tx2"/>
                </a:solidFill>
                <a:latin typeface="Symbol" charset="0"/>
                <a:cs typeface="ＭＳ Ｐゴシック" charset="0"/>
                <a:sym typeface="Symbol" charset="0"/>
              </a:rPr>
              <a:t></a:t>
            </a:r>
            <a:r>
              <a:rPr lang="en-US" baseline="-25000" dirty="0">
                <a:solidFill>
                  <a:schemeClr val="tx2"/>
                </a:solidFill>
                <a:latin typeface="Times New Roman" charset="0"/>
                <a:cs typeface="ＭＳ Ｐゴシック" charset="0"/>
              </a:rPr>
              <a:t>0</a:t>
            </a:r>
            <a:r>
              <a:rPr lang="en-US" dirty="0">
                <a:solidFill>
                  <a:schemeClr val="tx2"/>
                </a:solidFill>
                <a:latin typeface="Times New Roman" charset="0"/>
                <a:cs typeface="ＭＳ Ｐゴシック" charset="0"/>
              </a:rPr>
              <a:t>/</a:t>
            </a:r>
            <a:r>
              <a:rPr lang="en-US" i="1" dirty="0">
                <a:solidFill>
                  <a:schemeClr val="tx2"/>
                </a:solidFill>
                <a:latin typeface="Symbol" charset="0"/>
                <a:cs typeface="ＭＳ Ｐゴシック" charset="0"/>
                <a:sym typeface="Symbol" charset="0"/>
              </a:rPr>
              <a:t></a:t>
            </a:r>
            <a:endParaRPr lang="en-US" dirty="0">
              <a:solidFill>
                <a:schemeClr val="accent2"/>
              </a:solidFill>
              <a:cs typeface="ＭＳ Ｐゴシック" charset="0"/>
            </a:endParaRPr>
          </a:p>
          <a:p>
            <a:r>
              <a:rPr lang="en-US" dirty="0">
                <a:solidFill>
                  <a:schemeClr val="accent2"/>
                </a:solidFill>
                <a:cs typeface="ＭＳ Ｐゴシック" charset="0"/>
              </a:rPr>
              <a:t>is called the </a:t>
            </a:r>
            <a:r>
              <a:rPr lang="en-US" i="1" dirty="0">
                <a:solidFill>
                  <a:srgbClr val="FF0000"/>
                </a:solidFill>
                <a:latin typeface="Arial Black" charset="0"/>
                <a:cs typeface="ＭＳ Ｐゴシック" charset="0"/>
              </a:rPr>
              <a:t>quality factor</a:t>
            </a:r>
            <a:r>
              <a:rPr lang="en-US" dirty="0">
                <a:solidFill>
                  <a:schemeClr val="accent2"/>
                </a:solidFill>
                <a:cs typeface="ＭＳ Ｐゴシック" charset="0"/>
              </a:rPr>
              <a:t>.</a:t>
            </a:r>
            <a:endParaRPr lang="en-US" sz="3200" i="1" dirty="0">
              <a:solidFill>
                <a:schemeClr val="tx2"/>
              </a:solidFill>
              <a:latin typeface="Times New Roman" charset="0"/>
              <a:cs typeface="ＭＳ Ｐゴシック" charset="0"/>
            </a:endParaRPr>
          </a:p>
        </p:txBody>
      </p:sp>
      <p:graphicFrame>
        <p:nvGraphicFramePr>
          <p:cNvPr id="1276933" name="Object 5"/>
          <p:cNvGraphicFramePr>
            <a:graphicFrameLocks noChangeAspect="1"/>
          </p:cNvGraphicFramePr>
          <p:nvPr/>
        </p:nvGraphicFramePr>
        <p:xfrm>
          <a:off x="457200" y="3505200"/>
          <a:ext cx="1600200" cy="703263"/>
        </p:xfrm>
        <a:graphic>
          <a:graphicData uri="http://schemas.openxmlformats.org/presentationml/2006/ole">
            <mc:AlternateContent xmlns:mc="http://schemas.openxmlformats.org/markup-compatibility/2006">
              <mc:Choice xmlns:v="urn:schemas-microsoft-com:vml" Requires="v">
                <p:oleObj spid="_x0000_s280605" name="Equation" r:id="rId5" imgW="838200" imgH="368300" progId="Equation.3">
                  <p:embed/>
                </p:oleObj>
              </mc:Choice>
              <mc:Fallback>
                <p:oleObj name="Equation" r:id="rId5" imgW="838200" imgH="368300" progId="Equation.3">
                  <p:embed/>
                  <p:pic>
                    <p:nvPicPr>
                      <p:cNvPr id="1276933"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 y="3505200"/>
                        <a:ext cx="1600200" cy="7032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276934" name="Text Box 6"/>
          <p:cNvSpPr txBox="1">
            <a:spLocks noChangeArrowheads="1"/>
          </p:cNvSpPr>
          <p:nvPr/>
        </p:nvSpPr>
        <p:spPr bwMode="auto">
          <a:xfrm>
            <a:off x="7392988" y="4114800"/>
            <a:ext cx="912812" cy="8223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solidFill>
                  <a:schemeClr val="accent2"/>
                </a:solidFill>
              </a:rPr>
              <a:t>Mass</a:t>
            </a:r>
            <a:endParaRPr lang="en-US" i="1">
              <a:latin typeface="Times New Roman" charset="0"/>
            </a:endParaRPr>
          </a:p>
          <a:p>
            <a:r>
              <a:rPr lang="en-US" i="1">
                <a:latin typeface="Times New Roman" charset="0"/>
              </a:rPr>
              <a:t>    m</a:t>
            </a:r>
            <a:endParaRPr lang="en-US"/>
          </a:p>
        </p:txBody>
      </p:sp>
      <p:sp>
        <p:nvSpPr>
          <p:cNvPr id="1276935" name="Line 7"/>
          <p:cNvSpPr>
            <a:spLocks noChangeShapeType="1"/>
          </p:cNvSpPr>
          <p:nvPr/>
        </p:nvSpPr>
        <p:spPr bwMode="auto">
          <a:xfrm>
            <a:off x="7010400" y="2743200"/>
            <a:ext cx="1295400" cy="0"/>
          </a:xfrm>
          <a:prstGeom prst="line">
            <a:avLst/>
          </a:prstGeom>
          <a:noFill/>
          <a:ln w="38100">
            <a:solidFill>
              <a:schemeClr val="accent2"/>
            </a:solidFill>
            <a:prstDash val="dash"/>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276936" name="Line 8"/>
          <p:cNvSpPr>
            <a:spLocks noChangeShapeType="1"/>
          </p:cNvSpPr>
          <p:nvPr/>
        </p:nvSpPr>
        <p:spPr bwMode="auto">
          <a:xfrm>
            <a:off x="7010400" y="2743200"/>
            <a:ext cx="0" cy="1752600"/>
          </a:xfrm>
          <a:prstGeom prst="line">
            <a:avLst/>
          </a:prstGeom>
          <a:noFill/>
          <a:ln w="38100">
            <a:solidFill>
              <a:schemeClr val="accent2"/>
            </a:solidFill>
            <a:round/>
            <a:headEnd type="triangle" w="med" len="me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276937" name="Text Box 9"/>
          <p:cNvSpPr txBox="1">
            <a:spLocks noChangeArrowheads="1"/>
          </p:cNvSpPr>
          <p:nvPr/>
        </p:nvSpPr>
        <p:spPr bwMode="auto">
          <a:xfrm>
            <a:off x="6994525" y="3176588"/>
            <a:ext cx="33655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i="1">
                <a:latin typeface="Times New Roman" charset="0"/>
              </a:rPr>
              <a:t>u</a:t>
            </a:r>
            <a:endParaRPr lang="en-US"/>
          </a:p>
        </p:txBody>
      </p:sp>
      <p:sp>
        <p:nvSpPr>
          <p:cNvPr id="1276938" name="Text Box 10"/>
          <p:cNvSpPr txBox="1">
            <a:spLocks noChangeArrowheads="1"/>
          </p:cNvSpPr>
          <p:nvPr/>
        </p:nvSpPr>
        <p:spPr bwMode="auto">
          <a:xfrm rot="-5400000">
            <a:off x="7196931" y="2007394"/>
            <a:ext cx="2522538"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solidFill>
                  <a:schemeClr val="accent2"/>
                </a:solidFill>
              </a:rPr>
              <a:t>Spring constant</a:t>
            </a:r>
            <a:r>
              <a:rPr lang="en-US"/>
              <a:t> </a:t>
            </a:r>
            <a:r>
              <a:rPr lang="en-US" i="1">
                <a:latin typeface="Times New Roman" charset="0"/>
              </a:rPr>
              <a:t>k</a:t>
            </a:r>
            <a:endParaRPr lang="en-US"/>
          </a:p>
        </p:txBody>
      </p:sp>
      <p:graphicFrame>
        <p:nvGraphicFramePr>
          <p:cNvPr id="1276939" name="Object 11"/>
          <p:cNvGraphicFramePr>
            <a:graphicFrameLocks noChangeAspect="1"/>
          </p:cNvGraphicFramePr>
          <p:nvPr/>
        </p:nvGraphicFramePr>
        <p:xfrm>
          <a:off x="3876675" y="3581400"/>
          <a:ext cx="2057400" cy="571500"/>
        </p:xfrm>
        <a:graphic>
          <a:graphicData uri="http://schemas.openxmlformats.org/presentationml/2006/ole">
            <mc:AlternateContent xmlns:mc="http://schemas.openxmlformats.org/markup-compatibility/2006">
              <mc:Choice xmlns:v="urn:schemas-microsoft-com:vml" Requires="v">
                <p:oleObj spid="_x0000_s280606" name="Equation" r:id="rId7" imgW="914400" imgH="254000" progId="Equation.3">
                  <p:embed/>
                </p:oleObj>
              </mc:Choice>
              <mc:Fallback>
                <p:oleObj name="Equation" r:id="rId7" imgW="914400" imgH="254000" progId="Equation.3">
                  <p:embed/>
                  <p:pic>
                    <p:nvPicPr>
                      <p:cNvPr id="1276939" name="Object 1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76675" y="3581400"/>
                        <a:ext cx="2057400" cy="5715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276940" name="Object 12"/>
          <p:cNvGraphicFramePr>
            <a:graphicFrameLocks noChangeAspect="1"/>
          </p:cNvGraphicFramePr>
          <p:nvPr/>
        </p:nvGraphicFramePr>
        <p:xfrm>
          <a:off x="3810000" y="4076700"/>
          <a:ext cx="1041400" cy="709613"/>
        </p:xfrm>
        <a:graphic>
          <a:graphicData uri="http://schemas.openxmlformats.org/presentationml/2006/ole">
            <mc:AlternateContent xmlns:mc="http://schemas.openxmlformats.org/markup-compatibility/2006">
              <mc:Choice xmlns:v="urn:schemas-microsoft-com:vml" Requires="v">
                <p:oleObj spid="_x0000_s280607" name="Equation" r:id="rId9" imgW="558800" imgH="381000" progId="Equation.3">
                  <p:embed/>
                </p:oleObj>
              </mc:Choice>
              <mc:Fallback>
                <p:oleObj name="Equation" r:id="rId9" imgW="558800" imgH="381000" progId="Equation.3">
                  <p:embed/>
                  <p:pic>
                    <p:nvPicPr>
                      <p:cNvPr id="1276940" name="Object 1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810000" y="4076700"/>
                        <a:ext cx="1041400" cy="7096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276941" name="Object 13"/>
          <p:cNvGraphicFramePr>
            <a:graphicFrameLocks noChangeAspect="1"/>
          </p:cNvGraphicFramePr>
          <p:nvPr/>
        </p:nvGraphicFramePr>
        <p:xfrm>
          <a:off x="381000" y="5486400"/>
          <a:ext cx="2473325" cy="703263"/>
        </p:xfrm>
        <a:graphic>
          <a:graphicData uri="http://schemas.openxmlformats.org/presentationml/2006/ole">
            <mc:AlternateContent xmlns:mc="http://schemas.openxmlformats.org/markup-compatibility/2006">
              <mc:Choice xmlns:v="urn:schemas-microsoft-com:vml" Requires="v">
                <p:oleObj spid="_x0000_s280608" name="Equation" r:id="rId11" imgW="1295400" imgH="368300" progId="Equation.3">
                  <p:embed/>
                </p:oleObj>
              </mc:Choice>
              <mc:Fallback>
                <p:oleObj name="Equation" r:id="rId11" imgW="1295400" imgH="368300" progId="Equation.3">
                  <p:embed/>
                  <p:pic>
                    <p:nvPicPr>
                      <p:cNvPr id="1276941" name="Object 1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81000" y="5486400"/>
                        <a:ext cx="2473325" cy="7032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extLst>
      <p:ext uri="{BB962C8B-B14F-4D97-AF65-F5344CB8AC3E}">
        <p14:creationId xmlns:p14="http://schemas.microsoft.com/office/powerpoint/2010/main" val="14695933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78979" name="Picture 1" descr="Simple_harmonic_oscillator.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911975" y="152400"/>
            <a:ext cx="2117725" cy="6553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78980" name="Rectangle 4"/>
          <p:cNvSpPr>
            <a:spLocks noChangeArrowheads="1"/>
          </p:cNvSpPr>
          <p:nvPr/>
        </p:nvSpPr>
        <p:spPr bwMode="auto">
          <a:xfrm>
            <a:off x="228600" y="152400"/>
            <a:ext cx="6661150" cy="65151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3200" i="1">
                <a:solidFill>
                  <a:schemeClr val="accent2"/>
                </a:solidFill>
                <a:latin typeface="Arial Black" charset="0"/>
                <a:cs typeface="ＭＳ Ｐゴシック" charset="0"/>
              </a:rPr>
              <a:t>Intrinsic Attenuation:</a:t>
            </a:r>
          </a:p>
          <a:p>
            <a:endParaRPr lang="en-US" sz="1200">
              <a:solidFill>
                <a:schemeClr val="accent2"/>
              </a:solidFill>
              <a:cs typeface="ＭＳ Ｐゴシック" charset="0"/>
            </a:endParaRPr>
          </a:p>
          <a:p>
            <a:r>
              <a:rPr lang="en-US">
                <a:solidFill>
                  <a:schemeClr val="accent2"/>
                </a:solidFill>
                <a:cs typeface="ＭＳ Ｐゴシック" charset="0"/>
              </a:rPr>
              <a:t>This system has a solution with real and</a:t>
            </a:r>
          </a:p>
          <a:p>
            <a:r>
              <a:rPr lang="en-US">
                <a:solidFill>
                  <a:schemeClr val="accent2"/>
                </a:solidFill>
                <a:cs typeface="ＭＳ Ｐゴシック" charset="0"/>
              </a:rPr>
              <a:t>imaginary parts; the actual displacement is the</a:t>
            </a:r>
          </a:p>
          <a:p>
            <a:r>
              <a:rPr lang="en-US">
                <a:solidFill>
                  <a:schemeClr val="accent2"/>
                </a:solidFill>
                <a:cs typeface="ＭＳ Ｐゴシック" charset="0"/>
              </a:rPr>
              <a:t>real part and takes the form:</a:t>
            </a:r>
          </a:p>
          <a:p>
            <a:endParaRPr lang="en-US">
              <a:solidFill>
                <a:schemeClr val="accent2"/>
              </a:solidFill>
              <a:cs typeface="ＭＳ Ｐゴシック" charset="0"/>
            </a:endParaRPr>
          </a:p>
          <a:p>
            <a:endParaRPr lang="en-US">
              <a:solidFill>
                <a:schemeClr val="accent2"/>
              </a:solidFill>
              <a:cs typeface="ＭＳ Ｐゴシック" charset="0"/>
            </a:endParaRPr>
          </a:p>
          <a:p>
            <a:r>
              <a:rPr lang="en-US">
                <a:solidFill>
                  <a:schemeClr val="accent2"/>
                </a:solidFill>
                <a:cs typeface="ＭＳ Ｐゴシック" charset="0"/>
              </a:rPr>
              <a:t>i.e., a harmonic oscillator with an exponential</a:t>
            </a:r>
          </a:p>
          <a:p>
            <a:r>
              <a:rPr lang="en-US">
                <a:solidFill>
                  <a:schemeClr val="accent2"/>
                </a:solidFill>
                <a:cs typeface="ＭＳ Ｐゴシック" charset="0"/>
              </a:rPr>
              <a:t>decay of amplitude. Here, </a:t>
            </a:r>
            <a:r>
              <a:rPr lang="en-US" i="1">
                <a:solidFill>
                  <a:schemeClr val="tx2"/>
                </a:solidFill>
                <a:latin typeface="Times New Roman" charset="0"/>
                <a:cs typeface="ＭＳ Ｐゴシック" charset="0"/>
              </a:rPr>
              <a:t>A</a:t>
            </a:r>
            <a:r>
              <a:rPr lang="en-US" baseline="-25000">
                <a:solidFill>
                  <a:schemeClr val="tx2"/>
                </a:solidFill>
                <a:latin typeface="Times New Roman" charset="0"/>
                <a:cs typeface="ＭＳ Ｐゴシック" charset="0"/>
              </a:rPr>
              <a:t>0</a:t>
            </a:r>
            <a:r>
              <a:rPr lang="en-US">
                <a:solidFill>
                  <a:schemeClr val="accent2"/>
                </a:solidFill>
                <a:cs typeface="ＭＳ Ｐゴシック" charset="0"/>
              </a:rPr>
              <a:t> is the initial</a:t>
            </a:r>
          </a:p>
          <a:p>
            <a:r>
              <a:rPr lang="en-US">
                <a:solidFill>
                  <a:schemeClr val="accent2"/>
                </a:solidFill>
                <a:cs typeface="ＭＳ Ｐゴシック" charset="0"/>
              </a:rPr>
              <a:t>displacement (at time </a:t>
            </a:r>
            <a:r>
              <a:rPr lang="en-US" i="1">
                <a:solidFill>
                  <a:schemeClr val="tx2"/>
                </a:solidFill>
                <a:latin typeface="Times New Roman" charset="0"/>
                <a:cs typeface="ＭＳ Ｐゴシック" charset="0"/>
              </a:rPr>
              <a:t>t</a:t>
            </a:r>
            <a:r>
              <a:rPr lang="en-US">
                <a:solidFill>
                  <a:schemeClr val="tx2"/>
                </a:solidFill>
                <a:latin typeface="Times New Roman" charset="0"/>
                <a:cs typeface="ＭＳ Ｐゴシック" charset="0"/>
              </a:rPr>
              <a:t> = 0</a:t>
            </a:r>
            <a:r>
              <a:rPr lang="en-US">
                <a:solidFill>
                  <a:schemeClr val="accent2"/>
                </a:solidFill>
                <a:cs typeface="ＭＳ Ｐゴシック" charset="0"/>
              </a:rPr>
              <a:t>) and </a:t>
            </a:r>
          </a:p>
          <a:p>
            <a:endParaRPr lang="en-US">
              <a:solidFill>
                <a:schemeClr val="accent2"/>
              </a:solidFill>
              <a:cs typeface="ＭＳ Ｐゴシック" charset="0"/>
            </a:endParaRPr>
          </a:p>
          <a:p>
            <a:endParaRPr lang="en-US" sz="1800">
              <a:solidFill>
                <a:schemeClr val="accent2"/>
              </a:solidFill>
              <a:cs typeface="ＭＳ Ｐゴシック" charset="0"/>
            </a:endParaRPr>
          </a:p>
          <a:p>
            <a:r>
              <a:rPr lang="en-US">
                <a:solidFill>
                  <a:schemeClr val="accent2"/>
                </a:solidFill>
                <a:cs typeface="ＭＳ Ｐゴシック" charset="0"/>
              </a:rPr>
              <a:t>Important to note:</a:t>
            </a:r>
          </a:p>
          <a:p>
            <a:endParaRPr lang="en-US" sz="600">
              <a:solidFill>
                <a:schemeClr val="accent2"/>
              </a:solidFill>
              <a:cs typeface="ＭＳ Ｐゴシック" charset="0"/>
            </a:endParaRPr>
          </a:p>
          <a:p>
            <a:r>
              <a:rPr lang="en-US">
                <a:solidFill>
                  <a:schemeClr val="accent2"/>
                </a:solidFill>
                <a:cs typeface="ＭＳ Ｐゴシック" charset="0"/>
              </a:rPr>
              <a:t>• High frequencies attenuate more than low</a:t>
            </a:r>
          </a:p>
          <a:p>
            <a:endParaRPr lang="en-US" sz="600">
              <a:solidFill>
                <a:schemeClr val="accent2"/>
              </a:solidFill>
              <a:cs typeface="ＭＳ Ｐゴシック" charset="0"/>
            </a:endParaRPr>
          </a:p>
          <a:p>
            <a:r>
              <a:rPr lang="en-US">
                <a:solidFill>
                  <a:schemeClr val="accent2"/>
                </a:solidFill>
                <a:cs typeface="ＭＳ Ｐゴシック" charset="0"/>
              </a:rPr>
              <a:t>• Harmonic frequency is changed by attenuation</a:t>
            </a:r>
          </a:p>
          <a:p>
            <a:endParaRPr lang="en-US" sz="1200">
              <a:solidFill>
                <a:schemeClr val="accent2"/>
              </a:solidFill>
              <a:cs typeface="ＭＳ Ｐゴシック" charset="0"/>
            </a:endParaRPr>
          </a:p>
          <a:p>
            <a:r>
              <a:rPr lang="en-US">
                <a:solidFill>
                  <a:schemeClr val="accent2"/>
                </a:solidFill>
                <a:cs typeface="ＭＳ Ｐゴシック" charset="0"/>
              </a:rPr>
              <a:t>• Higher </a:t>
            </a:r>
            <a:r>
              <a:rPr lang="en-US" i="1">
                <a:solidFill>
                  <a:schemeClr val="tx2"/>
                </a:solidFill>
                <a:latin typeface="Times New Roman" charset="0"/>
                <a:cs typeface="ＭＳ Ｐゴシック" charset="0"/>
              </a:rPr>
              <a:t>Q</a:t>
            </a:r>
            <a:r>
              <a:rPr lang="en-US">
                <a:solidFill>
                  <a:schemeClr val="accent2"/>
                </a:solidFill>
                <a:cs typeface="ＭＳ Ｐゴシック" charset="0"/>
              </a:rPr>
              <a:t> results in less change to frequency</a:t>
            </a:r>
          </a:p>
          <a:p>
            <a:r>
              <a:rPr lang="en-US">
                <a:solidFill>
                  <a:schemeClr val="accent2"/>
                </a:solidFill>
                <a:cs typeface="ＭＳ Ｐゴシック" charset="0"/>
              </a:rPr>
              <a:t>and less intrinsic attenuation for given time</a:t>
            </a:r>
            <a:endParaRPr lang="en-US" sz="1200">
              <a:solidFill>
                <a:schemeClr val="accent2"/>
              </a:solidFill>
              <a:cs typeface="ＭＳ Ｐゴシック" charset="0"/>
            </a:endParaRPr>
          </a:p>
        </p:txBody>
      </p:sp>
      <p:sp>
        <p:nvSpPr>
          <p:cNvPr id="1278981" name="Text Box 5"/>
          <p:cNvSpPr txBox="1">
            <a:spLocks noChangeArrowheads="1"/>
          </p:cNvSpPr>
          <p:nvPr/>
        </p:nvSpPr>
        <p:spPr bwMode="auto">
          <a:xfrm>
            <a:off x="7392988" y="4114800"/>
            <a:ext cx="912812" cy="8223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solidFill>
                  <a:schemeClr val="accent2"/>
                </a:solidFill>
              </a:rPr>
              <a:t>Mass</a:t>
            </a:r>
            <a:endParaRPr lang="en-US" i="1">
              <a:latin typeface="Times New Roman" charset="0"/>
            </a:endParaRPr>
          </a:p>
          <a:p>
            <a:r>
              <a:rPr lang="en-US" i="1">
                <a:latin typeface="Times New Roman" charset="0"/>
              </a:rPr>
              <a:t>    m</a:t>
            </a:r>
            <a:endParaRPr lang="en-US"/>
          </a:p>
        </p:txBody>
      </p:sp>
      <p:sp>
        <p:nvSpPr>
          <p:cNvPr id="1278982" name="Line 6"/>
          <p:cNvSpPr>
            <a:spLocks noChangeShapeType="1"/>
          </p:cNvSpPr>
          <p:nvPr/>
        </p:nvSpPr>
        <p:spPr bwMode="auto">
          <a:xfrm>
            <a:off x="7010400" y="2743200"/>
            <a:ext cx="1295400" cy="0"/>
          </a:xfrm>
          <a:prstGeom prst="line">
            <a:avLst/>
          </a:prstGeom>
          <a:noFill/>
          <a:ln w="38100">
            <a:solidFill>
              <a:schemeClr val="accent2"/>
            </a:solidFill>
            <a:prstDash val="dash"/>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278983" name="Line 7"/>
          <p:cNvSpPr>
            <a:spLocks noChangeShapeType="1"/>
          </p:cNvSpPr>
          <p:nvPr/>
        </p:nvSpPr>
        <p:spPr bwMode="auto">
          <a:xfrm>
            <a:off x="7010400" y="2743200"/>
            <a:ext cx="0" cy="1752600"/>
          </a:xfrm>
          <a:prstGeom prst="line">
            <a:avLst/>
          </a:prstGeom>
          <a:noFill/>
          <a:ln w="38100">
            <a:solidFill>
              <a:schemeClr val="accent2"/>
            </a:solidFill>
            <a:round/>
            <a:headEnd type="triangle" w="med" len="me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278984" name="Text Box 8"/>
          <p:cNvSpPr txBox="1">
            <a:spLocks noChangeArrowheads="1"/>
          </p:cNvSpPr>
          <p:nvPr/>
        </p:nvSpPr>
        <p:spPr bwMode="auto">
          <a:xfrm>
            <a:off x="6994525" y="3176588"/>
            <a:ext cx="33655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i="1">
                <a:latin typeface="Times New Roman" charset="0"/>
              </a:rPr>
              <a:t>u</a:t>
            </a:r>
            <a:endParaRPr lang="en-US"/>
          </a:p>
        </p:txBody>
      </p:sp>
      <p:sp>
        <p:nvSpPr>
          <p:cNvPr id="1278985" name="Text Box 9"/>
          <p:cNvSpPr txBox="1">
            <a:spLocks noChangeArrowheads="1"/>
          </p:cNvSpPr>
          <p:nvPr/>
        </p:nvSpPr>
        <p:spPr bwMode="auto">
          <a:xfrm rot="-5400000">
            <a:off x="7196931" y="2007394"/>
            <a:ext cx="2522538"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solidFill>
                  <a:schemeClr val="accent2"/>
                </a:solidFill>
              </a:rPr>
              <a:t>Spring constant</a:t>
            </a:r>
            <a:r>
              <a:rPr lang="en-US"/>
              <a:t> </a:t>
            </a:r>
            <a:r>
              <a:rPr lang="en-US" i="1">
                <a:latin typeface="Times New Roman" charset="0"/>
              </a:rPr>
              <a:t>k</a:t>
            </a:r>
            <a:endParaRPr lang="en-US"/>
          </a:p>
        </p:txBody>
      </p:sp>
      <p:graphicFrame>
        <p:nvGraphicFramePr>
          <p:cNvPr id="1278986" name="Object 10"/>
          <p:cNvGraphicFramePr>
            <a:graphicFrameLocks noChangeAspect="1"/>
          </p:cNvGraphicFramePr>
          <p:nvPr/>
        </p:nvGraphicFramePr>
        <p:xfrm>
          <a:off x="2120900" y="1976438"/>
          <a:ext cx="2667000" cy="690562"/>
        </p:xfrm>
        <a:graphic>
          <a:graphicData uri="http://schemas.openxmlformats.org/presentationml/2006/ole">
            <mc:AlternateContent xmlns:mc="http://schemas.openxmlformats.org/markup-compatibility/2006">
              <mc:Choice xmlns:v="urn:schemas-microsoft-com:vml" Requires="v">
                <p:oleObj spid="_x0000_s281615" name="Equation" r:id="rId5" imgW="1422400" imgH="368300" progId="Equation.3">
                  <p:embed/>
                </p:oleObj>
              </mc:Choice>
              <mc:Fallback>
                <p:oleObj name="Equation" r:id="rId5" imgW="1422400" imgH="368300" progId="Equation.3">
                  <p:embed/>
                  <p:pic>
                    <p:nvPicPr>
                      <p:cNvPr id="1278986" name="Object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20900" y="1976438"/>
                        <a:ext cx="2667000" cy="69056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278987" name="Object 11"/>
          <p:cNvGraphicFramePr>
            <a:graphicFrameLocks noChangeAspect="1"/>
          </p:cNvGraphicFramePr>
          <p:nvPr/>
        </p:nvGraphicFramePr>
        <p:xfrm>
          <a:off x="2578100" y="3810000"/>
          <a:ext cx="1752600" cy="771525"/>
        </p:xfrm>
        <a:graphic>
          <a:graphicData uri="http://schemas.openxmlformats.org/presentationml/2006/ole">
            <mc:AlternateContent xmlns:mc="http://schemas.openxmlformats.org/markup-compatibility/2006">
              <mc:Choice xmlns:v="urn:schemas-microsoft-com:vml" Requires="v">
                <p:oleObj spid="_x0000_s281616" name="Equation" r:id="rId7" imgW="952500" imgH="419100" progId="Equation.3">
                  <p:embed/>
                </p:oleObj>
              </mc:Choice>
              <mc:Fallback>
                <p:oleObj name="Equation" r:id="rId7" imgW="952500" imgH="419100" progId="Equation.3">
                  <p:embed/>
                  <p:pic>
                    <p:nvPicPr>
                      <p:cNvPr id="1278987" name="Object 1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78100" y="3810000"/>
                        <a:ext cx="1752600" cy="7715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extLst>
      <p:ext uri="{BB962C8B-B14F-4D97-AF65-F5344CB8AC3E}">
        <p14:creationId xmlns:p14="http://schemas.microsoft.com/office/powerpoint/2010/main" val="34225661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9219" name="Text Box 3"/>
          <p:cNvSpPr txBox="1">
            <a:spLocks noChangeArrowheads="1"/>
          </p:cNvSpPr>
          <p:nvPr/>
        </p:nvSpPr>
        <p:spPr bwMode="auto">
          <a:xfrm>
            <a:off x="312738" y="419100"/>
            <a:ext cx="8630037" cy="56938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2800" i="1" dirty="0">
                <a:solidFill>
                  <a:schemeClr val="accent2"/>
                </a:solidFill>
                <a:latin typeface="Arial Black" charset="0"/>
              </a:rPr>
              <a:t>Intrinsic Attenuation</a:t>
            </a:r>
            <a:r>
              <a:rPr lang="en-US" sz="2800" dirty="0">
                <a:solidFill>
                  <a:schemeClr val="accent2"/>
                </a:solidFill>
                <a:latin typeface="Arial Black" charset="0"/>
              </a:rPr>
              <a:t>:</a:t>
            </a:r>
            <a:endParaRPr lang="en-US" dirty="0"/>
          </a:p>
          <a:p>
            <a:endParaRPr lang="en-US" sz="1200" dirty="0">
              <a:solidFill>
                <a:schemeClr val="accent2"/>
              </a:solidFill>
            </a:endParaRPr>
          </a:p>
          <a:p>
            <a:r>
              <a:rPr lang="en-US" dirty="0">
                <a:solidFill>
                  <a:schemeClr val="accent2"/>
                </a:solidFill>
              </a:rPr>
              <a:t>The wave equation of course is different than that for a</a:t>
            </a:r>
          </a:p>
          <a:p>
            <a:r>
              <a:rPr lang="en-US" dirty="0">
                <a:solidFill>
                  <a:schemeClr val="accent2"/>
                </a:solidFill>
              </a:rPr>
              <a:t>   simple mass-spring system…</a:t>
            </a:r>
          </a:p>
          <a:p>
            <a:endParaRPr lang="en-US" sz="1200" dirty="0">
              <a:solidFill>
                <a:schemeClr val="accent2"/>
              </a:solidFill>
            </a:endParaRPr>
          </a:p>
          <a:p>
            <a:r>
              <a:rPr lang="en-US" dirty="0">
                <a:solidFill>
                  <a:schemeClr val="accent2"/>
                </a:solidFill>
              </a:rPr>
              <a:t>For a plane wave, the</a:t>
            </a:r>
            <a:r>
              <a:rPr lang="en-US" dirty="0"/>
              <a:t> </a:t>
            </a:r>
            <a:r>
              <a:rPr lang="en-US" i="1" dirty="0">
                <a:solidFill>
                  <a:srgbClr val="FF0300"/>
                </a:solidFill>
                <a:latin typeface="Arial Black" charset="0"/>
              </a:rPr>
              <a:t>Amplitude </a:t>
            </a:r>
            <a:r>
              <a:rPr lang="en-US" i="1" dirty="0">
                <a:solidFill>
                  <a:schemeClr val="tx2"/>
                </a:solidFill>
                <a:latin typeface="Times New Roman" charset="0"/>
              </a:rPr>
              <a:t>A</a:t>
            </a:r>
            <a:r>
              <a:rPr lang="en-US" dirty="0"/>
              <a:t> </a:t>
            </a:r>
            <a:r>
              <a:rPr lang="en-US" dirty="0">
                <a:solidFill>
                  <a:schemeClr val="accent2"/>
                </a:solidFill>
              </a:rPr>
              <a:t>decreases as</a:t>
            </a:r>
          </a:p>
          <a:p>
            <a:endParaRPr lang="en-US" dirty="0"/>
          </a:p>
          <a:p>
            <a:endParaRPr lang="en-US" sz="1200" dirty="0"/>
          </a:p>
          <a:p>
            <a:r>
              <a:rPr lang="en-US" dirty="0"/>
              <a:t>   </a:t>
            </a:r>
            <a:r>
              <a:rPr lang="en-US" dirty="0">
                <a:solidFill>
                  <a:schemeClr val="accent2"/>
                </a:solidFill>
              </a:rPr>
              <a:t>where </a:t>
            </a:r>
            <a:r>
              <a:rPr lang="en-US" i="1" dirty="0">
                <a:solidFill>
                  <a:schemeClr val="tx2"/>
                </a:solidFill>
                <a:latin typeface="Times New Roman" charset="0"/>
              </a:rPr>
              <a:t>a</a:t>
            </a:r>
            <a:r>
              <a:rPr lang="en-US" dirty="0">
                <a:solidFill>
                  <a:schemeClr val="accent2"/>
                </a:solidFill>
              </a:rPr>
              <a:t> is the absorption coefficient,  </a:t>
            </a:r>
            <a:r>
              <a:rPr lang="en-US" i="1" dirty="0">
                <a:solidFill>
                  <a:schemeClr val="tx2"/>
                </a:solidFill>
                <a:latin typeface="Times New Roman" charset="0"/>
              </a:rPr>
              <a:t>a = </a:t>
            </a:r>
            <a:r>
              <a:rPr lang="en-US" i="1" dirty="0">
                <a:solidFill>
                  <a:schemeClr val="tx2"/>
                </a:solidFill>
                <a:latin typeface="Symbol" charset="0"/>
                <a:sym typeface="Symbol" charset="0"/>
              </a:rPr>
              <a:t></a:t>
            </a:r>
            <a:r>
              <a:rPr lang="en-US" baseline="-25000" dirty="0">
                <a:solidFill>
                  <a:schemeClr val="tx2"/>
                </a:solidFill>
                <a:latin typeface="Symbol" charset="0"/>
                <a:sym typeface="Symbol" charset="0"/>
              </a:rPr>
              <a:t></a:t>
            </a:r>
            <a:r>
              <a:rPr lang="en-US" sz="1200" baseline="-25000" dirty="0">
                <a:solidFill>
                  <a:schemeClr val="tx2"/>
                </a:solidFill>
                <a:latin typeface="Symbol" charset="0"/>
                <a:sym typeface="Symbol" charset="0"/>
              </a:rPr>
              <a:t></a:t>
            </a:r>
            <a:r>
              <a:rPr lang="en-US" i="1" dirty="0">
                <a:solidFill>
                  <a:schemeClr val="tx2"/>
                </a:solidFill>
                <a:latin typeface="Times New Roman" charset="0"/>
              </a:rPr>
              <a:t>/</a:t>
            </a:r>
            <a:r>
              <a:rPr lang="en-US" sz="1200" i="1" dirty="0">
                <a:solidFill>
                  <a:schemeClr val="tx2"/>
                </a:solidFill>
                <a:latin typeface="Times New Roman" charset="0"/>
              </a:rPr>
              <a:t> </a:t>
            </a:r>
            <a:r>
              <a:rPr lang="en-US" dirty="0">
                <a:solidFill>
                  <a:schemeClr val="tx2"/>
                </a:solidFill>
                <a:latin typeface="Times New Roman" charset="0"/>
              </a:rPr>
              <a:t>2</a:t>
            </a:r>
            <a:r>
              <a:rPr lang="en-US" i="1" dirty="0">
                <a:solidFill>
                  <a:schemeClr val="tx2"/>
                </a:solidFill>
                <a:latin typeface="Times New Roman" charset="0"/>
              </a:rPr>
              <a:t>Qc</a:t>
            </a:r>
            <a:endParaRPr lang="en-US" i="1" dirty="0">
              <a:solidFill>
                <a:schemeClr val="accent2"/>
              </a:solidFill>
              <a:latin typeface="Times New Roman" charset="0"/>
            </a:endParaRPr>
          </a:p>
          <a:p>
            <a:endParaRPr lang="en-US" i="1" dirty="0">
              <a:solidFill>
                <a:schemeClr val="accent2"/>
              </a:solidFill>
              <a:latin typeface="Times New Roman" charset="0"/>
            </a:endParaRPr>
          </a:p>
          <a:p>
            <a:endParaRPr lang="en-US" i="1" dirty="0">
              <a:solidFill>
                <a:schemeClr val="accent2"/>
              </a:solidFill>
              <a:latin typeface="Times New Roman" charset="0"/>
            </a:endParaRPr>
          </a:p>
          <a:p>
            <a:r>
              <a:rPr lang="en-US" i="1" dirty="0">
                <a:solidFill>
                  <a:schemeClr val="accent2"/>
                </a:solidFill>
                <a:latin typeface="Times New Roman" charset="0"/>
              </a:rPr>
              <a:t>                                                   </a:t>
            </a:r>
          </a:p>
          <a:p>
            <a:endParaRPr lang="en-US" sz="1200" i="1" dirty="0">
              <a:solidFill>
                <a:schemeClr val="accent2"/>
              </a:solidFill>
              <a:latin typeface="Times New Roman" charset="0"/>
            </a:endParaRPr>
          </a:p>
          <a:p>
            <a:r>
              <a:rPr lang="en-US" i="1" dirty="0">
                <a:solidFill>
                  <a:schemeClr val="tx2"/>
                </a:solidFill>
                <a:latin typeface="Times New Roman" charset="0"/>
              </a:rPr>
              <a:t>Q</a:t>
            </a:r>
            <a:r>
              <a:rPr lang="en-US" dirty="0">
                <a:solidFill>
                  <a:schemeClr val="accent2"/>
                </a:solidFill>
              </a:rPr>
              <a:t> is the seismic </a:t>
            </a:r>
            <a:r>
              <a:rPr lang="en-US" i="1" dirty="0">
                <a:solidFill>
                  <a:srgbClr val="FF0300"/>
                </a:solidFill>
                <a:latin typeface="Arial Black" charset="0"/>
              </a:rPr>
              <a:t>Quality factor</a:t>
            </a:r>
            <a:r>
              <a:rPr lang="en-US" dirty="0">
                <a:solidFill>
                  <a:schemeClr val="accent2"/>
                </a:solidFill>
              </a:rPr>
              <a:t>… Low attenuation </a:t>
            </a:r>
          </a:p>
          <a:p>
            <a:r>
              <a:rPr lang="en-US" dirty="0">
                <a:solidFill>
                  <a:schemeClr val="accent2"/>
                </a:solidFill>
              </a:rPr>
              <a:t>   implies high </a:t>
            </a:r>
            <a:r>
              <a:rPr lang="en-US" i="1" dirty="0">
                <a:solidFill>
                  <a:schemeClr val="tx2"/>
                </a:solidFill>
                <a:latin typeface="Times New Roman" charset="0"/>
              </a:rPr>
              <a:t>Q</a:t>
            </a:r>
            <a:r>
              <a:rPr lang="en-US" dirty="0">
                <a:solidFill>
                  <a:schemeClr val="accent2"/>
                </a:solidFill>
              </a:rPr>
              <a:t>. For </a:t>
            </a:r>
            <a:r>
              <a:rPr lang="en-US" dirty="0" err="1">
                <a:solidFill>
                  <a:schemeClr val="accent2"/>
                </a:solidFill>
              </a:rPr>
              <a:t>anelastic</a:t>
            </a:r>
            <a:r>
              <a:rPr lang="en-US" dirty="0">
                <a:solidFill>
                  <a:schemeClr val="accent2"/>
                </a:solidFill>
              </a:rPr>
              <a:t> attenuation, elastic parameters</a:t>
            </a:r>
          </a:p>
          <a:p>
            <a:r>
              <a:rPr lang="en-US" dirty="0">
                <a:solidFill>
                  <a:schemeClr val="accent2"/>
                </a:solidFill>
              </a:rPr>
              <a:t>   and hence velocity </a:t>
            </a:r>
            <a:r>
              <a:rPr lang="en-US" i="1" dirty="0">
                <a:latin typeface="Times New Roman" charset="0"/>
              </a:rPr>
              <a:t>c</a:t>
            </a:r>
            <a:r>
              <a:rPr lang="en-US" dirty="0">
                <a:solidFill>
                  <a:schemeClr val="accent2"/>
                </a:solidFill>
              </a:rPr>
              <a:t> are complex-valued, i.e. </a:t>
            </a:r>
            <a:r>
              <a:rPr lang="en-US" i="1" dirty="0">
                <a:latin typeface="Times New Roman" charset="0"/>
              </a:rPr>
              <a:t>c</a:t>
            </a:r>
            <a:r>
              <a:rPr lang="en-US" dirty="0">
                <a:latin typeface="Times New Roman" charset="0"/>
              </a:rPr>
              <a:t> = </a:t>
            </a:r>
            <a:r>
              <a:rPr lang="en-US" i="1" dirty="0" err="1">
                <a:latin typeface="Times New Roman" charset="0"/>
              </a:rPr>
              <a:t>c</a:t>
            </a:r>
            <a:r>
              <a:rPr lang="en-US" i="1" baseline="-25000" dirty="0" err="1">
                <a:latin typeface="Times New Roman" charset="0"/>
              </a:rPr>
              <a:t>R</a:t>
            </a:r>
            <a:r>
              <a:rPr lang="en-US" dirty="0">
                <a:latin typeface="Times New Roman" charset="0"/>
              </a:rPr>
              <a:t> + </a:t>
            </a:r>
            <a:r>
              <a:rPr lang="en-US" i="1" dirty="0" err="1">
                <a:latin typeface="Times New Roman" charset="0"/>
              </a:rPr>
              <a:t>ic</a:t>
            </a:r>
            <a:r>
              <a:rPr lang="en-US" i="1" baseline="-25000" dirty="0" err="1">
                <a:latin typeface="Times New Roman" charset="0"/>
              </a:rPr>
              <a:t>I</a:t>
            </a:r>
            <a:r>
              <a:rPr lang="en-US" dirty="0">
                <a:solidFill>
                  <a:schemeClr val="accent2"/>
                </a:solidFill>
              </a:rPr>
              <a:t>,</a:t>
            </a:r>
          </a:p>
          <a:p>
            <a:r>
              <a:rPr lang="en-US" dirty="0">
                <a:solidFill>
                  <a:schemeClr val="accent2"/>
                </a:solidFill>
              </a:rPr>
              <a:t>   and </a:t>
            </a:r>
          </a:p>
        </p:txBody>
      </p:sp>
      <p:graphicFrame>
        <p:nvGraphicFramePr>
          <p:cNvPr id="1289220" name="Object 4"/>
          <p:cNvGraphicFramePr>
            <a:graphicFrameLocks noChangeAspect="1"/>
          </p:cNvGraphicFramePr>
          <p:nvPr>
            <p:extLst>
              <p:ext uri="{D42A27DB-BD31-4B8C-83A1-F6EECF244321}">
                <p14:modId xmlns:p14="http://schemas.microsoft.com/office/powerpoint/2010/main" val="1681180241"/>
              </p:ext>
            </p:extLst>
          </p:nvPr>
        </p:nvGraphicFramePr>
        <p:xfrm>
          <a:off x="3522663" y="2259012"/>
          <a:ext cx="2097087" cy="712788"/>
        </p:xfrm>
        <a:graphic>
          <a:graphicData uri="http://schemas.openxmlformats.org/presentationml/2006/ole">
            <mc:AlternateContent xmlns:mc="http://schemas.openxmlformats.org/markup-compatibility/2006">
              <mc:Choice xmlns:v="urn:schemas-microsoft-com:vml" Requires="v">
                <p:oleObj spid="_x0000_s282646" name="Equation" r:id="rId4" imgW="596900" imgH="203200" progId="Equation.3">
                  <p:embed/>
                </p:oleObj>
              </mc:Choice>
              <mc:Fallback>
                <p:oleObj name="Equation" r:id="rId4" imgW="596900" imgH="203200" progId="Equation.3">
                  <p:embed/>
                  <p:pic>
                    <p:nvPicPr>
                      <p:cNvPr id="128922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22663" y="2259012"/>
                        <a:ext cx="2097087" cy="7127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289221" name="Object 5"/>
          <p:cNvGraphicFramePr>
            <a:graphicFrameLocks noChangeAspect="1"/>
          </p:cNvGraphicFramePr>
          <p:nvPr>
            <p:extLst>
              <p:ext uri="{D42A27DB-BD31-4B8C-83A1-F6EECF244321}">
                <p14:modId xmlns:p14="http://schemas.microsoft.com/office/powerpoint/2010/main" val="1511480509"/>
              </p:ext>
            </p:extLst>
          </p:nvPr>
        </p:nvGraphicFramePr>
        <p:xfrm>
          <a:off x="3143250" y="3352800"/>
          <a:ext cx="2857500" cy="1107734"/>
        </p:xfrm>
        <a:graphic>
          <a:graphicData uri="http://schemas.openxmlformats.org/presentationml/2006/ole">
            <mc:AlternateContent xmlns:mc="http://schemas.openxmlformats.org/markup-compatibility/2006">
              <mc:Choice xmlns:v="urn:schemas-microsoft-com:vml" Requires="v">
                <p:oleObj spid="_x0000_s282647" name="Equation" r:id="rId6" imgW="850900" imgH="330200" progId="Equation.3">
                  <p:embed/>
                </p:oleObj>
              </mc:Choice>
              <mc:Fallback>
                <p:oleObj name="Equation" r:id="rId6" imgW="850900" imgH="330200" progId="Equation.3">
                  <p:embed/>
                  <p:pic>
                    <p:nvPicPr>
                      <p:cNvPr id="1289221"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43250" y="3352800"/>
                        <a:ext cx="2857500" cy="1107734"/>
                      </a:xfrm>
                      <a:prstGeom prst="rect">
                        <a:avLst/>
                      </a:prstGeom>
                      <a:solidFill>
                        <a:srgbClr val="BBBBBB"/>
                      </a:solidFill>
                      <a:ln w="50800">
                        <a:solidFill>
                          <a:srgbClr val="FF0000"/>
                        </a:solidFill>
                        <a:miter lim="800000"/>
                        <a:headEnd/>
                        <a:tailEnd/>
                      </a:ln>
                      <a:effectLst/>
                    </p:spPr>
                  </p:pic>
                </p:oleObj>
              </mc:Fallback>
            </mc:AlternateContent>
          </a:graphicData>
        </a:graphic>
      </p:graphicFrame>
      <p:graphicFrame>
        <p:nvGraphicFramePr>
          <p:cNvPr id="1289222" name="Object 6"/>
          <p:cNvGraphicFramePr>
            <a:graphicFrameLocks noChangeAspect="1"/>
          </p:cNvGraphicFramePr>
          <p:nvPr/>
        </p:nvGraphicFramePr>
        <p:xfrm>
          <a:off x="4070350" y="5715000"/>
          <a:ext cx="1003300" cy="792163"/>
        </p:xfrm>
        <a:graphic>
          <a:graphicData uri="http://schemas.openxmlformats.org/presentationml/2006/ole">
            <mc:AlternateContent xmlns:mc="http://schemas.openxmlformats.org/markup-compatibility/2006">
              <mc:Choice xmlns:v="urn:schemas-microsoft-com:vml" Requires="v">
                <p:oleObj spid="_x0000_s282648" name="Equation" r:id="rId8" imgW="482600" imgH="381000" progId="Equation.3">
                  <p:embed/>
                </p:oleObj>
              </mc:Choice>
              <mc:Fallback>
                <p:oleObj name="Equation" r:id="rId8" imgW="482600" imgH="381000" progId="Equation.3">
                  <p:embed/>
                  <p:pic>
                    <p:nvPicPr>
                      <p:cNvPr id="1289222" name="Object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070350" y="5715000"/>
                        <a:ext cx="1003300" cy="7921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extLst>
      <p:ext uri="{BB962C8B-B14F-4D97-AF65-F5344CB8AC3E}">
        <p14:creationId xmlns:p14="http://schemas.microsoft.com/office/powerpoint/2010/main" val="38666371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957C9D7-6594-EF40-A742-3D6F912C34DB}"/>
              </a:ext>
            </a:extLst>
          </p:cNvPr>
          <p:cNvSpPr/>
          <p:nvPr/>
        </p:nvSpPr>
        <p:spPr>
          <a:xfrm>
            <a:off x="200203" y="1536174"/>
            <a:ext cx="8743594" cy="3785652"/>
          </a:xfrm>
          <a:prstGeom prst="rect">
            <a:avLst/>
          </a:prstGeom>
        </p:spPr>
        <p:txBody>
          <a:bodyPr wrap="square">
            <a:spAutoFit/>
          </a:bodyPr>
          <a:lstStyle/>
          <a:p>
            <a:r>
              <a:rPr lang="en-US" i="1" dirty="0">
                <a:solidFill>
                  <a:srgbClr val="FF0000"/>
                </a:solidFill>
                <a:latin typeface="Arial Black" charset="0"/>
              </a:rPr>
              <a:t>Last time:</a:t>
            </a:r>
            <a:r>
              <a:rPr lang="en-US" dirty="0">
                <a:solidFill>
                  <a:schemeClr val="accent2"/>
                </a:solidFill>
              </a:rPr>
              <a:t> </a:t>
            </a:r>
            <a:r>
              <a:rPr lang="en-US" i="1" dirty="0">
                <a:solidFill>
                  <a:schemeClr val="accent2"/>
                </a:solidFill>
                <a:latin typeface="Arial Black" charset="0"/>
              </a:rPr>
              <a:t>Amplitudes</a:t>
            </a:r>
          </a:p>
          <a:p>
            <a:r>
              <a:rPr lang="en-US" dirty="0">
                <a:solidFill>
                  <a:schemeClr val="accent2"/>
                </a:solidFill>
              </a:rPr>
              <a:t>• Amplitude effects include source, partitioning (</a:t>
            </a:r>
            <a:r>
              <a:rPr lang="en-US" dirty="0" err="1">
                <a:solidFill>
                  <a:schemeClr val="accent2"/>
                </a:solidFill>
              </a:rPr>
              <a:t>refl</a:t>
            </a:r>
            <a:r>
              <a:rPr lang="en-US" dirty="0">
                <a:solidFill>
                  <a:schemeClr val="accent2"/>
                </a:solidFill>
              </a:rPr>
              <a:t>/refractions),</a:t>
            </a:r>
          </a:p>
          <a:p>
            <a:r>
              <a:rPr lang="en-US" dirty="0">
                <a:solidFill>
                  <a:schemeClr val="accent2"/>
                </a:solidFill>
              </a:rPr>
              <a:t>   geometrical spreading already covered</a:t>
            </a:r>
            <a:r>
              <a:rPr lang="mr-IN" dirty="0">
                <a:solidFill>
                  <a:schemeClr val="accent2"/>
                </a:solidFill>
              </a:rPr>
              <a:t>…</a:t>
            </a:r>
            <a:endParaRPr lang="en-US" dirty="0">
              <a:solidFill>
                <a:schemeClr val="accent2"/>
              </a:solidFill>
            </a:endParaRPr>
          </a:p>
          <a:p>
            <a:r>
              <a:rPr lang="en-US" dirty="0">
                <a:solidFill>
                  <a:schemeClr val="accent2"/>
                </a:solidFill>
              </a:rPr>
              <a:t>• But geometry of a sphere results in amplitudes of surface</a:t>
            </a:r>
          </a:p>
          <a:p>
            <a:r>
              <a:rPr lang="en-US" dirty="0">
                <a:solidFill>
                  <a:schemeClr val="accent2"/>
                </a:solidFill>
              </a:rPr>
              <a:t>   waves decreasing as                     (i.e., refocusing at</a:t>
            </a:r>
          </a:p>
          <a:p>
            <a:r>
              <a:rPr lang="en-US" dirty="0">
                <a:solidFill>
                  <a:schemeClr val="accent2"/>
                </a:solidFill>
              </a:rPr>
              <a:t>   antipodes!)</a:t>
            </a:r>
          </a:p>
          <a:p>
            <a:r>
              <a:rPr lang="en-US" dirty="0">
                <a:solidFill>
                  <a:schemeClr val="accent2"/>
                </a:solidFill>
              </a:rPr>
              <a:t>• </a:t>
            </a:r>
            <a:r>
              <a:rPr lang="en-US" i="1" dirty="0">
                <a:solidFill>
                  <a:srgbClr val="FF0000"/>
                </a:solidFill>
                <a:latin typeface="Arial Black" charset="0"/>
              </a:rPr>
              <a:t>Multipathing</a:t>
            </a:r>
            <a:r>
              <a:rPr lang="en-US" dirty="0">
                <a:solidFill>
                  <a:schemeClr val="accent2"/>
                </a:solidFill>
              </a:rPr>
              <a:t> describes the focusing and defocusing of </a:t>
            </a:r>
          </a:p>
          <a:p>
            <a:r>
              <a:rPr lang="en-US" dirty="0">
                <a:solidFill>
                  <a:schemeClr val="accent2"/>
                </a:solidFill>
              </a:rPr>
              <a:t>   waves by ray-bending in a heterogeneous medium (e.g.,</a:t>
            </a:r>
          </a:p>
          <a:p>
            <a:r>
              <a:rPr lang="en-US" dirty="0">
                <a:solidFill>
                  <a:schemeClr val="accent2"/>
                </a:solidFill>
              </a:rPr>
              <a:t>   basin amplification; unexpected amplitudes at the</a:t>
            </a:r>
          </a:p>
          <a:p>
            <a:r>
              <a:rPr lang="en-US" dirty="0">
                <a:solidFill>
                  <a:schemeClr val="accent2"/>
                </a:solidFill>
              </a:rPr>
              <a:t>   critical distance for refractions…). </a:t>
            </a:r>
            <a:endParaRPr lang="en-US" sz="1200" dirty="0">
              <a:solidFill>
                <a:schemeClr val="accent2"/>
              </a:solidFill>
            </a:endParaRPr>
          </a:p>
        </p:txBody>
      </p:sp>
      <p:graphicFrame>
        <p:nvGraphicFramePr>
          <p:cNvPr id="3" name="Object 8">
            <a:extLst>
              <a:ext uri="{FF2B5EF4-FFF2-40B4-BE49-F238E27FC236}">
                <a16:creationId xmlns:a16="http://schemas.microsoft.com/office/drawing/2014/main" id="{BE433DEA-2CA1-AF4B-94E9-3BB8F3E0160E}"/>
              </a:ext>
            </a:extLst>
          </p:cNvPr>
          <p:cNvGraphicFramePr>
            <a:graphicFrameLocks noChangeAspect="1"/>
          </p:cNvGraphicFramePr>
          <p:nvPr>
            <p:extLst>
              <p:ext uri="{D42A27DB-BD31-4B8C-83A1-F6EECF244321}">
                <p14:modId xmlns:p14="http://schemas.microsoft.com/office/powerpoint/2010/main" val="447596095"/>
              </p:ext>
            </p:extLst>
          </p:nvPr>
        </p:nvGraphicFramePr>
        <p:xfrm>
          <a:off x="3440360" y="2954745"/>
          <a:ext cx="1524000" cy="736600"/>
        </p:xfrm>
        <a:graphic>
          <a:graphicData uri="http://schemas.openxmlformats.org/presentationml/2006/ole">
            <mc:AlternateContent xmlns:mc="http://schemas.openxmlformats.org/markup-compatibility/2006">
              <mc:Choice xmlns:v="urn:schemas-microsoft-com:vml" Requires="v">
                <p:oleObj spid="_x0000_s284677" name="Equation" r:id="rId3" imgW="762000" imgH="368300" progId="Equation.3">
                  <p:embed/>
                </p:oleObj>
              </mc:Choice>
              <mc:Fallback>
                <p:oleObj name="Equation" r:id="rId3" imgW="762000" imgH="368300" progId="Equation.3">
                  <p:embed/>
                  <p:pic>
                    <p:nvPicPr>
                      <p:cNvPr id="13"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40360" y="2954745"/>
                        <a:ext cx="1524000" cy="736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extLst>
      <p:ext uri="{BB962C8B-B14F-4D97-AF65-F5344CB8AC3E}">
        <p14:creationId xmlns:p14="http://schemas.microsoft.com/office/powerpoint/2010/main" val="17938148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54403" name="Picture 6" descr="3_7_0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559050"/>
            <a:ext cx="8839200" cy="3689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54404" name="Text Box 4"/>
          <p:cNvSpPr txBox="1">
            <a:spLocks noChangeArrowheads="1"/>
          </p:cNvSpPr>
          <p:nvPr/>
        </p:nvSpPr>
        <p:spPr bwMode="auto">
          <a:xfrm>
            <a:off x="303213" y="533400"/>
            <a:ext cx="8678177" cy="18774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3200" i="1" dirty="0" err="1">
                <a:solidFill>
                  <a:schemeClr val="accent2"/>
                </a:solidFill>
                <a:latin typeface="Arial Black" charset="0"/>
                <a:cs typeface="ＭＳ Ｐゴシック" charset="0"/>
              </a:rPr>
              <a:t>Multipathing</a:t>
            </a:r>
            <a:r>
              <a:rPr lang="en-US" sz="3200" i="1" dirty="0">
                <a:solidFill>
                  <a:schemeClr val="accent2"/>
                </a:solidFill>
                <a:latin typeface="Arial Black" charset="0"/>
                <a:cs typeface="ＭＳ Ｐゴシック" charset="0"/>
              </a:rPr>
              <a:t>: </a:t>
            </a:r>
          </a:p>
          <a:p>
            <a:endParaRPr lang="en-US" sz="1200" i="1" dirty="0">
              <a:solidFill>
                <a:schemeClr val="accent2"/>
              </a:solidFill>
              <a:latin typeface="Arial Black" charset="0"/>
              <a:cs typeface="ＭＳ Ｐゴシック" charset="0"/>
            </a:endParaRPr>
          </a:p>
          <a:p>
            <a:r>
              <a:rPr lang="en-US" dirty="0">
                <a:solidFill>
                  <a:schemeClr val="accent2"/>
                </a:solidFill>
                <a:cs typeface="ＭＳ Ｐゴシック" charset="0"/>
              </a:rPr>
              <a:t>Rays </a:t>
            </a:r>
            <a:r>
              <a:rPr lang="ja-JP" altLang="en-US" dirty="0">
                <a:solidFill>
                  <a:schemeClr val="accent2"/>
                </a:solidFill>
                <a:cs typeface="ＭＳ Ｐゴシック" charset="0"/>
              </a:rPr>
              <a:t>“</a:t>
            </a:r>
            <a:r>
              <a:rPr lang="en-US" dirty="0">
                <a:solidFill>
                  <a:schemeClr val="accent2"/>
                </a:solidFill>
                <a:cs typeface="ＭＳ Ｐゴシック" charset="0"/>
              </a:rPr>
              <a:t>prefer</a:t>
            </a:r>
            <a:r>
              <a:rPr lang="ja-JP" altLang="en-US" dirty="0">
                <a:solidFill>
                  <a:schemeClr val="accent2"/>
                </a:solidFill>
                <a:cs typeface="ＭＳ Ｐゴシック" charset="0"/>
              </a:rPr>
              <a:t>”</a:t>
            </a:r>
            <a:r>
              <a:rPr lang="en-US" dirty="0">
                <a:solidFill>
                  <a:schemeClr val="accent2"/>
                </a:solidFill>
                <a:cs typeface="ＭＳ Ｐゴシック" charset="0"/>
              </a:rPr>
              <a:t> high velocity regions (by Fermat’s Principle: The</a:t>
            </a:r>
          </a:p>
          <a:p>
            <a:r>
              <a:rPr lang="en-US" dirty="0">
                <a:solidFill>
                  <a:schemeClr val="accent2"/>
                </a:solidFill>
                <a:cs typeface="ＭＳ Ｐゴシック" charset="0"/>
              </a:rPr>
              <a:t>fastest wins). Note also that this particular </a:t>
            </a:r>
            <a:r>
              <a:rPr lang="en-US" dirty="0" err="1">
                <a:solidFill>
                  <a:schemeClr val="accent2"/>
                </a:solidFill>
                <a:cs typeface="ＭＳ Ｐゴシック" charset="0"/>
              </a:rPr>
              <a:t>raypath</a:t>
            </a:r>
            <a:r>
              <a:rPr lang="en-US" dirty="0">
                <a:solidFill>
                  <a:schemeClr val="accent2"/>
                </a:solidFill>
                <a:cs typeface="ＭＳ Ｐゴシック" charset="0"/>
              </a:rPr>
              <a:t> was bent</a:t>
            </a:r>
          </a:p>
          <a:p>
            <a:r>
              <a:rPr lang="en-US" dirty="0">
                <a:solidFill>
                  <a:schemeClr val="accent2"/>
                </a:solidFill>
                <a:cs typeface="ＭＳ Ｐゴシック" charset="0"/>
              </a:rPr>
              <a:t>back toward the receiver by the change in velocity properties.</a:t>
            </a:r>
          </a:p>
        </p:txBody>
      </p:sp>
    </p:spTree>
    <p:extLst>
      <p:ext uri="{BB962C8B-B14F-4D97-AF65-F5344CB8AC3E}">
        <p14:creationId xmlns:p14="http://schemas.microsoft.com/office/powerpoint/2010/main" val="33229955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6451" name="Text Box 3"/>
          <p:cNvSpPr txBox="1">
            <a:spLocks noChangeArrowheads="1"/>
          </p:cNvSpPr>
          <p:nvPr/>
        </p:nvSpPr>
        <p:spPr bwMode="auto">
          <a:xfrm>
            <a:off x="463550" y="152400"/>
            <a:ext cx="8291803" cy="372409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3200" i="1" dirty="0" err="1">
                <a:solidFill>
                  <a:schemeClr val="accent2"/>
                </a:solidFill>
                <a:latin typeface="Arial Black" charset="0"/>
                <a:cs typeface="ＭＳ Ｐゴシック" charset="0"/>
              </a:rPr>
              <a:t>Multipathing</a:t>
            </a:r>
            <a:r>
              <a:rPr lang="en-US" sz="3200" i="1" dirty="0">
                <a:solidFill>
                  <a:schemeClr val="accent2"/>
                </a:solidFill>
                <a:latin typeface="Arial Black" charset="0"/>
                <a:cs typeface="ＭＳ Ｐゴシック" charset="0"/>
              </a:rPr>
              <a:t>: </a:t>
            </a:r>
          </a:p>
          <a:p>
            <a:endParaRPr lang="en-US" sz="1200" i="1" dirty="0">
              <a:solidFill>
                <a:schemeClr val="accent2"/>
              </a:solidFill>
              <a:latin typeface="Arial Black" charset="0"/>
              <a:cs typeface="ＭＳ Ｐゴシック" charset="0"/>
            </a:endParaRPr>
          </a:p>
          <a:p>
            <a:r>
              <a:rPr lang="en-US" dirty="0">
                <a:solidFill>
                  <a:schemeClr val="accent2"/>
                </a:solidFill>
                <a:cs typeface="ＭＳ Ｐゴシック" charset="0"/>
              </a:rPr>
              <a:t>Recall however that rays are idealizations of </a:t>
            </a:r>
            <a:r>
              <a:rPr lang="en-US" dirty="0" err="1">
                <a:solidFill>
                  <a:schemeClr val="accent2"/>
                </a:solidFill>
                <a:cs typeface="ＭＳ Ｐゴシック" charset="0"/>
              </a:rPr>
              <a:t>wavefront</a:t>
            </a:r>
            <a:endParaRPr lang="en-US" dirty="0">
              <a:solidFill>
                <a:schemeClr val="accent2"/>
              </a:solidFill>
              <a:cs typeface="ＭＳ Ｐゴシック" charset="0"/>
            </a:endParaRPr>
          </a:p>
          <a:p>
            <a:r>
              <a:rPr lang="en-US" dirty="0">
                <a:solidFill>
                  <a:schemeClr val="accent2"/>
                </a:solidFill>
                <a:cs typeface="ＭＳ Ｐゴシック" charset="0"/>
              </a:rPr>
              <a:t>propagation, valid only at infinite frequency.</a:t>
            </a:r>
          </a:p>
          <a:p>
            <a:endParaRPr lang="en-US" sz="1200" dirty="0">
              <a:solidFill>
                <a:schemeClr val="accent2"/>
              </a:solidFill>
              <a:cs typeface="ＭＳ Ｐゴシック" charset="0"/>
            </a:endParaRPr>
          </a:p>
          <a:p>
            <a:r>
              <a:rPr lang="en-US" dirty="0">
                <a:solidFill>
                  <a:schemeClr val="accent2"/>
                </a:solidFill>
                <a:cs typeface="ＭＳ Ｐゴシック" charset="0"/>
              </a:rPr>
              <a:t>To extend ray theory to finite frequencies, we can look at all</a:t>
            </a:r>
          </a:p>
          <a:p>
            <a:r>
              <a:rPr lang="en-US" dirty="0">
                <a:solidFill>
                  <a:schemeClr val="accent2"/>
                </a:solidFill>
                <a:cs typeface="ＭＳ Ｐゴシック" charset="0"/>
              </a:rPr>
              <a:t>rays that come in within half</a:t>
            </a:r>
            <a:r>
              <a:rPr lang="en-US" dirty="0">
                <a:solidFill>
                  <a:schemeClr val="tx2"/>
                </a:solidFill>
                <a:latin typeface="Times New Roman" charset="0"/>
                <a:cs typeface="ＭＳ Ｐゴシック" charset="0"/>
              </a:rPr>
              <a:t> </a:t>
            </a:r>
            <a:r>
              <a:rPr lang="en-US" dirty="0">
                <a:solidFill>
                  <a:schemeClr val="accent2"/>
                </a:solidFill>
                <a:cs typeface="ＭＳ Ｐゴシック" charset="0"/>
              </a:rPr>
              <a:t>a wave period of each other</a:t>
            </a:r>
            <a:endParaRPr lang="en-US" dirty="0">
              <a:solidFill>
                <a:schemeClr val="tx2"/>
              </a:solidFill>
              <a:latin typeface="Times New Roman" charset="0"/>
              <a:cs typeface="ＭＳ Ｐゴシック" charset="0"/>
            </a:endParaRPr>
          </a:p>
          <a:p>
            <a:r>
              <a:rPr lang="en-US" dirty="0">
                <a:solidFill>
                  <a:schemeClr val="tx2"/>
                </a:solidFill>
                <a:latin typeface="Times New Roman" charset="0"/>
                <a:cs typeface="ＭＳ Ｐゴシック" charset="0"/>
              </a:rPr>
              <a:t>(</a:t>
            </a:r>
            <a:r>
              <a:rPr lang="en-US" i="1" dirty="0">
                <a:solidFill>
                  <a:schemeClr val="tx2"/>
                </a:solidFill>
                <a:latin typeface="Times New Roman" charset="0"/>
                <a:cs typeface="ＭＳ Ｐゴシック" charset="0"/>
              </a:rPr>
              <a:t>T</a:t>
            </a:r>
            <a:r>
              <a:rPr lang="en-US" dirty="0">
                <a:solidFill>
                  <a:schemeClr val="tx2"/>
                </a:solidFill>
                <a:latin typeface="Times New Roman" charset="0"/>
                <a:cs typeface="ＭＳ Ｐゴシック" charset="0"/>
              </a:rPr>
              <a:t>/2)</a:t>
            </a:r>
            <a:r>
              <a:rPr lang="en-US" dirty="0">
                <a:solidFill>
                  <a:schemeClr val="accent2"/>
                </a:solidFill>
                <a:cs typeface="ＭＳ Ｐゴシック" charset="0"/>
              </a:rPr>
              <a:t>, as these will constructively reinforce.</a:t>
            </a:r>
          </a:p>
          <a:p>
            <a:endParaRPr lang="en-US" sz="1200" dirty="0">
              <a:solidFill>
                <a:schemeClr val="accent2"/>
              </a:solidFill>
              <a:cs typeface="ＭＳ Ｐゴシック" charset="0"/>
            </a:endParaRPr>
          </a:p>
          <a:p>
            <a:r>
              <a:rPr lang="en-US" dirty="0">
                <a:solidFill>
                  <a:schemeClr val="accent2"/>
                </a:solidFill>
                <a:cs typeface="ＭＳ Ｐゴシック" charset="0"/>
              </a:rPr>
              <a:t>The volume encompassed by these </a:t>
            </a:r>
            <a:r>
              <a:rPr lang="en-US" dirty="0" err="1">
                <a:solidFill>
                  <a:schemeClr val="accent2"/>
                </a:solidFill>
                <a:cs typeface="ＭＳ Ｐゴシック" charset="0"/>
              </a:rPr>
              <a:t>raypaths</a:t>
            </a:r>
            <a:r>
              <a:rPr lang="en-US" dirty="0">
                <a:solidFill>
                  <a:schemeClr val="accent2"/>
                </a:solidFill>
                <a:cs typeface="ＭＳ Ｐゴシック" charset="0"/>
              </a:rPr>
              <a:t> is called a</a:t>
            </a:r>
          </a:p>
          <a:p>
            <a:r>
              <a:rPr lang="en-US" i="1" dirty="0">
                <a:solidFill>
                  <a:srgbClr val="FF0000"/>
                </a:solidFill>
                <a:latin typeface="Arial Black" charset="0"/>
                <a:cs typeface="ＭＳ Ｐゴシック" charset="0"/>
              </a:rPr>
              <a:t>Fresnel Zone.</a:t>
            </a:r>
            <a:endParaRPr lang="en-US" sz="1800" i="1" dirty="0">
              <a:solidFill>
                <a:srgbClr val="FF0000"/>
              </a:solidFill>
              <a:latin typeface="Arial Black" charset="0"/>
              <a:cs typeface="ＭＳ Ｐゴシック" charset="0"/>
            </a:endParaRPr>
          </a:p>
        </p:txBody>
      </p:sp>
      <p:pic>
        <p:nvPicPr>
          <p:cNvPr id="1256452" name="Picture 7" descr="500px-FresnelSVG.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3581400"/>
            <a:ext cx="6400800" cy="3200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497323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8499" name="Text Box 3"/>
          <p:cNvSpPr txBox="1">
            <a:spLocks noChangeArrowheads="1"/>
          </p:cNvSpPr>
          <p:nvPr/>
        </p:nvSpPr>
        <p:spPr bwMode="auto">
          <a:xfrm>
            <a:off x="582613" y="152400"/>
            <a:ext cx="8080958" cy="270843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3200" i="1" dirty="0" err="1">
                <a:solidFill>
                  <a:schemeClr val="accent2"/>
                </a:solidFill>
                <a:latin typeface="Arial Black" charset="0"/>
                <a:cs typeface="ＭＳ Ｐゴシック" charset="0"/>
              </a:rPr>
              <a:t>Multipathing</a:t>
            </a:r>
            <a:r>
              <a:rPr lang="en-US" sz="3200" i="1" dirty="0">
                <a:solidFill>
                  <a:schemeClr val="accent2"/>
                </a:solidFill>
                <a:latin typeface="Arial Black" charset="0"/>
                <a:cs typeface="ＭＳ Ｐゴシック" charset="0"/>
              </a:rPr>
              <a:t>: </a:t>
            </a:r>
          </a:p>
          <a:p>
            <a:endParaRPr lang="en-US" sz="1200" i="1" dirty="0">
              <a:solidFill>
                <a:schemeClr val="accent2"/>
              </a:solidFill>
              <a:cs typeface="ＭＳ Ｐゴシック" charset="0"/>
            </a:endParaRPr>
          </a:p>
          <a:p>
            <a:r>
              <a:rPr lang="en-US" dirty="0">
                <a:solidFill>
                  <a:schemeClr val="accent2"/>
                </a:solidFill>
                <a:cs typeface="ＭＳ Ｐゴシック" charset="0"/>
              </a:rPr>
              <a:t>For the layered Earth, where </a:t>
            </a:r>
            <a:r>
              <a:rPr lang="en-US" i="1" dirty="0">
                <a:solidFill>
                  <a:schemeClr val="tx2"/>
                </a:solidFill>
                <a:latin typeface="Times New Roman" charset="0"/>
                <a:cs typeface="ＭＳ Ｐゴシック" charset="0"/>
              </a:rPr>
              <a:t>v</a:t>
            </a:r>
            <a:r>
              <a:rPr lang="en-US" dirty="0">
                <a:solidFill>
                  <a:schemeClr val="tx2"/>
                </a:solidFill>
                <a:latin typeface="Times New Roman" charset="0"/>
                <a:cs typeface="ＭＳ Ｐゴシック" charset="0"/>
              </a:rPr>
              <a:t> = </a:t>
            </a:r>
            <a:r>
              <a:rPr lang="en-US" i="1" dirty="0">
                <a:solidFill>
                  <a:schemeClr val="tx2"/>
                </a:solidFill>
                <a:latin typeface="Times New Roman" charset="0"/>
                <a:cs typeface="ＭＳ Ｐゴシック" charset="0"/>
              </a:rPr>
              <a:t>v</a:t>
            </a:r>
            <a:r>
              <a:rPr lang="en-US" dirty="0">
                <a:solidFill>
                  <a:schemeClr val="tx2"/>
                </a:solidFill>
                <a:latin typeface="Times New Roman" charset="0"/>
                <a:cs typeface="ＭＳ Ｐゴシック" charset="0"/>
              </a:rPr>
              <a:t>(</a:t>
            </a:r>
            <a:r>
              <a:rPr lang="en-US" i="1" dirty="0">
                <a:solidFill>
                  <a:schemeClr val="tx2"/>
                </a:solidFill>
                <a:latin typeface="Times New Roman" charset="0"/>
                <a:cs typeface="ＭＳ Ｐゴシック" charset="0"/>
              </a:rPr>
              <a:t>z</a:t>
            </a:r>
            <a:r>
              <a:rPr lang="en-US" dirty="0">
                <a:solidFill>
                  <a:schemeClr val="tx2"/>
                </a:solidFill>
                <a:latin typeface="Times New Roman" charset="0"/>
                <a:cs typeface="ＭＳ Ｐゴシック" charset="0"/>
              </a:rPr>
              <a:t>)</a:t>
            </a:r>
            <a:r>
              <a:rPr lang="en-US" dirty="0">
                <a:solidFill>
                  <a:schemeClr val="accent2"/>
                </a:solidFill>
                <a:cs typeface="ＭＳ Ｐゴシック" charset="0"/>
              </a:rPr>
              <a:t>, it gets a </a:t>
            </a:r>
            <a:r>
              <a:rPr lang="en-US" dirty="0" err="1">
                <a:solidFill>
                  <a:schemeClr val="accent2"/>
                </a:solidFill>
                <a:cs typeface="ＭＳ Ｐゴシック" charset="0"/>
              </a:rPr>
              <a:t>leetle</a:t>
            </a:r>
            <a:r>
              <a:rPr lang="en-US" dirty="0">
                <a:solidFill>
                  <a:schemeClr val="accent2"/>
                </a:solidFill>
                <a:cs typeface="ＭＳ Ｐゴシック" charset="0"/>
              </a:rPr>
              <a:t> more</a:t>
            </a:r>
          </a:p>
          <a:p>
            <a:r>
              <a:rPr lang="en-US" dirty="0">
                <a:solidFill>
                  <a:schemeClr val="accent2"/>
                </a:solidFill>
                <a:cs typeface="ＭＳ Ｐゴシック" charset="0"/>
              </a:rPr>
              <a:t>complicated: We end up with annular rings of positive and</a:t>
            </a:r>
          </a:p>
          <a:p>
            <a:r>
              <a:rPr lang="en-US" dirty="0">
                <a:solidFill>
                  <a:schemeClr val="accent2"/>
                </a:solidFill>
                <a:cs typeface="ＭＳ Ｐゴシック" charset="0"/>
              </a:rPr>
              <a:t>negative contributions to the total amplitude…</a:t>
            </a:r>
          </a:p>
          <a:p>
            <a:endParaRPr lang="en-US" sz="600" dirty="0">
              <a:solidFill>
                <a:schemeClr val="accent2"/>
              </a:solidFill>
              <a:cs typeface="ＭＳ Ｐゴシック" charset="0"/>
            </a:endParaRPr>
          </a:p>
          <a:p>
            <a:r>
              <a:rPr lang="en-US" dirty="0">
                <a:solidFill>
                  <a:schemeClr val="accent2"/>
                </a:solidFill>
                <a:cs typeface="ＭＳ Ｐゴシック" charset="0"/>
              </a:rPr>
              <a:t>These are the so-called </a:t>
            </a:r>
            <a:r>
              <a:rPr lang="ja-JP" altLang="en-US" dirty="0">
                <a:solidFill>
                  <a:schemeClr val="accent2"/>
                </a:solidFill>
                <a:cs typeface="ＭＳ Ｐゴシック" charset="0"/>
              </a:rPr>
              <a:t>“</a:t>
            </a:r>
            <a:r>
              <a:rPr lang="en-US" dirty="0">
                <a:solidFill>
                  <a:schemeClr val="accent2"/>
                </a:solidFill>
                <a:cs typeface="ＭＳ Ｐゴシック" charset="0"/>
              </a:rPr>
              <a:t>banana-doughnut</a:t>
            </a:r>
            <a:r>
              <a:rPr lang="ja-JP" altLang="en-US" dirty="0">
                <a:solidFill>
                  <a:schemeClr val="accent2"/>
                </a:solidFill>
                <a:cs typeface="ＭＳ Ｐゴシック" charset="0"/>
              </a:rPr>
              <a:t>”</a:t>
            </a:r>
            <a:r>
              <a:rPr lang="en-US" dirty="0">
                <a:solidFill>
                  <a:schemeClr val="accent2"/>
                </a:solidFill>
                <a:cs typeface="ＭＳ Ｐゴシック" charset="0"/>
              </a:rPr>
              <a:t> kernels that</a:t>
            </a:r>
          </a:p>
          <a:p>
            <a:r>
              <a:rPr lang="en-US" dirty="0">
                <a:solidFill>
                  <a:schemeClr val="accent2"/>
                </a:solidFill>
                <a:cs typeface="ＭＳ Ｐゴシック" charset="0"/>
              </a:rPr>
              <a:t>describe the effect of Earth structure on travel-time.</a:t>
            </a:r>
          </a:p>
        </p:txBody>
      </p:sp>
      <p:pic>
        <p:nvPicPr>
          <p:cNvPr id="1258500" name="Picture 10" descr="3_7_0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 y="2928938"/>
            <a:ext cx="8001000" cy="38528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495083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6691" name="Picture 1" descr="3_7_0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24288" y="114300"/>
            <a:ext cx="5243512" cy="6629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66692" name="Text Box 4"/>
          <p:cNvSpPr txBox="1">
            <a:spLocks noChangeArrowheads="1"/>
          </p:cNvSpPr>
          <p:nvPr/>
        </p:nvSpPr>
        <p:spPr bwMode="auto">
          <a:xfrm>
            <a:off x="128588" y="1012954"/>
            <a:ext cx="3712876" cy="483209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3200" i="1" dirty="0">
                <a:solidFill>
                  <a:schemeClr val="accent2"/>
                </a:solidFill>
                <a:latin typeface="Arial Black" charset="0"/>
                <a:cs typeface="ＭＳ Ｐゴシック" charset="0"/>
              </a:rPr>
              <a:t>Scattering:</a:t>
            </a:r>
            <a:endParaRPr lang="en-US" sz="1800" b="1" dirty="0">
              <a:solidFill>
                <a:schemeClr val="accent1"/>
              </a:solidFill>
              <a:latin typeface="Calibri" charset="0"/>
              <a:cs typeface="ＭＳ Ｐゴシック" charset="0"/>
            </a:endParaRPr>
          </a:p>
          <a:p>
            <a:endParaRPr lang="en-US" sz="1200" dirty="0"/>
          </a:p>
          <a:p>
            <a:r>
              <a:rPr lang="en-US" dirty="0">
                <a:solidFill>
                  <a:schemeClr val="accent2"/>
                </a:solidFill>
                <a:cs typeface="ＭＳ Ｐゴシック" charset="0"/>
              </a:rPr>
              <a:t>Scattering occurs when</a:t>
            </a:r>
          </a:p>
          <a:p>
            <a:r>
              <a:rPr lang="en-US" dirty="0">
                <a:solidFill>
                  <a:schemeClr val="accent2"/>
                </a:solidFill>
                <a:cs typeface="ＭＳ Ｐゴシック" charset="0"/>
              </a:rPr>
              <a:t>there are velocity</a:t>
            </a:r>
          </a:p>
          <a:p>
            <a:r>
              <a:rPr lang="en-US" dirty="0">
                <a:solidFill>
                  <a:schemeClr val="accent2"/>
                </a:solidFill>
                <a:cs typeface="ＭＳ Ｐゴシック" charset="0"/>
              </a:rPr>
              <a:t>heterogeneities in the</a:t>
            </a:r>
          </a:p>
          <a:p>
            <a:r>
              <a:rPr lang="en-US" dirty="0">
                <a:solidFill>
                  <a:schemeClr val="accent2"/>
                </a:solidFill>
                <a:cs typeface="ＭＳ Ｐゴシック" charset="0"/>
              </a:rPr>
              <a:t>medium with wavelengths</a:t>
            </a:r>
          </a:p>
          <a:p>
            <a:r>
              <a:rPr lang="en-US" dirty="0">
                <a:solidFill>
                  <a:schemeClr val="accent2"/>
                </a:solidFill>
                <a:cs typeface="ＭＳ Ｐゴシック" charset="0"/>
              </a:rPr>
              <a:t>on the order of </a:t>
            </a:r>
            <a:r>
              <a:rPr lang="en-US" dirty="0">
                <a:solidFill>
                  <a:schemeClr val="tx2"/>
                </a:solidFill>
                <a:latin typeface="Symbol" charset="2"/>
                <a:cs typeface="Symbol" charset="2"/>
                <a:sym typeface="Symbol" charset="0"/>
              </a:rPr>
              <a:t>l</a:t>
            </a:r>
            <a:r>
              <a:rPr lang="en-US" dirty="0">
                <a:solidFill>
                  <a:schemeClr val="accent2"/>
                </a:solidFill>
                <a:cs typeface="ＭＳ Ｐゴシック" charset="0"/>
              </a:rPr>
              <a:t> of the</a:t>
            </a:r>
          </a:p>
          <a:p>
            <a:r>
              <a:rPr lang="en-US" dirty="0">
                <a:solidFill>
                  <a:schemeClr val="accent2"/>
                </a:solidFill>
                <a:cs typeface="ＭＳ Ｐゴシック" charset="0"/>
              </a:rPr>
              <a:t>wave. For seismic</a:t>
            </a:r>
          </a:p>
          <a:p>
            <a:r>
              <a:rPr lang="en-US" dirty="0">
                <a:solidFill>
                  <a:schemeClr val="accent2"/>
                </a:solidFill>
                <a:cs typeface="ＭＳ Ｐゴシック" charset="0"/>
              </a:rPr>
              <a:t>propagation associated</a:t>
            </a:r>
          </a:p>
          <a:p>
            <a:r>
              <a:rPr lang="en-US" dirty="0">
                <a:solidFill>
                  <a:schemeClr val="accent2"/>
                </a:solidFill>
                <a:cs typeface="ＭＳ Ｐゴシック" charset="0"/>
              </a:rPr>
              <a:t>with scatterers, ray theory</a:t>
            </a:r>
          </a:p>
          <a:p>
            <a:r>
              <a:rPr lang="en-US" dirty="0">
                <a:solidFill>
                  <a:schemeClr val="accent2"/>
                </a:solidFill>
                <a:cs typeface="ＭＳ Ｐゴシック" charset="0"/>
              </a:rPr>
              <a:t>does not do very well</a:t>
            </a:r>
          </a:p>
          <a:p>
            <a:r>
              <a:rPr lang="en-US" dirty="0">
                <a:solidFill>
                  <a:schemeClr val="accent2"/>
                </a:solidFill>
                <a:cs typeface="ＭＳ Ｐゴシック" charset="0"/>
              </a:rPr>
              <a:t>(much like it misses </a:t>
            </a:r>
          </a:p>
          <a:p>
            <a:r>
              <a:rPr lang="en-US" dirty="0">
                <a:solidFill>
                  <a:schemeClr val="accent2"/>
                </a:solidFill>
                <a:cs typeface="ＭＳ Ｐゴシック" charset="0"/>
              </a:rPr>
              <a:t>on diffractions)….</a:t>
            </a:r>
          </a:p>
        </p:txBody>
      </p:sp>
      <p:sp>
        <p:nvSpPr>
          <p:cNvPr id="1266693" name="Text Box 5"/>
          <p:cNvSpPr txBox="1">
            <a:spLocks noChangeArrowheads="1"/>
          </p:cNvSpPr>
          <p:nvPr/>
        </p:nvSpPr>
        <p:spPr bwMode="auto">
          <a:xfrm>
            <a:off x="4937125" y="508000"/>
            <a:ext cx="2284413" cy="19177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i="1" dirty="0">
                <a:latin typeface="Times New Roman" charset="0"/>
              </a:rPr>
              <a:t>a</a:t>
            </a:r>
            <a:r>
              <a:rPr lang="en-US" dirty="0">
                <a:solidFill>
                  <a:schemeClr val="accent2"/>
                </a:solidFill>
              </a:rPr>
              <a:t> is scale of the</a:t>
            </a:r>
          </a:p>
          <a:p>
            <a:r>
              <a:rPr lang="en-US" dirty="0">
                <a:solidFill>
                  <a:schemeClr val="accent2"/>
                </a:solidFill>
              </a:rPr>
              <a:t>heterogeneity;</a:t>
            </a:r>
          </a:p>
          <a:p>
            <a:r>
              <a:rPr lang="en-US" i="1" dirty="0">
                <a:latin typeface="Times New Roman" charset="0"/>
              </a:rPr>
              <a:t>L</a:t>
            </a:r>
            <a:r>
              <a:rPr lang="en-US" dirty="0">
                <a:solidFill>
                  <a:schemeClr val="accent2"/>
                </a:solidFill>
              </a:rPr>
              <a:t> is distance</a:t>
            </a:r>
          </a:p>
          <a:p>
            <a:r>
              <a:rPr lang="en-US" dirty="0">
                <a:solidFill>
                  <a:schemeClr val="accent2"/>
                </a:solidFill>
              </a:rPr>
              <a:t>the wave</a:t>
            </a:r>
          </a:p>
          <a:p>
            <a:r>
              <a:rPr lang="en-US" dirty="0">
                <a:solidFill>
                  <a:schemeClr val="accent2"/>
                </a:solidFill>
              </a:rPr>
              <a:t>travels</a:t>
            </a:r>
          </a:p>
        </p:txBody>
      </p:sp>
    </p:spTree>
    <p:extLst>
      <p:ext uri="{BB962C8B-B14F-4D97-AF65-F5344CB8AC3E}">
        <p14:creationId xmlns:p14="http://schemas.microsoft.com/office/powerpoint/2010/main" val="25058542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8739" name="Picture 1" descr="3_7_0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047750"/>
            <a:ext cx="8839200" cy="4075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68740" name="Rectangle 4"/>
          <p:cNvSpPr>
            <a:spLocks noChangeArrowheads="1"/>
          </p:cNvSpPr>
          <p:nvPr/>
        </p:nvSpPr>
        <p:spPr bwMode="auto">
          <a:xfrm>
            <a:off x="495300" y="38100"/>
            <a:ext cx="8388350" cy="67897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marL="342900" indent="-342900"/>
            <a:r>
              <a:rPr lang="en-US" sz="3200" i="1" dirty="0">
                <a:solidFill>
                  <a:schemeClr val="accent2"/>
                </a:solidFill>
                <a:latin typeface="Arial Black" charset="0"/>
                <a:cs typeface="ＭＳ Ｐゴシック" charset="0"/>
              </a:rPr>
              <a:t>Scattering</a:t>
            </a:r>
            <a:r>
              <a:rPr lang="en-US" sz="3200" dirty="0">
                <a:solidFill>
                  <a:schemeClr val="accent2"/>
                </a:solidFill>
                <a:latin typeface="Arial Black" charset="0"/>
                <a:cs typeface="ＭＳ Ｐゴシック" charset="0"/>
              </a:rPr>
              <a:t>:</a:t>
            </a:r>
            <a:endParaRPr lang="en-US" dirty="0">
              <a:solidFill>
                <a:schemeClr val="accent2"/>
              </a:solidFill>
              <a:cs typeface="ＭＳ Ｐゴシック" charset="0"/>
            </a:endParaRPr>
          </a:p>
          <a:p>
            <a:pPr marL="342900" indent="-342900"/>
            <a:endParaRPr lang="en-US" sz="600" dirty="0">
              <a:solidFill>
                <a:schemeClr val="accent2"/>
              </a:solidFill>
              <a:cs typeface="ＭＳ Ｐゴシック" charset="0"/>
            </a:endParaRPr>
          </a:p>
          <a:p>
            <a:pPr marL="342900" indent="-342900"/>
            <a:r>
              <a:rPr lang="en-US" dirty="0">
                <a:solidFill>
                  <a:schemeClr val="accent2"/>
                </a:solidFill>
                <a:cs typeface="Times New Roman" charset="0"/>
              </a:rPr>
              <a:t>Scatterers can be imaged via any of several methods:</a:t>
            </a:r>
          </a:p>
          <a:p>
            <a:pPr marL="342900" indent="-342900"/>
            <a:endParaRPr lang="en-US" dirty="0">
              <a:solidFill>
                <a:schemeClr val="accent2"/>
              </a:solidFill>
              <a:cs typeface="Times New Roman" charset="0"/>
            </a:endParaRPr>
          </a:p>
          <a:p>
            <a:pPr marL="342900" indent="-342900"/>
            <a:endParaRPr lang="en-US" dirty="0">
              <a:solidFill>
                <a:schemeClr val="accent2"/>
              </a:solidFill>
              <a:cs typeface="Times New Roman" charset="0"/>
            </a:endParaRPr>
          </a:p>
          <a:p>
            <a:pPr marL="342900" indent="-342900"/>
            <a:endParaRPr lang="en-US" dirty="0">
              <a:solidFill>
                <a:schemeClr val="accent2"/>
              </a:solidFill>
              <a:cs typeface="Times New Roman" charset="0"/>
            </a:endParaRPr>
          </a:p>
          <a:p>
            <a:pPr marL="342900" indent="-342900"/>
            <a:endParaRPr lang="en-US" dirty="0">
              <a:solidFill>
                <a:schemeClr val="accent2"/>
              </a:solidFill>
              <a:cs typeface="Times New Roman" charset="0"/>
            </a:endParaRPr>
          </a:p>
          <a:p>
            <a:pPr marL="342900" indent="-342900"/>
            <a:endParaRPr lang="en-US" dirty="0">
              <a:solidFill>
                <a:schemeClr val="accent2"/>
              </a:solidFill>
              <a:cs typeface="Times New Roman" charset="0"/>
            </a:endParaRPr>
          </a:p>
          <a:p>
            <a:pPr marL="342900" indent="-342900"/>
            <a:endParaRPr lang="en-US" dirty="0">
              <a:solidFill>
                <a:schemeClr val="accent2"/>
              </a:solidFill>
              <a:cs typeface="Times New Roman" charset="0"/>
            </a:endParaRPr>
          </a:p>
          <a:p>
            <a:pPr marL="342900" indent="-342900"/>
            <a:endParaRPr lang="en-US" dirty="0">
              <a:solidFill>
                <a:schemeClr val="accent2"/>
              </a:solidFill>
              <a:cs typeface="Times New Roman" charset="0"/>
            </a:endParaRPr>
          </a:p>
          <a:p>
            <a:pPr marL="342900" indent="-342900"/>
            <a:endParaRPr lang="en-US" dirty="0">
              <a:solidFill>
                <a:schemeClr val="accent2"/>
              </a:solidFill>
              <a:cs typeface="Times New Roman" charset="0"/>
            </a:endParaRPr>
          </a:p>
          <a:p>
            <a:pPr marL="342900" indent="-342900"/>
            <a:endParaRPr lang="en-US" dirty="0">
              <a:solidFill>
                <a:schemeClr val="accent2"/>
              </a:solidFill>
              <a:cs typeface="Times New Roman" charset="0"/>
            </a:endParaRPr>
          </a:p>
          <a:p>
            <a:pPr marL="342900" indent="-342900"/>
            <a:endParaRPr lang="en-US" dirty="0">
              <a:solidFill>
                <a:schemeClr val="accent2"/>
              </a:solidFill>
              <a:cs typeface="Times New Roman" charset="0"/>
            </a:endParaRPr>
          </a:p>
          <a:p>
            <a:pPr marL="342900" indent="-342900"/>
            <a:endParaRPr lang="en-US" sz="600" dirty="0">
              <a:solidFill>
                <a:schemeClr val="accent2"/>
              </a:solidFill>
              <a:cs typeface="Times New Roman" charset="0"/>
            </a:endParaRPr>
          </a:p>
          <a:p>
            <a:pPr marL="342900" indent="-342900"/>
            <a:r>
              <a:rPr lang="en-US" dirty="0">
                <a:solidFill>
                  <a:schemeClr val="accent2"/>
                </a:solidFill>
                <a:cs typeface="Times New Roman" charset="0"/>
              </a:rPr>
              <a:t>• </a:t>
            </a:r>
            <a:r>
              <a:rPr lang="en-US" dirty="0">
                <a:solidFill>
                  <a:schemeClr val="accent2"/>
                </a:solidFill>
                <a:cs typeface="ＭＳ Ｐゴシック" charset="0"/>
              </a:rPr>
              <a:t>Back-projection of </a:t>
            </a:r>
            <a:r>
              <a:rPr lang="en-US" i="1" dirty="0">
                <a:solidFill>
                  <a:srgbClr val="FF0000"/>
                </a:solidFill>
                <a:latin typeface="Arial Black" charset="0"/>
                <a:cs typeface="ＭＳ Ｐゴシック" charset="0"/>
              </a:rPr>
              <a:t>coda</a:t>
            </a:r>
            <a:r>
              <a:rPr lang="en-US" dirty="0">
                <a:solidFill>
                  <a:schemeClr val="accent2"/>
                </a:solidFill>
                <a:cs typeface="ＭＳ Ｐゴシック" charset="0"/>
              </a:rPr>
              <a:t> energy (the arrivals</a:t>
            </a:r>
          </a:p>
          <a:p>
            <a:pPr marL="342900" indent="-342900"/>
            <a:r>
              <a:rPr lang="en-US" dirty="0">
                <a:solidFill>
                  <a:schemeClr val="accent2"/>
                </a:solidFill>
                <a:cs typeface="ＭＳ Ｐゴシック" charset="0"/>
              </a:rPr>
              <a:t>that form the </a:t>
            </a:r>
            <a:r>
              <a:rPr lang="ja-JP" altLang="en-US">
                <a:solidFill>
                  <a:schemeClr val="accent2"/>
                </a:solidFill>
                <a:cs typeface="ＭＳ Ｐゴシック" charset="0"/>
              </a:rPr>
              <a:t>“</a:t>
            </a:r>
            <a:r>
              <a:rPr lang="en-US" dirty="0">
                <a:solidFill>
                  <a:schemeClr val="accent2"/>
                </a:solidFill>
                <a:cs typeface="ＭＳ Ｐゴシック" charset="0"/>
              </a:rPr>
              <a:t>long tail</a:t>
            </a:r>
            <a:r>
              <a:rPr lang="ja-JP" altLang="en-US">
                <a:solidFill>
                  <a:schemeClr val="accent2"/>
                </a:solidFill>
                <a:cs typeface="ＭＳ Ｐゴシック" charset="0"/>
              </a:rPr>
              <a:t>”</a:t>
            </a:r>
            <a:r>
              <a:rPr lang="en-US" dirty="0">
                <a:solidFill>
                  <a:schemeClr val="accent2"/>
                </a:solidFill>
                <a:cs typeface="ＭＳ Ｐゴシック" charset="0"/>
              </a:rPr>
              <a:t> of a seismogram)</a:t>
            </a:r>
          </a:p>
          <a:p>
            <a:pPr marL="342900" indent="-342900"/>
            <a:endParaRPr lang="en-US" sz="600" dirty="0">
              <a:solidFill>
                <a:schemeClr val="accent2"/>
              </a:solidFill>
              <a:cs typeface="ＭＳ Ｐゴシック" charset="0"/>
            </a:endParaRPr>
          </a:p>
          <a:p>
            <a:pPr marL="342900" indent="-342900"/>
            <a:r>
              <a:rPr lang="en-US" dirty="0">
                <a:solidFill>
                  <a:schemeClr val="accent2"/>
                </a:solidFill>
                <a:cs typeface="ＭＳ Ｐゴシック" charset="0"/>
              </a:rPr>
              <a:t>• Using the decay of coda amplitude to model the statistical</a:t>
            </a:r>
          </a:p>
          <a:p>
            <a:pPr marL="342900" indent="-342900"/>
            <a:r>
              <a:rPr lang="en-US" dirty="0">
                <a:solidFill>
                  <a:schemeClr val="accent2"/>
                </a:solidFill>
                <a:cs typeface="ＭＳ Ｐゴシック" charset="0"/>
              </a:rPr>
              <a:t>scattering properties (i.e. in the frequency domain)</a:t>
            </a:r>
          </a:p>
          <a:p>
            <a:pPr marL="342900" indent="-342900"/>
            <a:endParaRPr lang="en-US" sz="600" dirty="0">
              <a:solidFill>
                <a:schemeClr val="accent2"/>
              </a:solidFill>
              <a:cs typeface="ＭＳ Ｐゴシック" charset="0"/>
            </a:endParaRPr>
          </a:p>
          <a:p>
            <a:pPr marL="342900" indent="-342900"/>
            <a:r>
              <a:rPr lang="en-US" dirty="0">
                <a:solidFill>
                  <a:schemeClr val="accent2"/>
                </a:solidFill>
                <a:cs typeface="ＭＳ Ｐゴシック" charset="0"/>
              </a:rPr>
              <a:t>• Coda-wave interferometry for a fixed source-receiver pair…</a:t>
            </a:r>
            <a:endParaRPr lang="en-US" b="1" dirty="0">
              <a:solidFill>
                <a:schemeClr val="accent2"/>
              </a:solidFill>
              <a:cs typeface="ＭＳ Ｐゴシック" charset="0"/>
            </a:endParaRPr>
          </a:p>
        </p:txBody>
      </p:sp>
    </p:spTree>
    <p:extLst>
      <p:ext uri="{BB962C8B-B14F-4D97-AF65-F5344CB8AC3E}">
        <p14:creationId xmlns:p14="http://schemas.microsoft.com/office/powerpoint/2010/main" val="3773453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7078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050925"/>
            <a:ext cx="8839200" cy="4130675"/>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FFFFFF"/>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sp>
        <p:nvSpPr>
          <p:cNvPr id="1270788" name="Rectangle 4"/>
          <p:cNvSpPr>
            <a:spLocks noChangeArrowheads="1"/>
          </p:cNvSpPr>
          <p:nvPr/>
        </p:nvSpPr>
        <p:spPr bwMode="auto">
          <a:xfrm>
            <a:off x="228600" y="4800600"/>
            <a:ext cx="2782888" cy="3190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hangingPunct="0">
              <a:lnSpc>
                <a:spcPct val="93000"/>
              </a:lnSpc>
              <a:buClr>
                <a:srgbClr val="000000"/>
              </a:buClr>
              <a:buSzPct val="45000"/>
              <a:buFont typeface="Wingdings" charset="0"/>
              <a:buNone/>
            </a:pPr>
            <a:r>
              <a:rPr lang="en-GB" sz="1600" i="1">
                <a:solidFill>
                  <a:srgbClr val="000000"/>
                </a:solidFill>
                <a:cs typeface="msgothic" charset="0"/>
              </a:rPr>
              <a:t>Snieder et al., Science, 2002</a:t>
            </a:r>
          </a:p>
        </p:txBody>
      </p:sp>
      <p:pic>
        <p:nvPicPr>
          <p:cNvPr id="127078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01000" y="1143000"/>
            <a:ext cx="914400" cy="487363"/>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FFFFFF"/>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sp>
        <p:nvSpPr>
          <p:cNvPr id="1270790" name="Text Box 6"/>
          <p:cNvSpPr txBox="1">
            <a:spLocks noChangeArrowheads="1"/>
          </p:cNvSpPr>
          <p:nvPr/>
        </p:nvSpPr>
        <p:spPr bwMode="auto">
          <a:xfrm>
            <a:off x="947738" y="381000"/>
            <a:ext cx="7248525"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solidFill>
                  <a:schemeClr val="accent2"/>
                </a:solidFill>
              </a:rPr>
              <a:t>A simulation of 100 randomly-perturbed scatterers…</a:t>
            </a:r>
          </a:p>
        </p:txBody>
      </p:sp>
      <p:sp>
        <p:nvSpPr>
          <p:cNvPr id="1270791" name="Text Box 7"/>
          <p:cNvSpPr txBox="1">
            <a:spLocks noChangeArrowheads="1"/>
          </p:cNvSpPr>
          <p:nvPr/>
        </p:nvSpPr>
        <p:spPr bwMode="auto">
          <a:xfrm>
            <a:off x="558800" y="5441950"/>
            <a:ext cx="8027988" cy="11874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solidFill>
                  <a:schemeClr val="accent2"/>
                </a:solidFill>
              </a:rPr>
              <a:t>Moving the scatterers (here, 1/40th of the distance shown,</a:t>
            </a:r>
          </a:p>
          <a:p>
            <a:r>
              <a:rPr lang="en-US">
                <a:solidFill>
                  <a:schemeClr val="accent2"/>
                </a:solidFill>
              </a:rPr>
              <a:t>so the perturbation is visible) mostly changes the shapes</a:t>
            </a:r>
          </a:p>
          <a:p>
            <a:r>
              <a:rPr lang="en-US">
                <a:solidFill>
                  <a:schemeClr val="accent2"/>
                </a:solidFill>
              </a:rPr>
              <a:t>and amplitudes of the waveforms…</a:t>
            </a:r>
          </a:p>
        </p:txBody>
      </p:sp>
    </p:spTree>
    <p:extLst>
      <p:ext uri="{BB962C8B-B14F-4D97-AF65-F5344CB8AC3E}">
        <p14:creationId xmlns:p14="http://schemas.microsoft.com/office/powerpoint/2010/main" val="201147858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7283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52400"/>
            <a:ext cx="6477000" cy="5553075"/>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FFFFFF"/>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sp>
        <p:nvSpPr>
          <p:cNvPr id="1272836" name="Rectangle 4"/>
          <p:cNvSpPr>
            <a:spLocks noChangeArrowheads="1"/>
          </p:cNvSpPr>
          <p:nvPr/>
        </p:nvSpPr>
        <p:spPr bwMode="auto">
          <a:xfrm>
            <a:off x="228600" y="5395913"/>
            <a:ext cx="2782888" cy="3190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hangingPunct="0">
              <a:lnSpc>
                <a:spcPct val="93000"/>
              </a:lnSpc>
              <a:buClr>
                <a:srgbClr val="000000"/>
              </a:buClr>
              <a:buSzPct val="45000"/>
              <a:buFont typeface="Wingdings" charset="0"/>
              <a:buNone/>
            </a:pPr>
            <a:r>
              <a:rPr lang="en-GB" sz="1600" i="1">
                <a:solidFill>
                  <a:srgbClr val="000000"/>
                </a:solidFill>
                <a:cs typeface="msgothic" charset="0"/>
              </a:rPr>
              <a:t>Snieder et al., Science, 2002</a:t>
            </a:r>
          </a:p>
        </p:txBody>
      </p:sp>
      <mc:AlternateContent xmlns:mc="http://schemas.openxmlformats.org/markup-compatibility/2006">
        <mc:Choice xmlns:a14="http://schemas.microsoft.com/office/drawing/2010/main" Requires="a14">
          <p:sp>
            <p:nvSpPr>
              <p:cNvPr id="1272837" name="Text Box 5"/>
              <p:cNvSpPr txBox="1">
                <a:spLocks noChangeArrowheads="1"/>
              </p:cNvSpPr>
              <p:nvPr/>
            </p:nvSpPr>
            <p:spPr bwMode="auto">
              <a:xfrm>
                <a:off x="6689725" y="1787525"/>
                <a:ext cx="2340705" cy="2308324"/>
              </a:xfrm>
              <a:prstGeom prst="rect">
                <a:avLst/>
              </a:prstGeom>
              <a:noFill/>
              <a:ln>
                <a:noFill/>
              </a:ln>
              <a:effectLst/>
              <a:extLst>
                <a:ext uri="{909E8E84-426E-40dd-AFC4-6F175D3DCCD1}">
                  <a14:hiddenFill xmlns="">
                    <a:solidFill>
                      <a:schemeClr val="accent1"/>
                    </a:solidFill>
                  </a14:hiddenFill>
                </a:ext>
                <a:ext uri="{91240B29-F687-4f45-9708-019B960494DF}">
                  <a14:hiddenLine xmlns="" w="9525">
                    <a:solidFill>
                      <a:schemeClr val="tx1"/>
                    </a:solidFill>
                    <a:miter lim="800000"/>
                    <a:headEnd/>
                    <a:tailEnd/>
                  </a14:hiddenLine>
                </a:ext>
                <a:ext uri="{AF507438-7753-43e0-B8FC-AC1667EBCBE1}">
                  <a14:hiddenEffects xmlns="">
                    <a:effectLst>
                      <a:outerShdw blurRad="63500" dist="38099" dir="2700000" algn="ctr" rotWithShape="0">
                        <a:schemeClr val="bg2">
                          <a:alpha val="74998"/>
                        </a:schemeClr>
                      </a:outerShdw>
                    </a:effectLst>
                  </a14:hiddenEffects>
                </a:ext>
              </a:extLst>
            </p:spPr>
            <p:txBody>
              <a:bodyPr wrap="none">
                <a:spAutoFit/>
              </a:bodyPr>
              <a:lstStyle/>
              <a:p>
                <a:r>
                  <a:rPr lang="en-US" dirty="0">
                    <a:solidFill>
                      <a:schemeClr val="accent2"/>
                    </a:solidFill>
                  </a:rPr>
                  <a:t>Waveforms</a:t>
                </a:r>
              </a:p>
              <a:p>
                <a:r>
                  <a:rPr lang="en-US" dirty="0">
                    <a:solidFill>
                      <a:schemeClr val="accent2"/>
                    </a:solidFill>
                  </a:rPr>
                  <a:t>measured in a</a:t>
                </a:r>
              </a:p>
              <a:p>
                <a:r>
                  <a:rPr lang="en-US" dirty="0">
                    <a:solidFill>
                      <a:schemeClr val="accent2"/>
                    </a:solidFill>
                  </a:rPr>
                  <a:t>granite sample</a:t>
                </a:r>
              </a:p>
              <a:p>
                <a:r>
                  <a:rPr lang="en-US" dirty="0">
                    <a:solidFill>
                      <a:schemeClr val="accent2"/>
                    </a:solidFill>
                  </a:rPr>
                  <a:t>at temperatures</a:t>
                </a:r>
              </a:p>
              <a:p>
                <a:r>
                  <a:rPr lang="en-US" dirty="0">
                    <a:solidFill>
                      <a:schemeClr val="accent2"/>
                    </a:solidFill>
                  </a:rPr>
                  <a:t>of 45</a:t>
                </a:r>
                <a14:m>
                  <m:oMath xmlns:m="http://schemas.openxmlformats.org/officeDocument/2006/math">
                    <m:r>
                      <a:rPr lang="en-US" i="1" dirty="0" smtClean="0">
                        <a:solidFill>
                          <a:schemeClr val="accent2"/>
                        </a:solidFill>
                        <a:latin typeface="Cambria Math" panose="02040503050406030204" pitchFamily="18" charset="0"/>
                      </a:rPr>
                      <m:t>°</m:t>
                    </m:r>
                  </m:oMath>
                </a14:m>
                <a:r>
                  <a:rPr lang="en-US" dirty="0">
                    <a:solidFill>
                      <a:schemeClr val="accent2"/>
                    </a:solidFill>
                  </a:rPr>
                  <a:t> C (blue)</a:t>
                </a:r>
              </a:p>
              <a:p>
                <a:r>
                  <a:rPr lang="en-US" dirty="0">
                    <a:solidFill>
                      <a:schemeClr val="accent2"/>
                    </a:solidFill>
                  </a:rPr>
                  <a:t>and 50</a:t>
                </a:r>
                <a14:m>
                  <m:oMath xmlns:m="http://schemas.openxmlformats.org/officeDocument/2006/math">
                    <m:r>
                      <a:rPr lang="en-US" i="1" dirty="0" smtClean="0">
                        <a:solidFill>
                          <a:schemeClr val="accent2"/>
                        </a:solidFill>
                        <a:latin typeface="Cambria Math" panose="02040503050406030204" pitchFamily="18" charset="0"/>
                      </a:rPr>
                      <m:t>°</m:t>
                    </m:r>
                    <m:r>
                      <a:rPr lang="en-US" b="0" i="1" dirty="0" smtClean="0">
                        <a:solidFill>
                          <a:schemeClr val="accent2"/>
                        </a:solidFill>
                        <a:latin typeface="Cambria Math" panose="02040503050406030204" pitchFamily="18" charset="0"/>
                      </a:rPr>
                      <m:t> </m:t>
                    </m:r>
                  </m:oMath>
                </a14:m>
                <a:r>
                  <a:rPr lang="en-US" dirty="0">
                    <a:solidFill>
                      <a:schemeClr val="accent2"/>
                    </a:solidFill>
                  </a:rPr>
                  <a:t>C (red).</a:t>
                </a:r>
              </a:p>
            </p:txBody>
          </p:sp>
        </mc:Choice>
        <mc:Fallback>
          <p:sp>
            <p:nvSpPr>
              <p:cNvPr id="1272837" name="Text Box 5"/>
              <p:cNvSpPr txBox="1">
                <a:spLocks noRot="1" noChangeAspect="1" noMove="1" noResize="1" noEditPoints="1" noAdjustHandles="1" noChangeArrowheads="1" noChangeShapeType="1" noTextEdit="1"/>
              </p:cNvSpPr>
              <p:nvPr/>
            </p:nvSpPr>
            <p:spPr bwMode="auto">
              <a:xfrm>
                <a:off x="6689725" y="1787525"/>
                <a:ext cx="2340705" cy="2308324"/>
              </a:xfrm>
              <a:prstGeom prst="rect">
                <a:avLst/>
              </a:prstGeom>
              <a:blipFill>
                <a:blip r:embed="rId4"/>
                <a:stretch>
                  <a:fillRect l="-3784" t="-2186" r="-3784" b="-4918"/>
                </a:stretch>
              </a:blip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r>
                  <a:rPr lang="en-US">
                    <a:noFill/>
                  </a:rPr>
                  <a:t> </a:t>
                </a:r>
              </a:p>
            </p:txBody>
          </p:sp>
        </mc:Fallback>
      </mc:AlternateContent>
      <p:sp>
        <p:nvSpPr>
          <p:cNvPr id="1272838" name="Text Box 6"/>
          <p:cNvSpPr txBox="1">
            <a:spLocks noChangeArrowheads="1"/>
          </p:cNvSpPr>
          <p:nvPr/>
        </p:nvSpPr>
        <p:spPr bwMode="auto">
          <a:xfrm>
            <a:off x="498475" y="5883275"/>
            <a:ext cx="8147050" cy="8223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dirty="0">
                <a:solidFill>
                  <a:schemeClr val="accent2"/>
                </a:solidFill>
              </a:rPr>
              <a:t>Changing the matrix velocity, by contrast, introduces a shift</a:t>
            </a:r>
          </a:p>
          <a:p>
            <a:r>
              <a:rPr lang="en-US" dirty="0">
                <a:solidFill>
                  <a:schemeClr val="accent2"/>
                </a:solidFill>
              </a:rPr>
              <a:t>(delay or advance) that increases with coda time.</a:t>
            </a:r>
          </a:p>
        </p:txBody>
      </p:sp>
    </p:spTree>
    <p:extLst>
      <p:ext uri="{BB962C8B-B14F-4D97-AF65-F5344CB8AC3E}">
        <p14:creationId xmlns:p14="http://schemas.microsoft.com/office/powerpoint/2010/main" val="163436775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100" b="0" i="1" u="none" strike="noStrike" cap="none" normalizeH="0" baseline="0">
            <a:ln>
              <a:noFill/>
            </a:ln>
            <a:solidFill>
              <a:srgbClr val="FF3300"/>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100" b="0" i="1" u="none" strike="noStrike" cap="none" normalizeH="0" baseline="0">
            <a:ln>
              <a:noFill/>
            </a:ln>
            <a:solidFill>
              <a:srgbClr val="FF3300"/>
            </a:solidFill>
            <a:effectLst/>
            <a:latin typeface="Arial" charset="0"/>
            <a:ea typeface="ＭＳ Ｐゴシック"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15018</TotalTime>
  <Words>1115</Words>
  <Application>Microsoft Macintosh PowerPoint</Application>
  <PresentationFormat>On-screen Show (4:3)</PresentationFormat>
  <Paragraphs>230</Paragraphs>
  <Slides>14</Slides>
  <Notes>13</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14</vt:i4>
      </vt:variant>
    </vt:vector>
  </HeadingPairs>
  <TitlesOfParts>
    <vt:vector size="23" baseType="lpstr">
      <vt:lpstr>Arial</vt:lpstr>
      <vt:lpstr>Arial Black</vt:lpstr>
      <vt:lpstr>Calibri</vt:lpstr>
      <vt:lpstr>Cambria Math</vt:lpstr>
      <vt:lpstr>Symbol</vt:lpstr>
      <vt:lpstr>Times New Roman</vt:lpstr>
      <vt:lpstr>Wingdings</vt:lpstr>
      <vt:lpstr>Default Design</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Lowry</dc:creator>
  <cp:lastModifiedBy>Tony Lowry</cp:lastModifiedBy>
  <cp:revision>279</cp:revision>
  <dcterms:created xsi:type="dcterms:W3CDTF">2005-10-08T14:26:58Z</dcterms:created>
  <dcterms:modified xsi:type="dcterms:W3CDTF">2020-12-04T16:41:06Z</dcterms:modified>
</cp:coreProperties>
</file>